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3" r:id="rId1"/>
    <p:sldMasterId id="2147483798" r:id="rId2"/>
  </p:sldMasterIdLst>
  <p:notesMasterIdLst>
    <p:notesMasterId r:id="rId102"/>
  </p:notesMasterIdLst>
  <p:sldIdLst>
    <p:sldId id="256" r:id="rId3"/>
    <p:sldId id="257" r:id="rId4"/>
    <p:sldId id="396" r:id="rId5"/>
    <p:sldId id="399" r:id="rId6"/>
    <p:sldId id="397" r:id="rId7"/>
    <p:sldId id="421" r:id="rId8"/>
    <p:sldId id="448" r:id="rId9"/>
    <p:sldId id="521" r:id="rId10"/>
    <p:sldId id="522" r:id="rId11"/>
    <p:sldId id="449" r:id="rId12"/>
    <p:sldId id="483" r:id="rId13"/>
    <p:sldId id="524" r:id="rId14"/>
    <p:sldId id="525" r:id="rId15"/>
    <p:sldId id="526" r:id="rId16"/>
    <p:sldId id="484" r:id="rId17"/>
    <p:sldId id="485" r:id="rId18"/>
    <p:sldId id="529" r:id="rId19"/>
    <p:sldId id="527" r:id="rId20"/>
    <p:sldId id="486" r:id="rId21"/>
    <p:sldId id="487" r:id="rId22"/>
    <p:sldId id="450" r:id="rId23"/>
    <p:sldId id="347" r:id="rId24"/>
    <p:sldId id="452" r:id="rId25"/>
    <p:sldId id="451" r:id="rId26"/>
    <p:sldId id="453" r:id="rId27"/>
    <p:sldId id="454" r:id="rId28"/>
    <p:sldId id="456" r:id="rId29"/>
    <p:sldId id="259" r:id="rId30"/>
    <p:sldId id="488" r:id="rId31"/>
    <p:sldId id="489" r:id="rId32"/>
    <p:sldId id="490" r:id="rId33"/>
    <p:sldId id="491" r:id="rId34"/>
    <p:sldId id="492" r:id="rId35"/>
    <p:sldId id="493" r:id="rId36"/>
    <p:sldId id="494" r:id="rId37"/>
    <p:sldId id="495" r:id="rId38"/>
    <p:sldId id="496" r:id="rId39"/>
    <p:sldId id="497" r:id="rId40"/>
    <p:sldId id="352" r:id="rId41"/>
    <p:sldId id="346" r:id="rId42"/>
    <p:sldId id="353" r:id="rId43"/>
    <p:sldId id="408" r:id="rId44"/>
    <p:sldId id="354" r:id="rId45"/>
    <p:sldId id="355" r:id="rId46"/>
    <p:sldId id="411" r:id="rId47"/>
    <p:sldId id="358" r:id="rId48"/>
    <p:sldId id="502" r:id="rId49"/>
    <p:sldId id="503" r:id="rId50"/>
    <p:sldId id="505" r:id="rId51"/>
    <p:sldId id="457" r:id="rId52"/>
    <p:sldId id="458" r:id="rId53"/>
    <p:sldId id="373" r:id="rId54"/>
    <p:sldId id="374" r:id="rId55"/>
    <p:sldId id="420" r:id="rId56"/>
    <p:sldId id="310" r:id="rId57"/>
    <p:sldId id="426" r:id="rId58"/>
    <p:sldId id="459" r:id="rId59"/>
    <p:sldId id="424" r:id="rId60"/>
    <p:sldId id="460" r:id="rId61"/>
    <p:sldId id="367" r:id="rId62"/>
    <p:sldId id="376" r:id="rId63"/>
    <p:sldId id="461" r:id="rId64"/>
    <p:sldId id="519" r:id="rId65"/>
    <p:sldId id="509" r:id="rId66"/>
    <p:sldId id="462" r:id="rId67"/>
    <p:sldId id="510" r:id="rId68"/>
    <p:sldId id="517" r:id="rId69"/>
    <p:sldId id="511" r:id="rId70"/>
    <p:sldId id="514" r:id="rId71"/>
    <p:sldId id="377" r:id="rId72"/>
    <p:sldId id="518" r:id="rId73"/>
    <p:sldId id="384" r:id="rId74"/>
    <p:sldId id="309" r:id="rId75"/>
    <p:sldId id="520" r:id="rId76"/>
    <p:sldId id="385" r:id="rId77"/>
    <p:sldId id="386" r:id="rId78"/>
    <p:sldId id="388" r:id="rId79"/>
    <p:sldId id="271" r:id="rId80"/>
    <p:sldId id="464" r:id="rId81"/>
    <p:sldId id="465" r:id="rId82"/>
    <p:sldId id="466" r:id="rId83"/>
    <p:sldId id="467" r:id="rId84"/>
    <p:sldId id="473" r:id="rId85"/>
    <p:sldId id="474" r:id="rId86"/>
    <p:sldId id="475" r:id="rId87"/>
    <p:sldId id="476" r:id="rId88"/>
    <p:sldId id="531" r:id="rId89"/>
    <p:sldId id="478" r:id="rId90"/>
    <p:sldId id="541" r:id="rId91"/>
    <p:sldId id="532" r:id="rId92"/>
    <p:sldId id="542" r:id="rId93"/>
    <p:sldId id="534" r:id="rId94"/>
    <p:sldId id="535" r:id="rId95"/>
    <p:sldId id="536" r:id="rId96"/>
    <p:sldId id="537" r:id="rId97"/>
    <p:sldId id="538" r:id="rId98"/>
    <p:sldId id="539" r:id="rId99"/>
    <p:sldId id="540" r:id="rId100"/>
    <p:sldId id="482" r:id="rId10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8" autoAdjust="0"/>
    <p:restoredTop sz="94301" autoAdjust="0"/>
  </p:normalViewPr>
  <p:slideViewPr>
    <p:cSldViewPr>
      <p:cViewPr varScale="1">
        <p:scale>
          <a:sx n="70" d="100"/>
          <a:sy n="70" d="100"/>
        </p:scale>
        <p:origin x="738" y="60"/>
      </p:cViewPr>
      <p:guideLst>
        <p:guide orient="horz" pos="2160"/>
        <p:guide pos="2880"/>
      </p:guideLst>
    </p:cSldViewPr>
  </p:slideViewPr>
  <p:outlineViewPr>
    <p:cViewPr>
      <p:scale>
        <a:sx n="33" d="100"/>
        <a:sy n="33" d="100"/>
      </p:scale>
      <p:origin x="0" y="-399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26" Type="http://schemas.openxmlformats.org/officeDocument/2006/relationships/slide" Target="slides/slide33.xml"/><Relationship Id="rId21" Type="http://schemas.openxmlformats.org/officeDocument/2006/relationships/slide" Target="slides/slide28.xml"/><Relationship Id="rId42" Type="http://schemas.openxmlformats.org/officeDocument/2006/relationships/slide" Target="slides/slide49.xml"/><Relationship Id="rId47" Type="http://schemas.openxmlformats.org/officeDocument/2006/relationships/slide" Target="slides/slide54.xml"/><Relationship Id="rId63" Type="http://schemas.openxmlformats.org/officeDocument/2006/relationships/slide" Target="slides/slide70.xml"/><Relationship Id="rId68" Type="http://schemas.openxmlformats.org/officeDocument/2006/relationships/slide" Target="slides/slide75.xml"/><Relationship Id="rId84" Type="http://schemas.openxmlformats.org/officeDocument/2006/relationships/slide" Target="slides/slide92.xml"/><Relationship Id="rId89" Type="http://schemas.openxmlformats.org/officeDocument/2006/relationships/slide" Target="slides/slide97.xml"/><Relationship Id="rId16" Type="http://schemas.openxmlformats.org/officeDocument/2006/relationships/slide" Target="slides/slide23.xml"/><Relationship Id="rId11" Type="http://schemas.openxmlformats.org/officeDocument/2006/relationships/slide" Target="slides/slide16.xml"/><Relationship Id="rId32" Type="http://schemas.openxmlformats.org/officeDocument/2006/relationships/slide" Target="slides/slide39.xml"/><Relationship Id="rId37" Type="http://schemas.openxmlformats.org/officeDocument/2006/relationships/slide" Target="slides/slide44.xml"/><Relationship Id="rId53" Type="http://schemas.openxmlformats.org/officeDocument/2006/relationships/slide" Target="slides/slide60.xml"/><Relationship Id="rId58" Type="http://schemas.openxmlformats.org/officeDocument/2006/relationships/slide" Target="slides/slide65.xml"/><Relationship Id="rId74" Type="http://schemas.openxmlformats.org/officeDocument/2006/relationships/slide" Target="slides/slide81.xml"/><Relationship Id="rId79" Type="http://schemas.openxmlformats.org/officeDocument/2006/relationships/slide" Target="slides/slide86.xml"/><Relationship Id="rId5" Type="http://schemas.openxmlformats.org/officeDocument/2006/relationships/slide" Target="slides/slide5.xml"/><Relationship Id="rId90" Type="http://schemas.openxmlformats.org/officeDocument/2006/relationships/slide" Target="slides/slide98.xml"/><Relationship Id="rId14" Type="http://schemas.openxmlformats.org/officeDocument/2006/relationships/slide" Target="slides/slide21.xml"/><Relationship Id="rId22" Type="http://schemas.openxmlformats.org/officeDocument/2006/relationships/slide" Target="slides/slide29.xml"/><Relationship Id="rId27" Type="http://schemas.openxmlformats.org/officeDocument/2006/relationships/slide" Target="slides/slide34.xml"/><Relationship Id="rId30" Type="http://schemas.openxmlformats.org/officeDocument/2006/relationships/slide" Target="slides/slide37.xml"/><Relationship Id="rId35" Type="http://schemas.openxmlformats.org/officeDocument/2006/relationships/slide" Target="slides/slide42.xml"/><Relationship Id="rId43" Type="http://schemas.openxmlformats.org/officeDocument/2006/relationships/slide" Target="slides/slide50.xml"/><Relationship Id="rId48" Type="http://schemas.openxmlformats.org/officeDocument/2006/relationships/slide" Target="slides/slide55.xml"/><Relationship Id="rId56" Type="http://schemas.openxmlformats.org/officeDocument/2006/relationships/slide" Target="slides/slide63.xml"/><Relationship Id="rId64" Type="http://schemas.openxmlformats.org/officeDocument/2006/relationships/slide" Target="slides/slide71.xml"/><Relationship Id="rId69" Type="http://schemas.openxmlformats.org/officeDocument/2006/relationships/slide" Target="slides/slide76.xml"/><Relationship Id="rId77" Type="http://schemas.openxmlformats.org/officeDocument/2006/relationships/slide" Target="slides/slide84.xml"/><Relationship Id="rId8" Type="http://schemas.openxmlformats.org/officeDocument/2006/relationships/slide" Target="slides/slide10.xml"/><Relationship Id="rId51" Type="http://schemas.openxmlformats.org/officeDocument/2006/relationships/slide" Target="slides/slide58.xml"/><Relationship Id="rId72" Type="http://schemas.openxmlformats.org/officeDocument/2006/relationships/slide" Target="slides/slide79.xml"/><Relationship Id="rId80" Type="http://schemas.openxmlformats.org/officeDocument/2006/relationships/slide" Target="slides/slide87.xml"/><Relationship Id="rId85" Type="http://schemas.openxmlformats.org/officeDocument/2006/relationships/slide" Target="slides/slide93.xml"/><Relationship Id="rId3" Type="http://schemas.openxmlformats.org/officeDocument/2006/relationships/slide" Target="slides/slide3.xml"/><Relationship Id="rId12" Type="http://schemas.openxmlformats.org/officeDocument/2006/relationships/slide" Target="slides/slide19.xml"/><Relationship Id="rId17" Type="http://schemas.openxmlformats.org/officeDocument/2006/relationships/slide" Target="slides/slide24.xml"/><Relationship Id="rId25" Type="http://schemas.openxmlformats.org/officeDocument/2006/relationships/slide" Target="slides/slide32.xml"/><Relationship Id="rId33" Type="http://schemas.openxmlformats.org/officeDocument/2006/relationships/slide" Target="slides/slide40.xml"/><Relationship Id="rId38" Type="http://schemas.openxmlformats.org/officeDocument/2006/relationships/slide" Target="slides/slide45.xml"/><Relationship Id="rId46" Type="http://schemas.openxmlformats.org/officeDocument/2006/relationships/slide" Target="slides/slide53.xml"/><Relationship Id="rId59" Type="http://schemas.openxmlformats.org/officeDocument/2006/relationships/slide" Target="slides/slide66.xml"/><Relationship Id="rId67" Type="http://schemas.openxmlformats.org/officeDocument/2006/relationships/slide" Target="slides/slide74.xml"/><Relationship Id="rId20" Type="http://schemas.openxmlformats.org/officeDocument/2006/relationships/slide" Target="slides/slide27.xml"/><Relationship Id="rId41" Type="http://schemas.openxmlformats.org/officeDocument/2006/relationships/slide" Target="slides/slide48.xml"/><Relationship Id="rId54" Type="http://schemas.openxmlformats.org/officeDocument/2006/relationships/slide" Target="slides/slide61.xml"/><Relationship Id="rId62" Type="http://schemas.openxmlformats.org/officeDocument/2006/relationships/slide" Target="slides/slide69.xml"/><Relationship Id="rId70" Type="http://schemas.openxmlformats.org/officeDocument/2006/relationships/slide" Target="slides/slide77.xml"/><Relationship Id="rId75" Type="http://schemas.openxmlformats.org/officeDocument/2006/relationships/slide" Target="slides/slide82.xml"/><Relationship Id="rId83" Type="http://schemas.openxmlformats.org/officeDocument/2006/relationships/slide" Target="slides/slide90.xml"/><Relationship Id="rId88" Type="http://schemas.openxmlformats.org/officeDocument/2006/relationships/slide" Target="slides/slide96.xml"/><Relationship Id="rId91" Type="http://schemas.openxmlformats.org/officeDocument/2006/relationships/slide" Target="slides/slide9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22.xml"/><Relationship Id="rId23" Type="http://schemas.openxmlformats.org/officeDocument/2006/relationships/slide" Target="slides/slide30.xml"/><Relationship Id="rId28" Type="http://schemas.openxmlformats.org/officeDocument/2006/relationships/slide" Target="slides/slide35.xml"/><Relationship Id="rId36" Type="http://schemas.openxmlformats.org/officeDocument/2006/relationships/slide" Target="slides/slide43.xml"/><Relationship Id="rId49" Type="http://schemas.openxmlformats.org/officeDocument/2006/relationships/slide" Target="slides/slide56.xml"/><Relationship Id="rId57" Type="http://schemas.openxmlformats.org/officeDocument/2006/relationships/slide" Target="slides/slide64.xml"/><Relationship Id="rId10" Type="http://schemas.openxmlformats.org/officeDocument/2006/relationships/slide" Target="slides/slide15.xml"/><Relationship Id="rId31" Type="http://schemas.openxmlformats.org/officeDocument/2006/relationships/slide" Target="slides/slide38.xml"/><Relationship Id="rId44" Type="http://schemas.openxmlformats.org/officeDocument/2006/relationships/slide" Target="slides/slide51.xml"/><Relationship Id="rId52" Type="http://schemas.openxmlformats.org/officeDocument/2006/relationships/slide" Target="slides/slide59.xml"/><Relationship Id="rId60" Type="http://schemas.openxmlformats.org/officeDocument/2006/relationships/slide" Target="slides/slide67.xml"/><Relationship Id="rId65" Type="http://schemas.openxmlformats.org/officeDocument/2006/relationships/slide" Target="slides/slide72.xml"/><Relationship Id="rId73" Type="http://schemas.openxmlformats.org/officeDocument/2006/relationships/slide" Target="slides/slide80.xml"/><Relationship Id="rId78" Type="http://schemas.openxmlformats.org/officeDocument/2006/relationships/slide" Target="slides/slide85.xml"/><Relationship Id="rId81" Type="http://schemas.openxmlformats.org/officeDocument/2006/relationships/slide" Target="slides/slide88.xml"/><Relationship Id="rId86" Type="http://schemas.openxmlformats.org/officeDocument/2006/relationships/slide" Target="slides/slide94.xml"/><Relationship Id="rId4" Type="http://schemas.openxmlformats.org/officeDocument/2006/relationships/slide" Target="slides/slide4.xml"/><Relationship Id="rId9" Type="http://schemas.openxmlformats.org/officeDocument/2006/relationships/slide" Target="slides/slide11.xml"/><Relationship Id="rId13" Type="http://schemas.openxmlformats.org/officeDocument/2006/relationships/slide" Target="slides/slide20.xml"/><Relationship Id="rId18" Type="http://schemas.openxmlformats.org/officeDocument/2006/relationships/slide" Target="slides/slide25.xml"/><Relationship Id="rId39" Type="http://schemas.openxmlformats.org/officeDocument/2006/relationships/slide" Target="slides/slide46.xml"/><Relationship Id="rId34" Type="http://schemas.openxmlformats.org/officeDocument/2006/relationships/slide" Target="slides/slide41.xml"/><Relationship Id="rId50" Type="http://schemas.openxmlformats.org/officeDocument/2006/relationships/slide" Target="slides/slide57.xml"/><Relationship Id="rId55" Type="http://schemas.openxmlformats.org/officeDocument/2006/relationships/slide" Target="slides/slide62.xml"/><Relationship Id="rId76" Type="http://schemas.openxmlformats.org/officeDocument/2006/relationships/slide" Target="slides/slide83.xml"/><Relationship Id="rId7" Type="http://schemas.openxmlformats.org/officeDocument/2006/relationships/slide" Target="slides/slide7.xml"/><Relationship Id="rId71" Type="http://schemas.openxmlformats.org/officeDocument/2006/relationships/slide" Target="slides/slide78.xml"/><Relationship Id="rId2" Type="http://schemas.openxmlformats.org/officeDocument/2006/relationships/slide" Target="slides/slide2.xml"/><Relationship Id="rId29" Type="http://schemas.openxmlformats.org/officeDocument/2006/relationships/slide" Target="slides/slide36.xml"/><Relationship Id="rId24" Type="http://schemas.openxmlformats.org/officeDocument/2006/relationships/slide" Target="slides/slide31.xml"/><Relationship Id="rId40" Type="http://schemas.openxmlformats.org/officeDocument/2006/relationships/slide" Target="slides/slide47.xml"/><Relationship Id="rId45" Type="http://schemas.openxmlformats.org/officeDocument/2006/relationships/slide" Target="slides/slide52.xml"/><Relationship Id="rId66" Type="http://schemas.openxmlformats.org/officeDocument/2006/relationships/slide" Target="slides/slide73.xml"/><Relationship Id="rId87" Type="http://schemas.openxmlformats.org/officeDocument/2006/relationships/slide" Target="slides/slide95.xml"/><Relationship Id="rId61" Type="http://schemas.openxmlformats.org/officeDocument/2006/relationships/slide" Target="slides/slide68.xml"/><Relationship Id="rId82" Type="http://schemas.openxmlformats.org/officeDocument/2006/relationships/slide" Target="slides/slide89.xml"/><Relationship Id="rId1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FE9C2DBB-707D-46B6-9BDC-15AA3E75F82E}" type="datetimeFigureOut">
              <a:rPr lang="zh-CN" altLang="en-US"/>
              <a:pPr>
                <a:defRPr/>
              </a:pPr>
              <a:t>2019/12/20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DB5C253-9A4B-4297-803C-9887A4F90836}" type="slidenum">
              <a:rPr lang="zh-CN" altLang="en-US"/>
              <a:pPr>
                <a:defRPr/>
              </a:pPr>
              <a:t>‹#›</a:t>
            </a:fld>
            <a:endParaRPr lang="zh-CN" altLang="en-US"/>
          </a:p>
        </p:txBody>
      </p:sp>
    </p:spTree>
    <p:extLst>
      <p:ext uri="{BB962C8B-B14F-4D97-AF65-F5344CB8AC3E}">
        <p14:creationId xmlns:p14="http://schemas.microsoft.com/office/powerpoint/2010/main" val="1759082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zh.wikipedia.org/wiki/Windows_Mail" TargetMode="External"/><Relationship Id="rId13" Type="http://schemas.openxmlformats.org/officeDocument/2006/relationships/hyperlink" Target="http://zh.wikipedia.org/w/index.php?title=Gnus&amp;action=edit&amp;redlink=1" TargetMode="External"/><Relationship Id="rId3" Type="http://schemas.openxmlformats.org/officeDocument/2006/relationships/hyperlink" Target="http://zh.wikipedia.org/wiki/%E4%B8%87%E7%BB%B4%E7%BD%91" TargetMode="External"/><Relationship Id="rId7" Type="http://schemas.openxmlformats.org/officeDocument/2006/relationships/hyperlink" Target="http://zh.wikipedia.org/wiki/Outlook_Express" TargetMode="External"/><Relationship Id="rId12" Type="http://schemas.openxmlformats.org/officeDocument/2006/relationships/hyperlink" Target="http://zh.wikipedia.org/wiki/Emac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zh.wikipedia.org/wiki/Opera" TargetMode="External"/><Relationship Id="rId11" Type="http://schemas.openxmlformats.org/officeDocument/2006/relationships/hyperlink" Target="http://zh.wikipedia.org/wiki/Mozilla_Thunderbird" TargetMode="External"/><Relationship Id="rId5" Type="http://schemas.openxmlformats.org/officeDocument/2006/relationships/hyperlink" Target="http://zh.wikipedia.org/wiki/Fort%C3%A9_Agent" TargetMode="External"/><Relationship Id="rId10" Type="http://schemas.openxmlformats.org/officeDocument/2006/relationships/hyperlink" Target="http://zh.wikipedia.org/wiki/Mozilla" TargetMode="External"/><Relationship Id="rId4" Type="http://schemas.openxmlformats.org/officeDocument/2006/relationships/hyperlink" Target="http://zh.wikipedia.org/wiki/%E8%AE%BA%E5%9D%9B" TargetMode="External"/><Relationship Id="rId9" Type="http://schemas.openxmlformats.org/officeDocument/2006/relationships/hyperlink" Target="http://zh.wikipedia.org/wiki/Netscape" TargetMode="External"/><Relationship Id="rId14" Type="http://schemas.openxmlformats.org/officeDocument/2006/relationships/hyperlink" Target="http://zh.wikipedia.org/wiki/IN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headEnd/>
            <a:tailEnd/>
          </a:ln>
        </p:spPr>
      </p:sp>
      <p:sp>
        <p:nvSpPr>
          <p:cNvPr id="61442"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smtClean="0"/>
              <a:t>http://10.77.16.249/djsim</a:t>
            </a:r>
          </a:p>
        </p:txBody>
      </p:sp>
    </p:spTree>
    <p:extLst>
      <p:ext uri="{BB962C8B-B14F-4D97-AF65-F5344CB8AC3E}">
        <p14:creationId xmlns:p14="http://schemas.microsoft.com/office/powerpoint/2010/main" val="1328486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effectLst/>
              </a:rPr>
              <a:t>新闻组与</a:t>
            </a:r>
            <a:r>
              <a:rPr lang="zh-CN" altLang="zh-CN" dirty="0" smtClean="0">
                <a:effectLst/>
                <a:hlinkClick r:id="rId3" tooltip="万维网"/>
              </a:rPr>
              <a:t>万维网</a:t>
            </a:r>
            <a:r>
              <a:rPr lang="zh-CN" altLang="zh-CN" dirty="0" smtClean="0">
                <a:effectLst/>
              </a:rPr>
              <a:t>上的</a:t>
            </a:r>
            <a:r>
              <a:rPr lang="zh-CN" altLang="zh-CN" dirty="0" smtClean="0">
                <a:effectLst/>
                <a:hlinkClick r:id="rId4" tooltip="论坛"/>
              </a:rPr>
              <a:t>论坛</a:t>
            </a:r>
            <a:r>
              <a:rPr lang="zh-CN" altLang="zh-CN" dirty="0" smtClean="0">
                <a:effectLst/>
              </a:rPr>
              <a:t>在技术上完全不同，但功能上却是比较相似的</a:t>
            </a:r>
            <a:r>
              <a:rPr lang="zh-CN" altLang="en-US" dirty="0" smtClean="0">
                <a:effectLst/>
              </a:rPr>
              <a:t>。</a:t>
            </a:r>
            <a:endParaRPr lang="en-US" altLang="zh-CN" dirty="0" smtClean="0">
              <a:effectLst/>
            </a:endParaRPr>
          </a:p>
          <a:p>
            <a:r>
              <a:rPr lang="zh-CN" altLang="zh-CN" dirty="0" smtClean="0">
                <a:effectLst/>
              </a:rPr>
              <a:t>使用特定的客户端来阅读和发送讨论的内容，常见的有</a:t>
            </a:r>
            <a:r>
              <a:rPr lang="zh-CN" altLang="zh-CN" dirty="0" smtClean="0">
                <a:effectLst/>
                <a:hlinkClick r:id="rId5" tooltip="Forté Agent"/>
              </a:rPr>
              <a:t>Forté Agent</a:t>
            </a:r>
            <a:r>
              <a:rPr lang="zh-CN" altLang="zh-CN" dirty="0" smtClean="0">
                <a:effectLst/>
              </a:rPr>
              <a:t>、</a:t>
            </a:r>
            <a:r>
              <a:rPr lang="zh-CN" altLang="zh-CN" dirty="0" smtClean="0">
                <a:effectLst/>
                <a:hlinkClick r:id="rId6" tooltip="Opera"/>
              </a:rPr>
              <a:t>Opera</a:t>
            </a:r>
            <a:r>
              <a:rPr lang="zh-CN" altLang="zh-CN" dirty="0" smtClean="0">
                <a:effectLst/>
              </a:rPr>
              <a:t>、</a:t>
            </a:r>
            <a:r>
              <a:rPr lang="zh-CN" altLang="zh-CN" dirty="0" smtClean="0">
                <a:effectLst/>
                <a:hlinkClick r:id="rId7" tooltip="Outlook Express"/>
              </a:rPr>
              <a:t>Outlook Express</a:t>
            </a:r>
            <a:r>
              <a:rPr lang="zh-CN" altLang="zh-CN" dirty="0" smtClean="0">
                <a:effectLst/>
              </a:rPr>
              <a:t>（</a:t>
            </a:r>
            <a:r>
              <a:rPr lang="zh-CN" altLang="zh-CN" dirty="0" smtClean="0">
                <a:effectLst/>
                <a:hlinkClick r:id="rId8" tooltip="Windows Mail"/>
              </a:rPr>
              <a:t>Windows Mail</a:t>
            </a:r>
            <a:r>
              <a:rPr lang="zh-CN" altLang="zh-CN" dirty="0" smtClean="0">
                <a:effectLst/>
              </a:rPr>
              <a:t>）、</a:t>
            </a:r>
            <a:r>
              <a:rPr lang="zh-CN" altLang="zh-CN" dirty="0" smtClean="0">
                <a:effectLst/>
                <a:hlinkClick r:id="rId9" tooltip="Netscape"/>
              </a:rPr>
              <a:t>Netscape</a:t>
            </a:r>
            <a:r>
              <a:rPr lang="zh-CN" altLang="zh-CN" dirty="0" smtClean="0">
                <a:effectLst/>
              </a:rPr>
              <a:t>/</a:t>
            </a:r>
            <a:r>
              <a:rPr lang="zh-CN" altLang="zh-CN" dirty="0" smtClean="0">
                <a:effectLst/>
                <a:hlinkClick r:id="rId10" tooltip="Mozilla"/>
              </a:rPr>
              <a:t>Mozilla</a:t>
            </a:r>
            <a:r>
              <a:rPr lang="zh-CN" altLang="zh-CN" dirty="0" smtClean="0">
                <a:effectLst/>
              </a:rPr>
              <a:t>/</a:t>
            </a:r>
            <a:r>
              <a:rPr lang="zh-CN" altLang="zh-CN" dirty="0" smtClean="0">
                <a:effectLst/>
                <a:hlinkClick r:id="rId11" tooltip="Mozilla Thunderbird"/>
              </a:rPr>
              <a:t>Mozilla Thunderbird</a:t>
            </a:r>
            <a:r>
              <a:rPr lang="zh-CN" altLang="zh-CN" dirty="0" smtClean="0">
                <a:effectLst/>
              </a:rPr>
              <a:t>和</a:t>
            </a:r>
            <a:r>
              <a:rPr lang="zh-CN" altLang="zh-CN" dirty="0" smtClean="0">
                <a:effectLst/>
                <a:hlinkClick r:id="rId12" tooltip="Emacs"/>
              </a:rPr>
              <a:t>Emacs</a:t>
            </a:r>
            <a:r>
              <a:rPr lang="zh-CN" altLang="zh-CN" dirty="0" smtClean="0">
                <a:effectLst/>
              </a:rPr>
              <a:t>+</a:t>
            </a:r>
            <a:r>
              <a:rPr lang="zh-CN" altLang="zh-CN" dirty="0" smtClean="0">
                <a:effectLst/>
                <a:hlinkClick r:id="rId13" tooltip="Gnus（页面不存在）"/>
              </a:rPr>
              <a:t>Gnus</a:t>
            </a:r>
            <a:r>
              <a:rPr lang="zh-CN" altLang="zh-CN" dirty="0" smtClean="0">
                <a:effectLst/>
              </a:rPr>
              <a:t>/</a:t>
            </a:r>
            <a:r>
              <a:rPr lang="zh-CN" altLang="zh-CN" dirty="0" smtClean="0">
                <a:effectLst/>
                <a:hlinkClick r:id="rId14" tooltip="INN"/>
              </a:rPr>
              <a:t>INN</a:t>
            </a:r>
            <a:r>
              <a:rPr lang="zh-CN" altLang="zh-CN" dirty="0" smtClean="0">
                <a:effectLst/>
              </a:rPr>
              <a:t>等</a:t>
            </a:r>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75</a:t>
            </a:fld>
            <a:endParaRPr lang="zh-CN" altLang="en-US"/>
          </a:p>
        </p:txBody>
      </p:sp>
    </p:spTree>
    <p:extLst>
      <p:ext uri="{BB962C8B-B14F-4D97-AF65-F5344CB8AC3E}">
        <p14:creationId xmlns:p14="http://schemas.microsoft.com/office/powerpoint/2010/main" val="344364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图中，有多种类型的云，</a:t>
            </a:r>
            <a:r>
              <a:rPr lang="en-US" altLang="zh-CN" dirty="0" smtClean="0"/>
              <a:t>Public</a:t>
            </a:r>
            <a:r>
              <a:rPr lang="zh-CN" altLang="en-US" dirty="0" smtClean="0"/>
              <a:t>、</a:t>
            </a:r>
            <a:r>
              <a:rPr lang="en-US" altLang="zh-CN" dirty="0" smtClean="0"/>
              <a:t>Private</a:t>
            </a:r>
            <a:r>
              <a:rPr lang="zh-CN" altLang="en-US" dirty="0" smtClean="0"/>
              <a:t>、</a:t>
            </a:r>
            <a:r>
              <a:rPr lang="en-US" altLang="zh-CN" dirty="0" smtClean="0"/>
              <a:t>Hybrid, </a:t>
            </a:r>
            <a:r>
              <a:rPr lang="zh-CN" altLang="en-US" dirty="0" smtClean="0"/>
              <a:t>其后的</a:t>
            </a:r>
            <a:r>
              <a:rPr lang="en-US" altLang="zh-CN" dirty="0" smtClean="0"/>
              <a:t>Slide</a:t>
            </a:r>
            <a:r>
              <a:rPr lang="zh-CN" altLang="en-US" dirty="0" smtClean="0"/>
              <a:t>中有进一步解释</a:t>
            </a:r>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85</a:t>
            </a:fld>
            <a:endParaRPr lang="zh-CN" altLang="en-US"/>
          </a:p>
        </p:txBody>
      </p:sp>
    </p:spTree>
    <p:extLst>
      <p:ext uri="{BB962C8B-B14F-4D97-AF65-F5344CB8AC3E}">
        <p14:creationId xmlns:p14="http://schemas.microsoft.com/office/powerpoint/2010/main" val="76611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Written by Black White. You may contact me at iceman@zju.edu.cn</a:t>
            </a:r>
          </a:p>
        </p:txBody>
      </p:sp>
    </p:spTree>
    <p:extLst>
      <p:ext uri="{BB962C8B-B14F-4D97-AF65-F5344CB8AC3E}">
        <p14:creationId xmlns:p14="http://schemas.microsoft.com/office/powerpoint/2010/main" val="343308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高锟，光纤之父</a:t>
            </a:r>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10</a:t>
            </a:fld>
            <a:endParaRPr lang="zh-CN" altLang="en-US"/>
          </a:p>
        </p:txBody>
      </p:sp>
    </p:spTree>
    <p:extLst>
      <p:ext uri="{BB962C8B-B14F-4D97-AF65-F5344CB8AC3E}">
        <p14:creationId xmlns:p14="http://schemas.microsoft.com/office/powerpoint/2010/main" val="252242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James Clerk Maxwell,</a:t>
            </a:r>
            <a:r>
              <a:rPr lang="zh-CN" altLang="en-US" dirty="0" smtClean="0"/>
              <a:t>麦克斯韦，电磁波理论的创建者</a:t>
            </a:r>
            <a:endParaRPr lang="en-US" altLang="zh-CN" dirty="0" smtClean="0"/>
          </a:p>
          <a:p>
            <a:r>
              <a:rPr lang="zh-CN" altLang="en-US" dirty="0" smtClean="0"/>
              <a:t>电磁波单位</a:t>
            </a:r>
            <a:r>
              <a:rPr lang="en-US" altLang="zh-CN" dirty="0" smtClean="0"/>
              <a:t>HZ</a:t>
            </a:r>
            <a:r>
              <a:rPr lang="zh-CN" altLang="en-US" dirty="0" smtClean="0"/>
              <a:t>，</a:t>
            </a:r>
            <a:r>
              <a:rPr lang="zh-CN" altLang="zh-CN" sz="1200" kern="1200" dirty="0" smtClean="0">
                <a:solidFill>
                  <a:schemeClr val="tx1"/>
                </a:solidFill>
                <a:effectLst/>
                <a:latin typeface="+mn-lt"/>
                <a:ea typeface="+mn-ea"/>
                <a:cs typeface="+mn-cs"/>
              </a:rPr>
              <a:t>赫兹（</a:t>
            </a:r>
            <a:r>
              <a:rPr lang="en-US" altLang="zh-CN" sz="1200" kern="1200" dirty="0" smtClean="0">
                <a:solidFill>
                  <a:schemeClr val="tx1"/>
                </a:solidFill>
                <a:effectLst/>
                <a:latin typeface="+mn-lt"/>
                <a:ea typeface="+mn-ea"/>
                <a:cs typeface="+mn-cs"/>
              </a:rPr>
              <a:t>Heinrich Hertz</a:t>
            </a:r>
            <a:r>
              <a:rPr lang="zh-CN" altLang="en-US" sz="1200" kern="1200" dirty="0" smtClean="0">
                <a:solidFill>
                  <a:schemeClr val="tx1"/>
                </a:solidFill>
                <a:effectLst/>
                <a:latin typeface="+mn-lt"/>
                <a:ea typeface="+mn-ea"/>
                <a:cs typeface="+mn-cs"/>
              </a:rPr>
              <a:t>）实验证实电磁波的存在</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Arthur Clarke,</a:t>
            </a:r>
            <a:r>
              <a:rPr lang="zh-CN" altLang="en-US" sz="1200" kern="1200" dirty="0" smtClean="0">
                <a:solidFill>
                  <a:schemeClr val="tx1"/>
                </a:solidFill>
                <a:effectLst/>
                <a:latin typeface="+mn-lt"/>
                <a:ea typeface="+mn-ea"/>
                <a:cs typeface="+mn-cs"/>
              </a:rPr>
              <a:t>第一个提出通信卫星的英国作家</a:t>
            </a:r>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21</a:t>
            </a:fld>
            <a:endParaRPr lang="zh-CN" altLang="en-US"/>
          </a:p>
        </p:txBody>
      </p:sp>
    </p:spTree>
    <p:extLst>
      <p:ext uri="{BB962C8B-B14F-4D97-AF65-F5344CB8AC3E}">
        <p14:creationId xmlns:p14="http://schemas.microsoft.com/office/powerpoint/2010/main" val="197908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a:t>
            </a:r>
            <a:r>
              <a:rPr lang="en-US" altLang="zh-CN" dirty="0" smtClean="0"/>
              <a:t>·</a:t>
            </a:r>
            <a:r>
              <a:rPr lang="zh-CN" altLang="en-US" dirty="0" smtClean="0"/>
              <a:t>巴普蒂斯</a:t>
            </a:r>
            <a:r>
              <a:rPr lang="en-US" altLang="zh-CN" dirty="0" smtClean="0"/>
              <a:t>·</a:t>
            </a:r>
            <a:r>
              <a:rPr lang="zh-CN" altLang="en-US" dirty="0" smtClean="0"/>
              <a:t>约瑟夫</a:t>
            </a:r>
            <a:r>
              <a:rPr lang="en-US" altLang="zh-CN" dirty="0" smtClean="0"/>
              <a:t>·</a:t>
            </a:r>
            <a:r>
              <a:rPr lang="zh-CN" altLang="en-US" dirty="0" smtClean="0"/>
              <a:t>傅里叶（</a:t>
            </a:r>
            <a:r>
              <a:rPr lang="en-US" altLang="zh-CN" dirty="0" smtClean="0"/>
              <a:t>Baron Jean Baptiste Joseph Fourier</a:t>
            </a:r>
            <a:r>
              <a:rPr lang="zh-CN" altLang="en-US" dirty="0" smtClean="0"/>
              <a:t>，</a:t>
            </a:r>
            <a:r>
              <a:rPr lang="en-US" altLang="zh-CN" dirty="0" smtClean="0"/>
              <a:t>1768-1830</a:t>
            </a:r>
            <a:r>
              <a:rPr lang="zh-CN" altLang="en-US" dirty="0" smtClean="0"/>
              <a:t>），他证明能将满足一定条件的某个函数表示成正弦基函数的线性组合或者积分</a:t>
            </a:r>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23</a:t>
            </a:fld>
            <a:endParaRPr lang="zh-CN" altLang="en-US"/>
          </a:p>
        </p:txBody>
      </p:sp>
    </p:spTree>
    <p:extLst>
      <p:ext uri="{BB962C8B-B14F-4D97-AF65-F5344CB8AC3E}">
        <p14:creationId xmlns:p14="http://schemas.microsoft.com/office/powerpoint/2010/main" val="287165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DB5C253-9A4B-4297-803C-9887A4F90836}" type="slidenum">
              <a:rPr lang="zh-CN" altLang="en-US" smtClean="0"/>
              <a:pPr>
                <a:defRPr/>
              </a:pPr>
              <a:t>28</a:t>
            </a:fld>
            <a:endParaRPr lang="zh-CN" altLang="en-US"/>
          </a:p>
        </p:txBody>
      </p:sp>
    </p:spTree>
    <p:extLst>
      <p:ext uri="{BB962C8B-B14F-4D97-AF65-F5344CB8AC3E}">
        <p14:creationId xmlns:p14="http://schemas.microsoft.com/office/powerpoint/2010/main" val="116229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903095-FAD9-4CAD-A693-DDFB5E289229}" type="slidenum">
              <a:rPr lang="en-US" altLang="zh-CN"/>
              <a:pPr/>
              <a:t>63</a:t>
            </a:fld>
            <a:endParaRPr lang="en-US" altLang="zh-CN"/>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46134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4F5FCE-1CC7-49A7-B0CF-F6C5BC6351ED}" type="slidenum">
              <a:rPr lang="en-US" altLang="zh-CN"/>
              <a:pPr/>
              <a:t>67</a:t>
            </a:fld>
            <a:endParaRPr lang="en-US" altLang="zh-CN"/>
          </a:p>
        </p:txBody>
      </p:sp>
      <p:sp>
        <p:nvSpPr>
          <p:cNvPr id="817154" name="Rectangle 2"/>
          <p:cNvSpPr>
            <a:spLocks noGrp="1" noRot="1" noChangeAspect="1" noChangeArrowheads="1" noTextEdit="1"/>
          </p:cNvSpPr>
          <p:nvPr>
            <p:ph type="sldImg"/>
          </p:nvPr>
        </p:nvSpPr>
        <p:spPr>
          <a:ln/>
        </p:spPr>
      </p:sp>
      <p:sp>
        <p:nvSpPr>
          <p:cNvPr id="8171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4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626018-3A4F-4FA0-A172-18ECE4E90612}" type="slidenum">
              <a:rPr lang="en-US" altLang="zh-CN"/>
              <a:pPr/>
              <a:t>68</a:t>
            </a:fld>
            <a:endParaRPr lang="en-US" altLang="zh-CN"/>
          </a:p>
        </p:txBody>
      </p:sp>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08754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5BA37-41D0-41E0-A2A5-C53EABCFDFFF}" type="slidenum">
              <a:rPr lang="en-US" altLang="zh-CN"/>
              <a:pPr/>
              <a:t>74</a:t>
            </a:fld>
            <a:endParaRPr lang="en-US" altLang="zh-CN"/>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0258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6350"/>
            <a:ext cx="9140825" cy="6851650"/>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p:spPr>
            <p:txBody>
              <a:bodyPr/>
              <a:lstStyle/>
              <a:p>
                <a:pPr>
                  <a:defRPr/>
                </a:pPr>
                <a:endParaRPr lang="zh-CN" altLang="en-US">
                  <a:ea typeface="宋体" charset="-122"/>
                </a:endParaRPr>
              </a:p>
            </p:txBody>
          </p:sp>
          <p:sp>
            <p:nvSpPr>
              <p:cNvPr id="17" name="Freeform 5"/>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p:spPr>
            <p:txBody>
              <a:bodyPr/>
              <a:lstStyle/>
              <a:p>
                <a:pPr>
                  <a:defRPr/>
                </a:pPr>
                <a:endParaRPr lang="zh-CN" altLang="en-US">
                  <a:ea typeface="宋体" charset="-122"/>
                </a:endParaRPr>
              </a:p>
            </p:txBody>
          </p:sp>
        </p:grpSp>
        <p:sp>
          <p:nvSpPr>
            <p:cNvPr id="6" name="Freeform 6"/>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p:spPr>
          <p:txBody>
            <a:bodyPr/>
            <a:lstStyle/>
            <a:p>
              <a:pPr>
                <a:defRPr/>
              </a:pPr>
              <a:endParaRPr lang="zh-CN" altLang="en-US">
                <a:latin typeface="Tahoma" charset="0"/>
                <a:ea typeface="宋体" charset="0"/>
              </a:endParaRPr>
            </a:p>
          </p:txBody>
        </p:sp>
        <p:sp>
          <p:nvSpPr>
            <p:cNvPr id="7" name="Freeform 7"/>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p:spPr>
          <p:txBody>
            <a:bodyPr/>
            <a:lstStyle/>
            <a:p>
              <a:pPr>
                <a:defRPr/>
              </a:pPr>
              <a:endParaRPr lang="zh-CN" altLang="en-US">
                <a:ea typeface="宋体" charset="-122"/>
              </a:endParaRPr>
            </a:p>
          </p:txBody>
        </p:sp>
        <p:sp>
          <p:nvSpPr>
            <p:cNvPr id="8" name="Freeform 8"/>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p:spPr>
          <p:txBody>
            <a:bodyPr/>
            <a:lstStyle/>
            <a:p>
              <a:pPr>
                <a:defRPr/>
              </a:pPr>
              <a:endParaRPr lang="zh-CN" altLang="en-US">
                <a:ea typeface="宋体" charset="-122"/>
              </a:endParaRP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p:spPr>
            <p:txBody>
              <a:bodyPr/>
              <a:lstStyle/>
              <a:p>
                <a:pPr>
                  <a:defRPr/>
                </a:pPr>
                <a:endParaRPr lang="zh-CN" altLang="en-US">
                  <a:ea typeface="宋体" charset="-122"/>
                </a:endParaRPr>
              </a:p>
            </p:txBody>
          </p:sp>
          <p:sp>
            <p:nvSpPr>
              <p:cNvPr id="11" name="Freeform 11"/>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p:spPr>
            <p:txBody>
              <a:bodyPr/>
              <a:lstStyle/>
              <a:p>
                <a:pPr>
                  <a:defRPr/>
                </a:pPr>
                <a:endParaRPr lang="zh-CN" altLang="en-US">
                  <a:ea typeface="宋体" charset="-122"/>
                </a:endParaRPr>
              </a:p>
            </p:txBody>
          </p:sp>
          <p:sp>
            <p:nvSpPr>
              <p:cNvPr id="12" name="Freeform 12"/>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p:spPr>
            <p:txBody>
              <a:bodyPr/>
              <a:lstStyle/>
              <a:p>
                <a:pPr>
                  <a:defRPr/>
                </a:pPr>
                <a:endParaRPr lang="zh-CN" altLang="en-US">
                  <a:ea typeface="宋体" charset="-122"/>
                </a:endParaRPr>
              </a:p>
            </p:txBody>
          </p:sp>
          <p:sp>
            <p:nvSpPr>
              <p:cNvPr id="13" name="Freeform 13"/>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p:spPr>
            <p:txBody>
              <a:bodyPr/>
              <a:lstStyle/>
              <a:p>
                <a:pPr>
                  <a:defRPr/>
                </a:pPr>
                <a:endParaRPr lang="zh-CN" altLang="en-US">
                  <a:ea typeface="宋体" charset="-122"/>
                </a:endParaRPr>
              </a:p>
            </p:txBody>
          </p:sp>
          <p:sp>
            <p:nvSpPr>
              <p:cNvPr id="14" name="Freeform 14"/>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p:spPr>
            <p:txBody>
              <a:bodyPr/>
              <a:lstStyle/>
              <a:p>
                <a:pPr>
                  <a:defRPr/>
                </a:pPr>
                <a:endParaRPr lang="zh-CN" altLang="en-US">
                  <a:ea typeface="宋体" charset="-122"/>
                </a:endParaRPr>
              </a:p>
            </p:txBody>
          </p:sp>
          <p:sp>
            <p:nvSpPr>
              <p:cNvPr id="15" name="Freeform 15"/>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p:spPr>
            <p:txBody>
              <a:bodyPr/>
              <a:lstStyle/>
              <a:p>
                <a:pPr>
                  <a:defRPr/>
                </a:pPr>
                <a:endParaRPr lang="zh-CN" altLang="en-US">
                  <a:latin typeface="Tahoma" charset="0"/>
                  <a:ea typeface="宋体" charset="0"/>
                </a:endParaRPr>
              </a:p>
            </p:txBody>
          </p:sp>
        </p:grpSp>
      </p:grpSp>
      <p:sp>
        <p:nvSpPr>
          <p:cNvPr id="9232" name="Rectangle 16"/>
          <p:cNvSpPr>
            <a:spLocks noGrp="1" noChangeArrowheads="1"/>
          </p:cNvSpPr>
          <p:nvPr>
            <p:ph type="ctrTitle" sz="quarter"/>
          </p:nvPr>
        </p:nvSpPr>
        <p:spPr>
          <a:xfrm>
            <a:off x="1066800" y="1997075"/>
            <a:ext cx="7086600" cy="1431925"/>
          </a:xfrm>
        </p:spPr>
        <p:txBody>
          <a:bodyPr anchor="b"/>
          <a:lstStyle>
            <a:lvl1pPr>
              <a:defRPr/>
            </a:lvl1pPr>
          </a:lstStyle>
          <a:p>
            <a:pPr lvl="0"/>
            <a:r>
              <a:rPr lang="zh-CN" altLang="en-US" noProof="0" smtClean="0"/>
              <a:t>单击此处编辑母版标题样式</a:t>
            </a:r>
          </a:p>
        </p:txBody>
      </p:sp>
      <p:sp>
        <p:nvSpPr>
          <p:cNvPr id="9233" name="Rectangle 17"/>
          <p:cNvSpPr>
            <a:spLocks noGrp="1" noChangeArrowheads="1"/>
          </p:cNvSpPr>
          <p:nvPr>
            <p:ph type="subTitle" sz="quarter" idx="1"/>
          </p:nvPr>
        </p:nvSpPr>
        <p:spPr>
          <a:xfrm>
            <a:off x="1066800" y="3886200"/>
            <a:ext cx="6400800" cy="1752600"/>
          </a:xfrm>
        </p:spPr>
        <p:txBody>
          <a:bodyPr/>
          <a:lstStyle>
            <a:lvl1pPr marL="0" indent="0">
              <a:buFont typeface="Wingdings" charset="0"/>
              <a:buNone/>
              <a:defRPr/>
            </a:lvl1pPr>
          </a:lstStyle>
          <a:p>
            <a:pPr lvl="0"/>
            <a:r>
              <a:rPr lang="zh-CN" altLang="en-US" noProof="0" smtClean="0"/>
              <a:t>单击此处编辑母版副标题样式</a:t>
            </a:r>
          </a:p>
        </p:txBody>
      </p:sp>
      <p:sp>
        <p:nvSpPr>
          <p:cNvPr id="18" name="Rectangle 18"/>
          <p:cNvSpPr>
            <a:spLocks noGrp="1" noChangeArrowheads="1"/>
          </p:cNvSpPr>
          <p:nvPr>
            <p:ph type="dt" sz="quarter" idx="10"/>
          </p:nvPr>
        </p:nvSpPr>
        <p:spPr/>
        <p:txBody>
          <a:bodyPr/>
          <a:lstStyle>
            <a:lvl1pPr>
              <a:defRPr/>
            </a:lvl1pPr>
          </a:lstStyle>
          <a:p>
            <a:pPr>
              <a:defRPr/>
            </a:pPr>
            <a:endParaRPr lang="en-US" altLang="zh-CN"/>
          </a:p>
        </p:txBody>
      </p:sp>
      <p:sp>
        <p:nvSpPr>
          <p:cNvPr id="19" name="Rectangle 19"/>
          <p:cNvSpPr>
            <a:spLocks noGrp="1" noChangeArrowheads="1"/>
          </p:cNvSpPr>
          <p:nvPr>
            <p:ph type="ftr" sz="quarter" idx="11"/>
          </p:nvPr>
        </p:nvSpPr>
        <p:spPr>
          <a:xfrm>
            <a:off x="3352800" y="6248400"/>
            <a:ext cx="2895600" cy="457200"/>
          </a:xfrm>
        </p:spPr>
        <p:txBody>
          <a:bodyPr/>
          <a:lstStyle>
            <a:lvl1pPr>
              <a:defRPr/>
            </a:lvl1pPr>
          </a:lstStyle>
          <a:p>
            <a:pPr>
              <a:defRPr/>
            </a:pPr>
            <a:r>
              <a:rPr lang="en-US" altLang="zh-CN" smtClean="0"/>
              <a:t>Data and Computation</a:t>
            </a:r>
            <a:endParaRPr lang="en-US" altLang="zh-CN"/>
          </a:p>
        </p:txBody>
      </p:sp>
      <p:sp>
        <p:nvSpPr>
          <p:cNvPr id="20" name="Rectangle 20"/>
          <p:cNvSpPr>
            <a:spLocks noGrp="1" noChangeArrowheads="1"/>
          </p:cNvSpPr>
          <p:nvPr>
            <p:ph type="sldNum" sz="quarter" idx="12"/>
          </p:nvPr>
        </p:nvSpPr>
        <p:spPr/>
        <p:txBody>
          <a:bodyPr/>
          <a:lstStyle>
            <a:lvl1pPr>
              <a:defRPr/>
            </a:lvl1pPr>
          </a:lstStyle>
          <a:p>
            <a:pPr>
              <a:defRPr/>
            </a:pPr>
            <a:fld id="{BFF09789-DF58-4F94-BBC9-483FEE735980}"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6" name="Rectangle 19"/>
          <p:cNvSpPr>
            <a:spLocks noGrp="1" noChangeArrowheads="1"/>
          </p:cNvSpPr>
          <p:nvPr>
            <p:ph type="sldNum" sz="quarter" idx="12"/>
          </p:nvPr>
        </p:nvSpPr>
        <p:spPr>
          <a:ln/>
        </p:spPr>
        <p:txBody>
          <a:bodyPr/>
          <a:lstStyle>
            <a:lvl1pPr>
              <a:defRPr/>
            </a:lvl1pPr>
          </a:lstStyle>
          <a:p>
            <a:pPr>
              <a:defRPr/>
            </a:pPr>
            <a:fld id="{AA4E378F-8457-4D70-93C1-E9E793CD79F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1885950" cy="579120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1066800" y="304800"/>
            <a:ext cx="5505450" cy="57912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6" name="Rectangle 19"/>
          <p:cNvSpPr>
            <a:spLocks noGrp="1" noChangeArrowheads="1"/>
          </p:cNvSpPr>
          <p:nvPr>
            <p:ph type="sldNum" sz="quarter" idx="12"/>
          </p:nvPr>
        </p:nvSpPr>
        <p:spPr>
          <a:ln/>
        </p:spPr>
        <p:txBody>
          <a:bodyPr/>
          <a:lstStyle>
            <a:lvl1pPr>
              <a:defRPr/>
            </a:lvl1pPr>
          </a:lstStyle>
          <a:p>
            <a:pPr>
              <a:defRPr/>
            </a:pPr>
            <a:fld id="{8DDF89CA-5D6D-403C-8EBA-EE12F954B086}"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95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86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r>
              <a:rPr lang="en-US" altLang="zh-CN" smtClean="0"/>
              <a:t>Data and Computation</a:t>
            </a: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C167ABC-E730-4D0A-8B96-5D09C8938600}" type="slidenum">
              <a:rPr lang="en-US" altLang="zh-CN"/>
              <a:pPr>
                <a:defRPr/>
              </a:pPr>
              <a:t>‹#›</a:t>
            </a:fld>
            <a:endParaRPr lang="en-US" altLang="zh-CN"/>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981200"/>
            <a:ext cx="8229600" cy="3886200"/>
          </a:xfrm>
        </p:spPr>
        <p:txBody>
          <a:bodyPr>
            <a:normAutofit/>
          </a:bodyPr>
          <a:lstStyle/>
          <a:p>
            <a:pPr lvl="0"/>
            <a:endParaRPr lang="zh-CN" altLang="en-US" noProof="0"/>
          </a:p>
        </p:txBody>
      </p:sp>
      <p:sp>
        <p:nvSpPr>
          <p:cNvPr id="4" name="页脚占位符 3"/>
          <p:cNvSpPr>
            <a:spLocks noGrp="1"/>
          </p:cNvSpPr>
          <p:nvPr>
            <p:ph type="ftr" sz="quarter" idx="10"/>
          </p:nvPr>
        </p:nvSpPr>
        <p:spPr>
          <a:xfrm>
            <a:off x="3124200" y="6248400"/>
            <a:ext cx="2895600" cy="457200"/>
          </a:xfrm>
        </p:spPr>
        <p:txBody>
          <a:bodyPr/>
          <a:lstStyle>
            <a:lvl1pPr>
              <a:defRPr/>
            </a:lvl1pPr>
          </a:lstStyle>
          <a:p>
            <a:pPr>
              <a:defRPr/>
            </a:pPr>
            <a:r>
              <a:rPr lang="en-US" altLang="zh-CN" smtClean="0"/>
              <a:t>Data and Computation</a:t>
            </a:r>
            <a:endParaRPr lang="en-US" altLang="zh-CN"/>
          </a:p>
        </p:txBody>
      </p:sp>
      <p:sp>
        <p:nvSpPr>
          <p:cNvPr id="5" name="灯片编号占位符 4"/>
          <p:cNvSpPr>
            <a:spLocks noGrp="1"/>
          </p:cNvSpPr>
          <p:nvPr>
            <p:ph type="sldNum" sz="quarter" idx="11"/>
          </p:nvPr>
        </p:nvSpPr>
        <p:spPr>
          <a:xfrm>
            <a:off x="6553200" y="6248400"/>
            <a:ext cx="2133600" cy="457200"/>
          </a:xfrm>
        </p:spPr>
        <p:txBody>
          <a:bodyPr/>
          <a:lstStyle>
            <a:lvl1pPr>
              <a:defRPr/>
            </a:lvl1pPr>
          </a:lstStyle>
          <a:p>
            <a:pPr>
              <a:defRPr/>
            </a:pPr>
            <a:fld id="{F893995D-60F9-4816-BD48-C8AD8459D105}" type="slidenum">
              <a:rPr lang="en-US" altLang="zh-CN"/>
              <a:pPr>
                <a:defRPr/>
              </a:pPr>
              <a:t>‹#›</a:t>
            </a:fld>
            <a:endParaRPr lang="en-US" altLang="zh-CN"/>
          </a:p>
        </p:txBody>
      </p:sp>
      <p:sp>
        <p:nvSpPr>
          <p:cNvPr id="6" name="日期占位符 5"/>
          <p:cNvSpPr>
            <a:spLocks noGrp="1"/>
          </p:cNvSpPr>
          <p:nvPr>
            <p:ph type="dt" sz="half" idx="12"/>
          </p:nvPr>
        </p:nvSpPr>
        <p:spPr>
          <a:xfrm>
            <a:off x="457200" y="6245225"/>
            <a:ext cx="2133600" cy="476250"/>
          </a:xfrm>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8229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4000500"/>
            <a:ext cx="8229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3124200" y="6248400"/>
            <a:ext cx="2895600" cy="457200"/>
          </a:xfrm>
        </p:spPr>
        <p:txBody>
          <a:bodyPr/>
          <a:lstStyle>
            <a:lvl1pPr>
              <a:defRPr/>
            </a:lvl1pPr>
          </a:lstStyle>
          <a:p>
            <a:pPr>
              <a:defRPr/>
            </a:pPr>
            <a:r>
              <a:rPr lang="en-US" altLang="zh-CN" smtClean="0"/>
              <a:t>Data and Computation</a:t>
            </a:r>
            <a:endParaRPr lang="en-US" altLang="zh-CN"/>
          </a:p>
        </p:txBody>
      </p:sp>
      <p:sp>
        <p:nvSpPr>
          <p:cNvPr id="6" name="灯片编号占位符 5"/>
          <p:cNvSpPr>
            <a:spLocks noGrp="1"/>
          </p:cNvSpPr>
          <p:nvPr>
            <p:ph type="sldNum" sz="quarter" idx="11"/>
          </p:nvPr>
        </p:nvSpPr>
        <p:spPr>
          <a:xfrm>
            <a:off x="6553200" y="6248400"/>
            <a:ext cx="2133600" cy="457200"/>
          </a:xfrm>
        </p:spPr>
        <p:txBody>
          <a:bodyPr/>
          <a:lstStyle>
            <a:lvl1pPr>
              <a:defRPr/>
            </a:lvl1pPr>
          </a:lstStyle>
          <a:p>
            <a:pPr>
              <a:defRPr/>
            </a:pPr>
            <a:fld id="{4B528D5C-67B6-457B-AE29-28842A5CE2D6}" type="slidenum">
              <a:rPr lang="en-US" altLang="zh-CN"/>
              <a:pPr>
                <a:defRPr/>
              </a:pPr>
              <a:t>‹#›</a:t>
            </a:fld>
            <a:endParaRPr lang="en-US" altLang="zh-CN"/>
          </a:p>
        </p:txBody>
      </p:sp>
      <p:sp>
        <p:nvSpPr>
          <p:cNvPr id="7" name="日期占位符 6"/>
          <p:cNvSpPr>
            <a:spLocks noGrp="1"/>
          </p:cNvSpPr>
          <p:nvPr>
            <p:ph type="dt" sz="half" idx="12"/>
          </p:nvPr>
        </p:nvSpPr>
        <p:spPr>
          <a:xfrm>
            <a:off x="457200" y="6245225"/>
            <a:ext cx="2133600" cy="476250"/>
          </a:xfrm>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51575"/>
            <a:ext cx="2133600" cy="476250"/>
          </a:xfrm>
        </p:spPr>
        <p:txBody>
          <a:bodyPr/>
          <a:lstStyle>
            <a:lvl1pPr>
              <a:defRPr/>
            </a:lvl1pPr>
          </a:lstStyle>
          <a:p>
            <a:pPr>
              <a:defRPr/>
            </a:pPr>
            <a:endParaRPr lang="en-US" altLang="zh-CN"/>
          </a:p>
        </p:txBody>
      </p:sp>
      <p:sp>
        <p:nvSpPr>
          <p:cNvPr id="7" name="灯片编号占位符 6"/>
          <p:cNvSpPr>
            <a:spLocks noGrp="1"/>
          </p:cNvSpPr>
          <p:nvPr>
            <p:ph type="sldNum" sz="quarter" idx="11"/>
          </p:nvPr>
        </p:nvSpPr>
        <p:spPr>
          <a:xfrm>
            <a:off x="6553200" y="6248400"/>
            <a:ext cx="2133600" cy="476250"/>
          </a:xfrm>
        </p:spPr>
        <p:txBody>
          <a:bodyPr/>
          <a:lstStyle>
            <a:lvl1pPr>
              <a:defRPr/>
            </a:lvl1pPr>
          </a:lstStyle>
          <a:p>
            <a:pPr>
              <a:defRPr/>
            </a:pPr>
            <a:fld id="{D6E33F3A-0B53-4CBE-9096-3264A752A04A}" type="slidenum">
              <a:rPr lang="zh-CN" altLang="en-US"/>
              <a:pPr>
                <a:defRPr/>
              </a:pPr>
              <a:t>‹#›</a:t>
            </a:fld>
            <a:endParaRPr lang="en-US" altLang="zh-CN"/>
          </a:p>
        </p:txBody>
      </p:sp>
      <p:sp>
        <p:nvSpPr>
          <p:cNvPr id="8" name="页脚占位符 7"/>
          <p:cNvSpPr>
            <a:spLocks noGrp="1"/>
          </p:cNvSpPr>
          <p:nvPr>
            <p:ph type="ftr" sz="quarter" idx="12"/>
          </p:nvPr>
        </p:nvSpPr>
        <p:spPr>
          <a:xfrm>
            <a:off x="3124200" y="6248400"/>
            <a:ext cx="2895600" cy="476250"/>
          </a:xfrm>
        </p:spPr>
        <p:txBody>
          <a:bodyPr/>
          <a:lstStyle>
            <a:lvl1pPr>
              <a:defRPr/>
            </a:lvl1pPr>
          </a:lstStyle>
          <a:p>
            <a:pPr>
              <a:defRPr/>
            </a:pPr>
            <a:r>
              <a:rPr lang="en-US" altLang="zh-CN" smtClean="0"/>
              <a:t>Data and Computation</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标题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日期占位符 29"/>
          <p:cNvSpPr>
            <a:spLocks noGrp="1"/>
          </p:cNvSpPr>
          <p:nvPr>
            <p:ph type="dt" sz="half" idx="10"/>
          </p:nvPr>
        </p:nvSpPr>
        <p:spPr/>
        <p:txBody>
          <a:bodyPr/>
          <a:lstStyle/>
          <a:p>
            <a:pPr>
              <a:defRPr/>
            </a:pPr>
            <a:endParaRPr lang="en-US" altLang="zh-CN"/>
          </a:p>
        </p:txBody>
      </p:sp>
      <p:sp>
        <p:nvSpPr>
          <p:cNvPr id="19" name="页脚占位符 18"/>
          <p:cNvSpPr>
            <a:spLocks noGrp="1"/>
          </p:cNvSpPr>
          <p:nvPr>
            <p:ph type="ftr" sz="quarter" idx="11"/>
          </p:nvPr>
        </p:nvSpPr>
        <p:spPr/>
        <p:txBody>
          <a:bodyPr/>
          <a:lstStyle/>
          <a:p>
            <a:pPr>
              <a:defRPr/>
            </a:pPr>
            <a:r>
              <a:rPr lang="en-US" altLang="zh-CN" smtClean="0"/>
              <a:t>Data and Computation</a:t>
            </a:r>
            <a:endParaRPr lang="en-US" altLang="zh-CN"/>
          </a:p>
        </p:txBody>
      </p:sp>
      <p:sp>
        <p:nvSpPr>
          <p:cNvPr id="27" name="灯片编号占位符 26"/>
          <p:cNvSpPr>
            <a:spLocks noGrp="1"/>
          </p:cNvSpPr>
          <p:nvPr>
            <p:ph type="sldNum" sz="quarter" idx="12"/>
          </p:nvPr>
        </p:nvSpPr>
        <p:spPr/>
        <p:txBody>
          <a:bodyPr/>
          <a:lstStyle/>
          <a:p>
            <a:pPr>
              <a:defRPr/>
            </a:pPr>
            <a:fld id="{BFF09789-DF58-4F94-BBC9-483FEE735980}" type="slidenum">
              <a:rPr lang="en-US" altLang="zh-CN" smtClean="0"/>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7" name="任意多边形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标题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94FA55E1-8E66-4871-AA31-C5A03FBE3CC8}" type="slidenum">
              <a:rPr lang="en-US" altLang="zh-CN" smtClean="0"/>
              <a:pPr>
                <a:defRPr/>
              </a:pPr>
              <a:t>‹#›</a:t>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smtClean="0"/>
              <a:t>Data and Computation</a:t>
            </a:r>
            <a:endParaRPr lang="en-US" altLang="zh-CN"/>
          </a:p>
        </p:txBody>
      </p:sp>
      <p:sp>
        <p:nvSpPr>
          <p:cNvPr id="7" name="灯片编号占位符 6"/>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楷体" pitchFamily="49" charset="-122"/>
                <a:ea typeface="楷体" pitchFamily="49" charset="-122"/>
              </a:defRPr>
            </a:lvl1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6" name="Rectangle 19"/>
          <p:cNvSpPr>
            <a:spLocks noGrp="1" noChangeArrowheads="1"/>
          </p:cNvSpPr>
          <p:nvPr>
            <p:ph type="sldNum" sz="quarter" idx="12"/>
          </p:nvPr>
        </p:nvSpPr>
        <p:spPr>
          <a:ln/>
        </p:spPr>
        <p:txBody>
          <a:bodyPr/>
          <a:lstStyle>
            <a:lvl1pPr>
              <a:defRPr/>
            </a:lvl1pPr>
          </a:lstStyle>
          <a:p>
            <a:pPr>
              <a:defRPr/>
            </a:pPr>
            <a:fld id="{54DCE81F-A34A-4F23-89A3-BB8AD725059B}"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r>
              <a:rPr lang="en-US" altLang="zh-CN" smtClean="0"/>
              <a:t>Data and Computation</a:t>
            </a:r>
            <a:endParaRPr lang="en-US" altLang="zh-CN"/>
          </a:p>
        </p:txBody>
      </p:sp>
      <p:sp>
        <p:nvSpPr>
          <p:cNvPr id="9" name="灯片编号占位符 8"/>
          <p:cNvSpPr>
            <a:spLocks noGrp="1"/>
          </p:cNvSpPr>
          <p:nvPr>
            <p:ph type="sldNum" sz="quarter" idx="12"/>
          </p:nvPr>
        </p:nvSpPr>
        <p:spPr/>
        <p:txBody>
          <a:bodyPr/>
          <a:lstStyle/>
          <a:p>
            <a:pPr>
              <a:defRPr/>
            </a:pPr>
            <a:fld id="{87D4CD20-3569-49AA-9986-52898FC693D9}" type="slidenum">
              <a:rPr lang="en-US" altLang="zh-CN" smtClean="0"/>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320"/>
            <a:ext cx="7470648" cy="1143000"/>
          </a:xfrm>
        </p:spPr>
        <p:txBody>
          <a:bodyPr anchor="ctr"/>
          <a:lstStyle>
            <a:lvl1pPr algn="l">
              <a:defRPr sz="4600"/>
            </a:lvl1pPr>
          </a:lstStyle>
          <a:p>
            <a:r>
              <a:rPr kumimoji="0" lang="zh-CN" altLang="en-US" smtClean="0"/>
              <a:t>单击此处编辑母版标题样式</a:t>
            </a:r>
            <a:endParaRPr kumimoji="0" lang="en-US"/>
          </a:p>
        </p:txBody>
      </p:sp>
      <p:sp>
        <p:nvSpPr>
          <p:cNvPr id="7" name="日期占位符 6"/>
          <p:cNvSpPr>
            <a:spLocks noGrp="1"/>
          </p:cNvSpPr>
          <p:nvPr>
            <p:ph type="dt" sz="half" idx="10"/>
          </p:nvPr>
        </p:nvSpPr>
        <p:spPr/>
        <p:txBody>
          <a:bodyPr/>
          <a:lstStyle/>
          <a:p>
            <a:pPr>
              <a:defRPr/>
            </a:pPr>
            <a:endParaRPr lang="en-US" altLang="zh-CN"/>
          </a:p>
        </p:txBody>
      </p:sp>
      <p:sp>
        <p:nvSpPr>
          <p:cNvPr id="8" name="灯片编号占位符 7"/>
          <p:cNvSpPr>
            <a:spLocks noGrp="1"/>
          </p:cNvSpPr>
          <p:nvPr>
            <p:ph type="sldNum" sz="quarter" idx="11"/>
          </p:nvPr>
        </p:nvSpPr>
        <p:spPr/>
        <p:txBody>
          <a:bodyPr/>
          <a:lstStyle/>
          <a:p>
            <a:pPr>
              <a:defRPr/>
            </a:pPr>
            <a:fld id="{EC4D217D-E573-4F28-91B2-6572696BA559}" type="slidenum">
              <a:rPr lang="en-US" altLang="zh-CN" smtClean="0"/>
              <a:pPr>
                <a:defRPr/>
              </a:pPr>
              <a:t>‹#›</a:t>
            </a:fld>
            <a:endParaRPr lang="en-US" altLang="zh-CN"/>
          </a:p>
        </p:txBody>
      </p:sp>
      <p:sp>
        <p:nvSpPr>
          <p:cNvPr id="9" name="页脚占位符 8"/>
          <p:cNvSpPr>
            <a:spLocks noGrp="1"/>
          </p:cNvSpPr>
          <p:nvPr>
            <p:ph type="ftr" sz="quarter" idx="12"/>
          </p:nvPr>
        </p:nvSpPr>
        <p:spPr/>
        <p:txBody>
          <a:bodyPr/>
          <a:lstStyle/>
          <a:p>
            <a:pPr>
              <a:defRPr/>
            </a:pPr>
            <a:r>
              <a:rPr lang="en-US" altLang="zh-CN" smtClean="0"/>
              <a:t>Data and Computation</a:t>
            </a: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r>
              <a:rPr lang="en-US" altLang="zh-CN" smtClean="0"/>
              <a:t>Data and Computation</a:t>
            </a:r>
            <a:endParaRPr lang="en-US" altLang="zh-CN"/>
          </a:p>
        </p:txBody>
      </p:sp>
      <p:sp>
        <p:nvSpPr>
          <p:cNvPr id="4" name="灯片编号占位符 3"/>
          <p:cNvSpPr>
            <a:spLocks noGrp="1"/>
          </p:cNvSpPr>
          <p:nvPr>
            <p:ph type="sldNum" sz="quarter" idx="12"/>
          </p:nvPr>
        </p:nvSpPr>
        <p:spPr/>
        <p:txBody>
          <a:bodyPr/>
          <a:lstStyle/>
          <a:p>
            <a:pPr>
              <a:defRPr/>
            </a:pPr>
            <a:fld id="{F2510490-0674-428A-9AA3-9CDF2788B392}" type="slidenum">
              <a:rPr lang="en-US" altLang="zh-CN"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smtClean="0"/>
              <a:t>Data and Computation</a:t>
            </a:r>
            <a:endParaRPr lang="en-US" altLang="zh-CN"/>
          </a:p>
        </p:txBody>
      </p:sp>
      <p:sp>
        <p:nvSpPr>
          <p:cNvPr id="7" name="灯片编号占位符 6"/>
          <p:cNvSpPr>
            <a:spLocks noGrp="1"/>
          </p:cNvSpPr>
          <p:nvPr>
            <p:ph type="sldNum" sz="quarter" idx="12"/>
          </p:nvPr>
        </p:nvSpPr>
        <p:spPr>
          <a:xfrm>
            <a:off x="8156448" y="6422064"/>
            <a:ext cx="762000" cy="365125"/>
          </a:xfrm>
        </p:spPr>
        <p:txBody>
          <a:bodyPr/>
          <a:lstStyle/>
          <a:p>
            <a:pPr>
              <a:defRPr/>
            </a:pPr>
            <a:fld id="{AA635736-52A6-4DD1-8A09-55CAA7D38871}" type="slidenum">
              <a:rPr lang="en-US" altLang="zh-CN" smtClean="0"/>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457200" y="6422064"/>
            <a:ext cx="2133600" cy="365125"/>
          </a:xfrm>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r>
              <a:rPr lang="en-US" altLang="zh-CN" smtClean="0"/>
              <a:t>Data and Computation</a:t>
            </a:r>
            <a:endParaRPr lang="en-US" altLang="zh-CN"/>
          </a:p>
        </p:txBody>
      </p:sp>
      <p:sp>
        <p:nvSpPr>
          <p:cNvPr id="7" name="灯片编号占位符 6"/>
          <p:cNvSpPr>
            <a:spLocks noGrp="1"/>
          </p:cNvSpPr>
          <p:nvPr>
            <p:ph type="sldNum" sz="quarter" idx="12"/>
          </p:nvPr>
        </p:nvSpPr>
        <p:spPr/>
        <p:txBody>
          <a:bodyPr/>
          <a:lstStyle/>
          <a:p>
            <a:pPr>
              <a:defRPr/>
            </a:pPr>
            <a:fld id="{5A810DC9-B069-4112-9094-FFB877B4F930}" type="slidenum">
              <a:rPr lang="en-US" altLang="zh-CN" smtClean="0"/>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0C67FBDF-D1C1-49FA-AE48-61970863A0DB}" type="slidenum">
              <a:rPr lang="en-US" altLang="zh-CN" smtClean="0"/>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9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95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86288" y="1341438"/>
            <a:ext cx="4038600" cy="47847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C167ABC-E730-4D0A-8B96-5D09C8938600}" type="slidenum">
              <a:rPr lang="en-US" altLang="zh-CN"/>
              <a:pPr>
                <a:defRPr/>
              </a:pPr>
              <a:t>‹#›</a:t>
            </a:fld>
            <a:endParaRPr lang="en-US" altLang="zh-CN"/>
          </a:p>
        </p:txBody>
      </p:sp>
    </p:spTree>
    <p:extLst>
      <p:ext uri="{BB962C8B-B14F-4D97-AF65-F5344CB8AC3E}">
        <p14:creationId xmlns:p14="http://schemas.microsoft.com/office/powerpoint/2010/main" val="38879158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6" name="Rectangle 19"/>
          <p:cNvSpPr>
            <a:spLocks noGrp="1" noChangeArrowheads="1"/>
          </p:cNvSpPr>
          <p:nvPr>
            <p:ph type="sldNum" sz="quarter" idx="12"/>
          </p:nvPr>
        </p:nvSpPr>
        <p:spPr>
          <a:ln/>
        </p:spPr>
        <p:txBody>
          <a:bodyPr/>
          <a:lstStyle>
            <a:lvl1pPr>
              <a:defRPr/>
            </a:lvl1pPr>
          </a:lstStyle>
          <a:p>
            <a:pPr>
              <a:defRPr/>
            </a:pPr>
            <a:fld id="{94FA55E1-8E66-4871-AA31-C5A03FBE3CC8}"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914900" y="1981200"/>
            <a:ext cx="3695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7" name="Rectangle 19"/>
          <p:cNvSpPr>
            <a:spLocks noGrp="1" noChangeArrowheads="1"/>
          </p:cNvSpPr>
          <p:nvPr>
            <p:ph type="sldNum" sz="quarter" idx="12"/>
          </p:nvPr>
        </p:nvSpPr>
        <p:spPr>
          <a:ln/>
        </p:spPr>
        <p:txBody>
          <a:bodyPr/>
          <a:lstStyle>
            <a:lvl1pPr>
              <a:defRPr/>
            </a:lvl1pPr>
          </a:lstStyle>
          <a:p>
            <a:pPr>
              <a:defRPr/>
            </a:pPr>
            <a:fld id="{404D06BB-25CF-4F9F-8B8C-423177285E6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9" name="Rectangle 19"/>
          <p:cNvSpPr>
            <a:spLocks noGrp="1" noChangeArrowheads="1"/>
          </p:cNvSpPr>
          <p:nvPr>
            <p:ph type="sldNum" sz="quarter" idx="12"/>
          </p:nvPr>
        </p:nvSpPr>
        <p:spPr>
          <a:ln/>
        </p:spPr>
        <p:txBody>
          <a:bodyPr/>
          <a:lstStyle>
            <a:lvl1pPr>
              <a:defRPr/>
            </a:lvl1pPr>
          </a:lstStyle>
          <a:p>
            <a:pPr>
              <a:defRPr/>
            </a:pPr>
            <a:fld id="{87D4CD20-3569-49AA-9986-52898FC693D9}"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5" name="Rectangle 19"/>
          <p:cNvSpPr>
            <a:spLocks noGrp="1" noChangeArrowheads="1"/>
          </p:cNvSpPr>
          <p:nvPr>
            <p:ph type="sldNum" sz="quarter" idx="12"/>
          </p:nvPr>
        </p:nvSpPr>
        <p:spPr>
          <a:ln/>
        </p:spPr>
        <p:txBody>
          <a:bodyPr/>
          <a:lstStyle>
            <a:lvl1pPr>
              <a:defRPr/>
            </a:lvl1pPr>
          </a:lstStyle>
          <a:p>
            <a:pPr>
              <a:defRPr/>
            </a:pPr>
            <a:fld id="{EC4D217D-E573-4F28-91B2-6572696BA559}"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4" name="Rectangle 19"/>
          <p:cNvSpPr>
            <a:spLocks noGrp="1" noChangeArrowheads="1"/>
          </p:cNvSpPr>
          <p:nvPr>
            <p:ph type="sldNum" sz="quarter" idx="12"/>
          </p:nvPr>
        </p:nvSpPr>
        <p:spPr>
          <a:ln/>
        </p:spPr>
        <p:txBody>
          <a:bodyPr/>
          <a:lstStyle>
            <a:lvl1pPr>
              <a:defRPr/>
            </a:lvl1pPr>
          </a:lstStyle>
          <a:p>
            <a:pPr>
              <a:defRPr/>
            </a:pPr>
            <a:fld id="{F2510490-0674-428A-9AA3-9CDF2788B392}"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7" name="Rectangle 19"/>
          <p:cNvSpPr>
            <a:spLocks noGrp="1" noChangeArrowheads="1"/>
          </p:cNvSpPr>
          <p:nvPr>
            <p:ph type="sldNum" sz="quarter" idx="12"/>
          </p:nvPr>
        </p:nvSpPr>
        <p:spPr>
          <a:ln/>
        </p:spPr>
        <p:txBody>
          <a:bodyPr/>
          <a:lstStyle>
            <a:lvl1pPr>
              <a:defRPr/>
            </a:lvl1pPr>
          </a:lstStyle>
          <a:p>
            <a:pPr>
              <a:defRPr/>
            </a:pPr>
            <a:fld id="{AA635736-52A6-4DD1-8A09-55CAA7D3887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8"/>
          <p:cNvSpPr>
            <a:spLocks noGrp="1" noChangeArrowheads="1"/>
          </p:cNvSpPr>
          <p:nvPr>
            <p:ph type="ftr" sz="quarter" idx="11"/>
          </p:nvPr>
        </p:nvSpPr>
        <p:spPr>
          <a:ln/>
        </p:spPr>
        <p:txBody>
          <a:bodyPr/>
          <a:lstStyle>
            <a:lvl1pPr>
              <a:defRPr/>
            </a:lvl1pPr>
          </a:lstStyle>
          <a:p>
            <a:pPr>
              <a:defRPr/>
            </a:pPr>
            <a:r>
              <a:rPr lang="en-US" altLang="zh-CN" smtClean="0"/>
              <a:t>Data and Computation</a:t>
            </a:r>
            <a:endParaRPr lang="en-US" altLang="zh-CN"/>
          </a:p>
        </p:txBody>
      </p:sp>
      <p:sp>
        <p:nvSpPr>
          <p:cNvPr id="7" name="Rectangle 19"/>
          <p:cNvSpPr>
            <a:spLocks noGrp="1" noChangeArrowheads="1"/>
          </p:cNvSpPr>
          <p:nvPr>
            <p:ph type="sldNum" sz="quarter" idx="12"/>
          </p:nvPr>
        </p:nvSpPr>
        <p:spPr>
          <a:ln/>
        </p:spPr>
        <p:txBody>
          <a:bodyPr/>
          <a:lstStyle>
            <a:lvl1pPr>
              <a:defRPr/>
            </a:lvl1pPr>
          </a:lstStyle>
          <a:p>
            <a:pPr>
              <a:defRPr/>
            </a:pPr>
            <a:fld id="{5A810DC9-B069-4112-9094-FFB877B4F930}"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6350"/>
            <a:ext cx="9140825" cy="6851650"/>
            <a:chOff x="0" y="4"/>
            <a:chExt cx="5758" cy="4316"/>
          </a:xfrm>
        </p:grpSpPr>
        <p:sp>
          <p:nvSpPr>
            <p:cNvPr id="1032" name="Freeform 3"/>
            <p:cNvSpPr>
              <a:spLocks/>
            </p:cNvSpPr>
            <p:nvPr/>
          </p:nvSpPr>
          <p:spPr bwMode="hidden">
            <a:xfrm>
              <a:off x="558" y="1161"/>
              <a:ext cx="5200" cy="3159"/>
            </a:xfrm>
            <a:custGeom>
              <a:avLst/>
              <a:gdLst>
                <a:gd name="T0" fmla="*/ 0 w 5184"/>
                <a:gd name="T1" fmla="*/ 3159 h 3159"/>
                <a:gd name="T2" fmla="*/ 5232 w 5184"/>
                <a:gd name="T3" fmla="*/ 3159 h 3159"/>
                <a:gd name="T4" fmla="*/ 5232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a:noFill/>
            </a:ln>
            <a:extLst/>
          </p:spPr>
          <p:txBody>
            <a:bodyPr/>
            <a:lstStyle/>
            <a:p>
              <a:pPr>
                <a:defRPr/>
              </a:pPr>
              <a:endParaRPr lang="zh-CN" altLang="en-US">
                <a:ea typeface="宋体" charset="-122"/>
              </a:endParaRPr>
            </a:p>
          </p:txBody>
        </p:sp>
        <p:sp>
          <p:nvSpPr>
            <p:cNvPr id="1033" name="Freeform 4"/>
            <p:cNvSpPr>
              <a:spLocks/>
            </p:cNvSpPr>
            <p:nvPr/>
          </p:nvSpPr>
          <p:spPr bwMode="hidden">
            <a:xfrm>
              <a:off x="0" y="1161"/>
              <a:ext cx="558" cy="3159"/>
            </a:xfrm>
            <a:custGeom>
              <a:avLst/>
              <a:gdLst>
                <a:gd name="T0" fmla="*/ 0 w 556"/>
                <a:gd name="T1" fmla="*/ 0 h 3159"/>
                <a:gd name="T2" fmla="*/ 0 w 556"/>
                <a:gd name="T3" fmla="*/ 3159 h 3159"/>
                <a:gd name="T4" fmla="*/ 562 w 556"/>
                <a:gd name="T5" fmla="*/ 3159 h 3159"/>
                <a:gd name="T6" fmla="*/ 56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a:noFill/>
            </a:ln>
            <a:extLst/>
          </p:spPr>
          <p:txBody>
            <a:bodyPr/>
            <a:lstStyle/>
            <a:p>
              <a:pPr>
                <a:defRPr/>
              </a:pPr>
              <a:endParaRPr lang="zh-CN" altLang="en-US">
                <a:ea typeface="宋体" charset="-122"/>
              </a:endParaRPr>
            </a:p>
          </p:txBody>
        </p:sp>
        <p:grpSp>
          <p:nvGrpSpPr>
            <p:cNvPr id="1034" name="Group 5"/>
            <p:cNvGrpSpPr>
              <a:grpSpLocks/>
            </p:cNvGrpSpPr>
            <p:nvPr userDrawn="1"/>
          </p:nvGrpSpPr>
          <p:grpSpPr bwMode="auto">
            <a:xfrm>
              <a:off x="0" y="4"/>
              <a:ext cx="5758" cy="4316"/>
              <a:chOff x="0" y="4"/>
              <a:chExt cx="5758" cy="4316"/>
            </a:xfrm>
          </p:grpSpPr>
          <p:sp>
            <p:nvSpPr>
              <p:cNvPr id="1035"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a:noFill/>
              </a:ln>
              <a:extLst/>
            </p:spPr>
            <p:txBody>
              <a:bodyPr/>
              <a:lstStyle/>
              <a:p>
                <a:pPr>
                  <a:defRPr/>
                </a:pPr>
                <a:endParaRPr lang="zh-CN" altLang="en-US">
                  <a:ea typeface="宋体" charset="-122"/>
                </a:endParaRPr>
              </a:p>
            </p:txBody>
          </p:sp>
          <p:sp>
            <p:nvSpPr>
              <p:cNvPr id="1036"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a:noFill/>
              </a:ln>
              <a:extLst/>
            </p:spPr>
            <p:txBody>
              <a:bodyPr/>
              <a:lstStyle/>
              <a:p>
                <a:pPr>
                  <a:defRPr/>
                </a:pPr>
                <a:endParaRPr lang="zh-CN" altLang="en-US">
                  <a:ea typeface="宋体" charset="-122"/>
                </a:endParaRPr>
              </a:p>
            </p:txBody>
          </p:sp>
          <p:sp>
            <p:nvSpPr>
              <p:cNvPr id="1037" name="Freeform 8"/>
              <p:cNvSpPr>
                <a:spLocks/>
              </p:cNvSpPr>
              <p:nvPr/>
            </p:nvSpPr>
            <p:spPr bwMode="ltGray">
              <a:xfrm>
                <a:off x="1019" y="1155"/>
                <a:ext cx="4739" cy="12"/>
              </a:xfrm>
              <a:custGeom>
                <a:avLst/>
                <a:gdLst>
                  <a:gd name="T0" fmla="*/ 4769 w 4724"/>
                  <a:gd name="T1" fmla="*/ 0 h 12"/>
                  <a:gd name="T2" fmla="*/ 0 w 4724"/>
                  <a:gd name="T3" fmla="*/ 0 h 12"/>
                  <a:gd name="T4" fmla="*/ 0 w 4724"/>
                  <a:gd name="T5" fmla="*/ 12 h 12"/>
                  <a:gd name="T6" fmla="*/ 4769 w 4724"/>
                  <a:gd name="T7" fmla="*/ 12 h 12"/>
                  <a:gd name="T8" fmla="*/ 4769 w 4724"/>
                  <a:gd name="T9" fmla="*/ 0 h 12"/>
                  <a:gd name="T10" fmla="*/ 4769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a:noFill/>
              </a:ln>
              <a:extLst/>
            </p:spPr>
            <p:txBody>
              <a:bodyPr/>
              <a:lstStyle/>
              <a:p>
                <a:pPr>
                  <a:defRPr/>
                </a:pPr>
                <a:endParaRPr lang="zh-CN" altLang="en-US">
                  <a:ea typeface="宋体" charset="-122"/>
                </a:endParaRPr>
              </a:p>
            </p:txBody>
          </p:sp>
          <p:sp>
            <p:nvSpPr>
              <p:cNvPr id="1038"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a:noFill/>
              </a:ln>
              <a:extLst/>
            </p:spPr>
            <p:txBody>
              <a:bodyPr/>
              <a:lstStyle/>
              <a:p>
                <a:pPr>
                  <a:defRPr/>
                </a:pPr>
                <a:endParaRPr lang="zh-CN" altLang="en-US">
                  <a:ea typeface="宋体" charset="-122"/>
                </a:endParaRPr>
              </a:p>
            </p:txBody>
          </p:sp>
          <p:sp>
            <p:nvSpPr>
              <p:cNvPr id="1039"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a:noFill/>
              </a:ln>
              <a:extLst/>
            </p:spPr>
            <p:txBody>
              <a:bodyPr/>
              <a:lstStyle/>
              <a:p>
                <a:pPr>
                  <a:defRPr/>
                </a:pPr>
                <a:endParaRPr lang="zh-CN" altLang="en-US">
                  <a:ea typeface="宋体" charset="-122"/>
                </a:endParaRPr>
              </a:p>
            </p:txBody>
          </p:sp>
          <p:sp>
            <p:nvSpPr>
              <p:cNvPr id="8203"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p:spPr>
            <p:txBody>
              <a:bodyPr/>
              <a:lstStyle/>
              <a:p>
                <a:pPr>
                  <a:defRPr/>
                </a:pPr>
                <a:endParaRPr lang="zh-CN" altLang="en-US">
                  <a:latin typeface="Tahoma" charset="0"/>
                  <a:ea typeface="宋体" charset="0"/>
                </a:endParaRPr>
              </a:p>
            </p:txBody>
          </p:sp>
          <p:sp>
            <p:nvSpPr>
              <p:cNvPr id="1041" name="Freeform 12"/>
              <p:cNvSpPr>
                <a:spLocks/>
              </p:cNvSpPr>
              <p:nvPr/>
            </p:nvSpPr>
            <p:spPr bwMode="ltGray">
              <a:xfrm>
                <a:off x="0" y="1155"/>
                <a:ext cx="351" cy="12"/>
              </a:xfrm>
              <a:custGeom>
                <a:avLst/>
                <a:gdLst>
                  <a:gd name="T0" fmla="*/ 0 w 251"/>
                  <a:gd name="T1" fmla="*/ 0 h 12"/>
                  <a:gd name="T2" fmla="*/ 0 w 251"/>
                  <a:gd name="T3" fmla="*/ 12 h 12"/>
                  <a:gd name="T4" fmla="*/ 687 w 251"/>
                  <a:gd name="T5" fmla="*/ 12 h 12"/>
                  <a:gd name="T6" fmla="*/ 687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a:noFill/>
              </a:ln>
              <a:extLst/>
            </p:spPr>
            <p:txBody>
              <a:bodyPr/>
              <a:lstStyle/>
              <a:p>
                <a:pPr>
                  <a:defRPr/>
                </a:pPr>
                <a:endParaRPr lang="zh-CN" altLang="en-US">
                  <a:ea typeface="宋体" charset="-122"/>
                </a:endParaRPr>
              </a:p>
            </p:txBody>
          </p:sp>
          <p:sp>
            <p:nvSpPr>
              <p:cNvPr id="1042" name="Freeform 13"/>
              <p:cNvSpPr>
                <a:spLocks/>
              </p:cNvSpPr>
              <p:nvPr/>
            </p:nvSpPr>
            <p:spPr bwMode="ltGray">
              <a:xfrm>
                <a:off x="767" y="1155"/>
                <a:ext cx="252" cy="12"/>
              </a:xfrm>
              <a:custGeom>
                <a:avLst/>
                <a:gdLst>
                  <a:gd name="T0" fmla="*/ 254 w 251"/>
                  <a:gd name="T1" fmla="*/ 0 h 12"/>
                  <a:gd name="T2" fmla="*/ 0 w 251"/>
                  <a:gd name="T3" fmla="*/ 0 h 12"/>
                  <a:gd name="T4" fmla="*/ 0 w 251"/>
                  <a:gd name="T5" fmla="*/ 12 h 12"/>
                  <a:gd name="T6" fmla="*/ 254 w 251"/>
                  <a:gd name="T7" fmla="*/ 12 h 12"/>
                  <a:gd name="T8" fmla="*/ 254 w 251"/>
                  <a:gd name="T9" fmla="*/ 0 h 12"/>
                  <a:gd name="T10" fmla="*/ 25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a:noFill/>
              </a:ln>
              <a:extLst/>
            </p:spPr>
            <p:txBody>
              <a:bodyPr/>
              <a:lstStyle/>
              <a:p>
                <a:pPr>
                  <a:defRPr/>
                </a:pPr>
                <a:endParaRPr lang="zh-CN" altLang="en-US">
                  <a:ea typeface="宋体" charset="-122"/>
                </a:endParaRPr>
              </a:p>
            </p:txBody>
          </p:sp>
          <p:sp>
            <p:nvSpPr>
              <p:cNvPr id="8206"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p:spPr>
            <p:txBody>
              <a:bodyPr/>
              <a:lstStyle/>
              <a:p>
                <a:pPr>
                  <a:defRPr/>
                </a:pPr>
                <a:endParaRPr lang="zh-CN" altLang="en-US">
                  <a:latin typeface="Tahoma" charset="0"/>
                  <a:ea typeface="宋体" charset="0"/>
                </a:endParaRPr>
              </a:p>
            </p:txBody>
          </p:sp>
        </p:grpSp>
      </p:grpSp>
      <p:sp>
        <p:nvSpPr>
          <p:cNvPr id="8207" name="Rectangle 15"/>
          <p:cNvSpPr>
            <a:spLocks noGrp="1" noChangeArrowheads="1"/>
          </p:cNvSpPr>
          <p:nvPr>
            <p:ph type="title"/>
          </p:nvPr>
        </p:nvSpPr>
        <p:spPr bwMode="auto">
          <a:xfrm>
            <a:off x="1066800" y="304800"/>
            <a:ext cx="7543800" cy="1431925"/>
          </a:xfrm>
          <a:prstGeom prst="rect">
            <a:avLst/>
          </a:prstGeom>
          <a:noFill/>
          <a:ln>
            <a:noFill/>
          </a:ln>
          <a:effectLst/>
          <a:extLst>
            <a:ext uri="{FAA26D3D-D897-4be2-8F04-BA451C77F1D7}"/>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8208" name="Rectangle 16"/>
          <p:cNvSpPr>
            <a:spLocks noGrp="1" noChangeArrowheads="1"/>
          </p:cNvSpPr>
          <p:nvPr>
            <p:ph type="body" idx="1"/>
          </p:nvPr>
        </p:nvSpPr>
        <p:spPr bwMode="auto">
          <a:xfrm>
            <a:off x="1066800" y="1981200"/>
            <a:ext cx="75438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p>
        </p:txBody>
      </p:sp>
      <p:sp>
        <p:nvSpPr>
          <p:cNvPr id="8209" name="Rectangle 17"/>
          <p:cNvSpPr>
            <a:spLocks noGrp="1" noChangeArrowheads="1"/>
          </p:cNvSpPr>
          <p:nvPr>
            <p:ph type="dt" sz="half" idx="2"/>
          </p:nvPr>
        </p:nvSpPr>
        <p:spPr bwMode="auto">
          <a:xfrm>
            <a:off x="10668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00000"/>
                  </a:outerShdw>
                </a:effectLst>
                <a:latin typeface="Tahoma" charset="0"/>
                <a:ea typeface="宋体" charset="0"/>
              </a:defRPr>
            </a:lvl1pPr>
          </a:lstStyle>
          <a:p>
            <a:pPr>
              <a:defRPr/>
            </a:pPr>
            <a:endParaRPr lang="en-US" altLang="zh-CN"/>
          </a:p>
        </p:txBody>
      </p:sp>
      <p:sp>
        <p:nvSpPr>
          <p:cNvPr id="8210"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00000"/>
                  </a:outerShdw>
                </a:effectLst>
                <a:latin typeface="Tahoma" charset="0"/>
                <a:ea typeface="宋体" charset="0"/>
              </a:defRPr>
            </a:lvl1pPr>
          </a:lstStyle>
          <a:p>
            <a:pPr>
              <a:defRPr/>
            </a:pPr>
            <a:r>
              <a:rPr lang="en-US" altLang="zh-CN" smtClean="0"/>
              <a:t>Data and Computation</a:t>
            </a:r>
            <a:endParaRPr lang="en-US" altLang="zh-CN"/>
          </a:p>
        </p:txBody>
      </p:sp>
      <p:sp>
        <p:nvSpPr>
          <p:cNvPr id="8211"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charset="0"/>
                <a:ea typeface="宋体" charset="-122"/>
              </a:defRPr>
            </a:lvl1pPr>
          </a:lstStyle>
          <a:p>
            <a:pPr>
              <a:defRPr/>
            </a:pPr>
            <a:fld id="{0C67FBDF-D1C1-49FA-AE48-61970863A0DB}"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10" r:id="rId12"/>
    <p:sldLayoutId id="2147483711" r:id="rId13"/>
    <p:sldLayoutId id="2147483712" r:id="rId14"/>
    <p:sldLayoutId id="2147483713" r:id="rId15"/>
  </p:sldLayoutIdLst>
  <p:hf hdr="0" dt="0"/>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黑体" pitchFamily="49" charset="-122"/>
          <a:ea typeface="黑体" pitchFamily="49" charset="-122"/>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黑体" pitchFamily="2" charset="-122"/>
          <a:ea typeface="黑体" pitchFamily="2" charset="-122"/>
          <a:cs typeface="宋体"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黑体" pitchFamily="2" charset="-122"/>
          <a:ea typeface="黑体" pitchFamily="2" charset="-122"/>
          <a:cs typeface="宋体"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黑体" pitchFamily="2" charset="-122"/>
          <a:ea typeface="黑体" pitchFamily="2" charset="-122"/>
          <a:cs typeface="宋体"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黑体" pitchFamily="2" charset="-122"/>
          <a:ea typeface="黑体" pitchFamily="2" charset="-122"/>
          <a:cs typeface="宋体"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Verdana" charset="0"/>
          <a:ea typeface="黑体" charset="0"/>
          <a:cs typeface="宋体"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b="1">
          <a:solidFill>
            <a:schemeClr val="tx1"/>
          </a:solidFill>
          <a:effectLst>
            <a:outerShdw blurRad="38100" dist="38100" dir="2700000" algn="tl">
              <a:srgbClr val="000000"/>
            </a:outerShdw>
          </a:effectLst>
          <a:latin typeface="+mj-ea"/>
          <a:ea typeface="+mj-ea"/>
          <a:cs typeface="+mn-cs"/>
        </a:defRPr>
      </a:lvl1pPr>
      <a:lvl2pPr marL="742950" indent="-285750" algn="l" rtl="0" eaLnBrk="0" fontAlgn="base" hangingPunct="0">
        <a:spcBef>
          <a:spcPct val="20000"/>
        </a:spcBef>
        <a:spcAft>
          <a:spcPct val="0"/>
        </a:spcAft>
        <a:buClr>
          <a:schemeClr val="tx1"/>
        </a:buClr>
        <a:buChar char="–"/>
        <a:defRPr sz="2800" b="1">
          <a:solidFill>
            <a:schemeClr val="tx1"/>
          </a:solidFill>
          <a:effectLst>
            <a:outerShdw blurRad="38100" dist="38100" dir="2700000" algn="tl">
              <a:srgbClr val="000000"/>
            </a:outerShdw>
          </a:effectLst>
          <a:latin typeface="+mn-lt"/>
          <a:ea typeface="宋体" charset="0"/>
          <a:cs typeface="+mn-cs"/>
        </a:defRPr>
      </a:lvl2pPr>
      <a:lvl3pPr marL="1143000" indent="-228600" algn="l" rtl="0" eaLnBrk="0" fontAlgn="base" hangingPunct="0">
        <a:spcBef>
          <a:spcPct val="20000"/>
        </a:spcBef>
        <a:spcAft>
          <a:spcPct val="0"/>
        </a:spcAft>
        <a:buClr>
          <a:schemeClr val="hlink"/>
        </a:buClr>
        <a:buSzPct val="70000"/>
        <a:buFont typeface="Wingdings" pitchFamily="2" charset="2"/>
        <a:buChar char="n"/>
        <a:defRPr sz="2400" b="1">
          <a:solidFill>
            <a:schemeClr val="tx1"/>
          </a:solidFill>
          <a:effectLst>
            <a:outerShdw blurRad="38100" dist="38100" dir="2700000" algn="tl">
              <a:srgbClr val="000000"/>
            </a:outerShdw>
          </a:effectLst>
          <a:latin typeface="+mn-lt"/>
          <a:ea typeface="宋体" charset="0"/>
          <a:cs typeface="+mn-cs"/>
        </a:defRPr>
      </a:lvl3pPr>
      <a:lvl4pPr marL="1600200" indent="-228600" algn="l" rtl="0" eaLnBrk="0" fontAlgn="base" hangingPunct="0">
        <a:spcBef>
          <a:spcPct val="20000"/>
        </a:spcBef>
        <a:spcAft>
          <a:spcPct val="0"/>
        </a:spcAft>
        <a:buClr>
          <a:schemeClr val="tx1"/>
        </a:buClr>
        <a:buChar char="–"/>
        <a:defRPr sz="2000" b="1">
          <a:solidFill>
            <a:schemeClr val="tx1"/>
          </a:solidFill>
          <a:effectLst>
            <a:outerShdw blurRad="38100" dist="38100" dir="2700000" algn="tl">
              <a:srgbClr val="000000"/>
            </a:outerShdw>
          </a:effectLst>
          <a:latin typeface="+mn-lt"/>
          <a:ea typeface="宋体" charset="0"/>
          <a:cs typeface="+mn-cs"/>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b="1">
          <a:solidFill>
            <a:schemeClr val="tx1"/>
          </a:solidFill>
          <a:effectLst>
            <a:outerShdw blurRad="38100" dist="38100" dir="2700000" algn="tl">
              <a:srgbClr val="000000"/>
            </a:outerShdw>
          </a:effectLst>
          <a:latin typeface="+mn-lt"/>
          <a:ea typeface="宋体" charset="0"/>
          <a:cs typeface="+mn-cs"/>
        </a:defRPr>
      </a:lvl5pPr>
      <a:lvl6pPr marL="25146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6pPr>
      <a:lvl7pPr marL="29718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7pPr>
      <a:lvl8pPr marL="34290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8pPr>
      <a:lvl9pPr marL="3886200" indent="-228600" algn="l" rtl="0" fontAlgn="base">
        <a:spcBef>
          <a:spcPct val="20000"/>
        </a:spcBef>
        <a:spcAft>
          <a:spcPct val="0"/>
        </a:spcAft>
        <a:buClr>
          <a:schemeClr val="hlink"/>
        </a:buClr>
        <a:buSzPct val="70000"/>
        <a:buFont typeface="Wingdings" charset="0"/>
        <a:buChar char="n"/>
        <a:defRPr sz="2000" b="1">
          <a:solidFill>
            <a:schemeClr val="tx1"/>
          </a:solidFill>
          <a:effectLst>
            <a:outerShdw blurRad="38100" dist="38100" dir="2700000" algn="tl">
              <a:srgbClr val="000000"/>
            </a:outerShdw>
          </a:effectLst>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任意多边形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任意多边形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标题占位符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a:defRPr/>
            </a:pPr>
            <a:endParaRPr lang="en-US" altLang="zh-CN"/>
          </a:p>
        </p:txBody>
      </p:sp>
      <p:sp>
        <p:nvSpPr>
          <p:cNvPr id="22" name="页脚占位符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defRPr/>
            </a:pPr>
            <a:r>
              <a:rPr lang="en-US" altLang="zh-CN" smtClean="0"/>
              <a:t>Data and Computation</a:t>
            </a:r>
            <a:endParaRPr lang="en-US" altLang="zh-CN"/>
          </a:p>
        </p:txBody>
      </p:sp>
      <p:sp>
        <p:nvSpPr>
          <p:cNvPr id="18" name="灯片编号占位符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pPr>
              <a:defRPr/>
            </a:pPr>
            <a:fld id="{0C67FBDF-D1C1-49FA-AE48-61970863A0DB}" type="slidenum">
              <a:rPr lang="en-US" altLang="zh-CN" smtClean="0"/>
              <a:pPr>
                <a:defRPr/>
              </a:pPr>
              <a:t>‹#›</a:t>
            </a:fld>
            <a:endParaRPr lang="en-US" altLang="zh-CN"/>
          </a:p>
        </p:txBody>
      </p:sp>
    </p:spTree>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hf hd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microsoft.com/office/2007/relationships/hdphoto" Target="../media/hdphoto4.wdp"/><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7.xml"/><Relationship Id="rId5" Type="http://schemas.openxmlformats.org/officeDocument/2006/relationships/image" Target="../media/image32.emf"/><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1.xml"/><Relationship Id="rId1" Type="http://schemas.openxmlformats.org/officeDocument/2006/relationships/vmlDrawing" Target="../drawings/vmlDrawing3.vml"/><Relationship Id="rId4" Type="http://schemas.openxmlformats.org/officeDocument/2006/relationships/image" Target="../media/image38.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1.xml"/><Relationship Id="rId1" Type="http://schemas.openxmlformats.org/officeDocument/2006/relationships/vmlDrawing" Target="../drawings/vmlDrawing4.vml"/><Relationship Id="rId4" Type="http://schemas.openxmlformats.org/officeDocument/2006/relationships/image" Target="../media/image39.wmf"/></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5.vml"/><Relationship Id="rId4" Type="http://schemas.openxmlformats.org/officeDocument/2006/relationships/image" Target="../media/image56.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microsoft.com/office/2007/relationships/hdphoto" Target="../media/hdphoto9.wdp"/></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5" Type="http://schemas.openxmlformats.org/officeDocument/2006/relationships/image" Target="../media/image63.emf"/><Relationship Id="rId4" Type="http://schemas.openxmlformats.org/officeDocument/2006/relationships/image" Target="../media/image62.emf"/></Relationships>
</file>

<file path=ppt/slides/_rels/slide5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emf"/><Relationship Id="rId2" Type="http://schemas.openxmlformats.org/officeDocument/2006/relationships/image" Target="../media/image67.png"/><Relationship Id="rId1" Type="http://schemas.openxmlformats.org/officeDocument/2006/relationships/slideLayout" Target="../slideLayouts/slideLayout17.xml"/><Relationship Id="rId6" Type="http://schemas.openxmlformats.org/officeDocument/2006/relationships/image" Target="../media/image71.png"/><Relationship Id="rId5" Type="http://schemas.openxmlformats.org/officeDocument/2006/relationships/image" Target="../media/image70.emf"/><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78.wmf"/><Relationship Id="rId5" Type="http://schemas.openxmlformats.org/officeDocument/2006/relationships/oleObject" Target="../embeddings/oleObject7.bin"/><Relationship Id="rId4" Type="http://schemas.openxmlformats.org/officeDocument/2006/relationships/image" Target="../media/image77.wmf"/><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7.xml"/><Relationship Id="rId1" Type="http://schemas.openxmlformats.org/officeDocument/2006/relationships/vmlDrawing" Target="../drawings/vmlDrawing7.vml"/><Relationship Id="rId4" Type="http://schemas.openxmlformats.org/officeDocument/2006/relationships/image" Target="../media/image83.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59632" y="980728"/>
            <a:ext cx="6480048" cy="2301240"/>
          </a:xfrm>
        </p:spPr>
        <p:txBody>
          <a:bodyPr>
            <a:normAutofit/>
          </a:bodyPr>
          <a:lstStyle/>
          <a:p>
            <a:pPr algn="l" eaLnBrk="1" fontAlgn="auto" hangingPunct="1">
              <a:spcAft>
                <a:spcPts val="0"/>
              </a:spcAft>
              <a:defRPr/>
            </a:pPr>
            <a:r>
              <a:rPr altLang="zh-CN" dirty="0" smtClean="0"/>
              <a:t>Chapter </a:t>
            </a:r>
            <a:r>
              <a:rPr lang="en-US" altLang="zh-CN" dirty="0" smtClean="0"/>
              <a:t>7</a:t>
            </a:r>
            <a:r>
              <a:rPr altLang="zh-CN" dirty="0" smtClean="0"/>
              <a:t/>
            </a:r>
            <a:br>
              <a:rPr altLang="zh-CN" dirty="0" smtClean="0"/>
            </a:br>
            <a:r>
              <a:rPr lang="zh-CN" altLang="en-US" dirty="0" smtClean="0"/>
              <a:t>网络和网络计算</a:t>
            </a:r>
            <a:endParaRPr lang="zh-CN" altLang="en-US" dirty="0"/>
          </a:p>
        </p:txBody>
      </p:sp>
      <p:sp>
        <p:nvSpPr>
          <p:cNvPr id="48130" name="副标题 2"/>
          <p:cNvSpPr>
            <a:spLocks noGrp="1"/>
          </p:cNvSpPr>
          <p:nvPr>
            <p:ph type="subTitle" idx="1"/>
          </p:nvPr>
        </p:nvSpPr>
        <p:spPr>
          <a:xfrm>
            <a:off x="1691680" y="4437112"/>
            <a:ext cx="6480048" cy="1752600"/>
          </a:xfrm>
        </p:spPr>
        <p:txBody>
          <a:bodyPr/>
          <a:lstStyle/>
          <a:p>
            <a:pPr eaLnBrk="1" hangingPunct="1">
              <a:defRPr/>
            </a:pPr>
            <a:r>
              <a:rPr lang="en-US" altLang="zh-CN" dirty="0" smtClean="0"/>
              <a:t>CS, ZJU</a:t>
            </a:r>
          </a:p>
          <a:p>
            <a:pPr eaLnBrk="1" hangingPunct="1">
              <a:defRPr/>
            </a:pPr>
            <a:r>
              <a:rPr lang="en-US" altLang="zh-CN" dirty="0" smtClean="0"/>
              <a:t>2017</a:t>
            </a:r>
            <a:r>
              <a:rPr lang="zh-CN" altLang="en-US" dirty="0" smtClean="0"/>
              <a:t>年</a:t>
            </a:r>
            <a:r>
              <a:rPr lang="en-US" altLang="zh-CN" dirty="0" smtClean="0"/>
              <a:t>8</a:t>
            </a:r>
            <a:r>
              <a:rPr lang="zh-CN" altLang="en-US" dirty="0" smtClean="0"/>
              <a:t>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274638"/>
            <a:ext cx="8545187" cy="1143000"/>
          </a:xfrm>
        </p:spPr>
        <p:txBody>
          <a:bodyPr>
            <a:normAutofit fontScale="90000"/>
          </a:bodyPr>
          <a:lstStyle/>
          <a:p>
            <a:r>
              <a:rPr lang="zh-CN" altLang="en-US" dirty="0" smtClean="0"/>
              <a:t>通信介质 </a:t>
            </a:r>
            <a:r>
              <a:rPr lang="en-US" altLang="zh-CN" dirty="0" smtClean="0"/>
              <a:t>--- </a:t>
            </a:r>
            <a:r>
              <a:rPr lang="zh-CN" altLang="en-US" b="1" dirty="0" smtClean="0">
                <a:solidFill>
                  <a:srgbClr val="FFFF00"/>
                </a:solidFill>
              </a:rPr>
              <a:t>导引型</a:t>
            </a:r>
            <a:r>
              <a:rPr lang="en-US" altLang="zh-CN" dirty="0" smtClean="0"/>
              <a:t/>
            </a:r>
            <a:br>
              <a:rPr lang="en-US" altLang="zh-CN" dirty="0" smtClean="0"/>
            </a:br>
            <a:r>
              <a:rPr lang="en-US" altLang="zh-CN" dirty="0"/>
              <a:t> </a:t>
            </a:r>
            <a:r>
              <a:rPr lang="en-US" altLang="zh-CN" dirty="0" smtClean="0"/>
              <a:t>          </a:t>
            </a:r>
            <a:r>
              <a:rPr lang="zh-CN" altLang="en-US" dirty="0" smtClean="0"/>
              <a:t>（</a:t>
            </a:r>
            <a:r>
              <a:rPr lang="en-US" altLang="zh-CN" dirty="0" smtClean="0"/>
              <a:t>Guided</a:t>
            </a:r>
            <a:r>
              <a:rPr lang="zh-CN" altLang="en-US" dirty="0" smtClean="0"/>
              <a:t>）</a:t>
            </a:r>
            <a:endParaRPr lang="zh-CN" altLang="en-US" dirty="0"/>
          </a:p>
        </p:txBody>
      </p:sp>
      <p:sp>
        <p:nvSpPr>
          <p:cNvPr id="3" name="内容占位符 2"/>
          <p:cNvSpPr>
            <a:spLocks noGrp="1"/>
          </p:cNvSpPr>
          <p:nvPr>
            <p:ph idx="1"/>
          </p:nvPr>
        </p:nvSpPr>
        <p:spPr>
          <a:xfrm>
            <a:off x="523407" y="1377828"/>
            <a:ext cx="7467600" cy="820687"/>
          </a:xfrm>
        </p:spPr>
        <p:txBody>
          <a:bodyPr/>
          <a:lstStyle/>
          <a:p>
            <a:r>
              <a:rPr lang="zh-CN" altLang="en-US" dirty="0" smtClean="0"/>
              <a:t>双绞线</a:t>
            </a:r>
            <a:endParaRPr lang="zh-CN" altLang="en-US" dirty="0"/>
          </a:p>
        </p:txBody>
      </p:sp>
      <p:pic>
        <p:nvPicPr>
          <p:cNvPr id="29700" name="Picture 4"/>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829895" y="1773181"/>
            <a:ext cx="5942555" cy="15121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87180" y="4781684"/>
            <a:ext cx="7467600" cy="2076314"/>
            <a:chOff x="539552" y="3976666"/>
            <a:chExt cx="7467600" cy="2116629"/>
          </a:xfrm>
        </p:grpSpPr>
        <p:sp>
          <p:nvSpPr>
            <p:cNvPr id="7" name="内容占位符 2"/>
            <p:cNvSpPr txBox="1">
              <a:spLocks/>
            </p:cNvSpPr>
            <p:nvPr/>
          </p:nvSpPr>
          <p:spPr>
            <a:xfrm>
              <a:off x="539552" y="3976666"/>
              <a:ext cx="7467600" cy="565340"/>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zh-CN" altLang="en-US" dirty="0" smtClean="0"/>
                <a:t>光缆  </a:t>
              </a:r>
              <a:r>
                <a:rPr lang="en-US" altLang="zh-CN" dirty="0" smtClean="0"/>
                <a:t>--- </a:t>
              </a:r>
              <a:r>
                <a:rPr lang="zh-CN" altLang="en-US" dirty="0" smtClean="0"/>
                <a:t>光导纤维（光纤）</a:t>
              </a:r>
              <a:endParaRPr lang="zh-CN" altLang="en-US" dirty="0"/>
            </a:p>
          </p:txBody>
        </p:sp>
        <p:pic>
          <p:nvPicPr>
            <p:cNvPr id="297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1796" y="4614190"/>
              <a:ext cx="5200748" cy="147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10</a:t>
            </a:fld>
            <a:endParaRPr lang="en-US" altLang="zh-CN"/>
          </a:p>
        </p:txBody>
      </p:sp>
      <p:grpSp>
        <p:nvGrpSpPr>
          <p:cNvPr id="9" name="组合 8"/>
          <p:cNvGrpSpPr/>
          <p:nvPr/>
        </p:nvGrpSpPr>
        <p:grpSpPr>
          <a:xfrm>
            <a:off x="510917" y="3104193"/>
            <a:ext cx="7467600" cy="1726365"/>
            <a:chOff x="510917" y="3104193"/>
            <a:chExt cx="7467600" cy="1726365"/>
          </a:xfrm>
        </p:grpSpPr>
        <p:sp>
          <p:nvSpPr>
            <p:cNvPr id="12" name="内容占位符 2"/>
            <p:cNvSpPr txBox="1">
              <a:spLocks/>
            </p:cNvSpPr>
            <p:nvPr/>
          </p:nvSpPr>
          <p:spPr>
            <a:xfrm>
              <a:off x="510917" y="3104193"/>
              <a:ext cx="7467600" cy="82068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fontAlgn="auto">
                <a:spcAft>
                  <a:spcPts val="0"/>
                </a:spcAft>
              </a:pPr>
              <a:r>
                <a:rPr lang="zh-CN" altLang="en-US" dirty="0" smtClean="0"/>
                <a:t>同轴电缆</a:t>
              </a:r>
              <a:endParaRPr lang="zh-CN" altLang="en-US" dirty="0"/>
            </a:p>
          </p:txBody>
        </p:sp>
        <p:pic>
          <p:nvPicPr>
            <p:cNvPr id="14" name="Picture 3"/>
            <p:cNvPicPr>
              <a:picLocks noChangeAspect="1" noChangeArrowheads="1"/>
            </p:cNvPicPr>
            <p:nvPr/>
          </p:nvPicPr>
          <p:blipFill>
            <a:blip r:embed="rId5" cstate="print"/>
            <a:srcRect/>
            <a:stretch>
              <a:fillRect/>
            </a:stretch>
          </p:blipFill>
          <p:spPr bwMode="auto">
            <a:xfrm>
              <a:off x="1403648" y="3578274"/>
              <a:ext cx="5321300" cy="1252284"/>
            </a:xfrm>
            <a:prstGeom prst="rect">
              <a:avLst/>
            </a:prstGeom>
            <a:noFill/>
            <a:ln w="9525">
              <a:noFill/>
              <a:miter lim="800000"/>
              <a:headEnd/>
              <a:tailEnd/>
            </a:ln>
          </p:spPr>
        </p:pic>
      </p:grpSp>
      <p:pic>
        <p:nvPicPr>
          <p:cNvPr id="29702" name="Picture 6"/>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5240012" y="1494521"/>
            <a:ext cx="3762375" cy="4572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2"/>
          <p:cNvSpPr txBox="1">
            <a:spLocks/>
          </p:cNvSpPr>
          <p:nvPr/>
        </p:nvSpPr>
        <p:spPr>
          <a:xfrm>
            <a:off x="6302004" y="6066839"/>
            <a:ext cx="2841996" cy="82068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fontAlgn="auto">
              <a:spcAft>
                <a:spcPts val="0"/>
              </a:spcAft>
            </a:pPr>
            <a:r>
              <a:rPr lang="zh-CN" altLang="en-US" dirty="0" smtClean="0">
                <a:solidFill>
                  <a:srgbClr val="FFFF00"/>
                </a:solidFill>
              </a:rPr>
              <a:t>电线</a:t>
            </a:r>
            <a:endParaRPr lang="zh-CN" altLang="en-US" dirty="0">
              <a:solidFill>
                <a:srgbClr val="FFFF00"/>
              </a:solidFill>
            </a:endParaRPr>
          </a:p>
        </p:txBody>
      </p:sp>
    </p:spTree>
    <p:extLst>
      <p:ext uri="{BB962C8B-B14F-4D97-AF65-F5344CB8AC3E}">
        <p14:creationId xmlns:p14="http://schemas.microsoft.com/office/powerpoint/2010/main" val="34399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700"/>
                                        </p:tgtEl>
                                        <p:attrNameLst>
                                          <p:attrName>style.visibility</p:attrName>
                                        </p:attrNameLst>
                                      </p:cBhvr>
                                      <p:to>
                                        <p:strVal val="visible"/>
                                      </p:to>
                                    </p:set>
                                    <p:animEffect transition="in" filter="fade">
                                      <p:cBhvr>
                                        <p:cTn id="12" dur="1000"/>
                                        <p:tgtEl>
                                          <p:spTgt spid="29700"/>
                                        </p:tgtEl>
                                      </p:cBhvr>
                                    </p:animEffect>
                                    <p:anim calcmode="lin" valueType="num">
                                      <p:cBhvr>
                                        <p:cTn id="13" dur="1000" fill="hold"/>
                                        <p:tgtEl>
                                          <p:spTgt spid="29700"/>
                                        </p:tgtEl>
                                        <p:attrNameLst>
                                          <p:attrName>ppt_x</p:attrName>
                                        </p:attrNameLst>
                                      </p:cBhvr>
                                      <p:tavLst>
                                        <p:tav tm="0">
                                          <p:val>
                                            <p:strVal val="#ppt_x"/>
                                          </p:val>
                                        </p:tav>
                                        <p:tav tm="100000">
                                          <p:val>
                                            <p:strVal val="#ppt_x"/>
                                          </p:val>
                                        </p:tav>
                                      </p:tavLst>
                                    </p:anim>
                                    <p:anim calcmode="lin" valueType="num">
                                      <p:cBhvr>
                                        <p:cTn id="14"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1000"/>
                                        <p:tgtEl>
                                          <p:spTgt spid="15">
                                            <p:txEl>
                                              <p:pRg st="0" end="0"/>
                                            </p:txEl>
                                          </p:spTgt>
                                        </p:tgtEl>
                                      </p:cBhvr>
                                    </p:animEffect>
                                    <p:anim calcmode="lin" valueType="num">
                                      <p:cBhvr>
                                        <p:cTn id="36"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dirty="0" smtClean="0"/>
              <a:t>双绞线</a:t>
            </a:r>
            <a:endParaRPr lang="en-US" altLang="zh-CN" dirty="0" smtClean="0"/>
          </a:p>
        </p:txBody>
      </p:sp>
      <p:sp>
        <p:nvSpPr>
          <p:cNvPr id="1305603" name="Rectangle 3"/>
          <p:cNvSpPr>
            <a:spLocks noGrp="1" noChangeArrowheads="1"/>
          </p:cNvSpPr>
          <p:nvPr>
            <p:ph idx="1"/>
          </p:nvPr>
        </p:nvSpPr>
        <p:spPr>
          <a:xfrm>
            <a:off x="2267744" y="5301208"/>
            <a:ext cx="6227762" cy="838200"/>
          </a:xfrm>
        </p:spPr>
        <p:txBody>
          <a:bodyPr rtlCol="0">
            <a:normAutofit fontScale="92500" lnSpcReduction="20000"/>
          </a:bodyPr>
          <a:lstStyle/>
          <a:p>
            <a:pPr marL="609600" indent="-609600" eaLnBrk="1" fontAlgn="auto" hangingPunct="1">
              <a:lnSpc>
                <a:spcPct val="90000"/>
              </a:lnSpc>
              <a:spcAft>
                <a:spcPts val="0"/>
              </a:spcAft>
              <a:buFont typeface="Wingdings" pitchFamily="2" charset="2"/>
              <a:buNone/>
              <a:defRPr/>
            </a:pPr>
            <a:r>
              <a:rPr lang="zh-CN" altLang="en-US" dirty="0" smtClean="0">
                <a:solidFill>
                  <a:schemeClr val="accent2"/>
                </a:solidFill>
              </a:rPr>
              <a:t>(</a:t>
            </a:r>
            <a:r>
              <a:rPr lang="en-US" altLang="zh-CN" dirty="0" smtClean="0">
                <a:solidFill>
                  <a:schemeClr val="accent2"/>
                </a:solidFill>
              </a:rPr>
              <a:t>a)</a:t>
            </a:r>
            <a:r>
              <a:rPr lang="en-US" altLang="zh-CN" dirty="0" smtClean="0"/>
              <a:t> Category 3 UTP.    Prior to 1988</a:t>
            </a:r>
          </a:p>
          <a:p>
            <a:pPr marL="609600" indent="-609600" eaLnBrk="1" fontAlgn="auto" hangingPunct="1">
              <a:lnSpc>
                <a:spcPct val="90000"/>
              </a:lnSpc>
              <a:spcAft>
                <a:spcPts val="0"/>
              </a:spcAft>
              <a:buFont typeface="Wingdings" pitchFamily="2" charset="2"/>
              <a:buNone/>
              <a:defRPr/>
            </a:pPr>
            <a:r>
              <a:rPr lang="en-US" altLang="zh-CN" dirty="0" smtClean="0">
                <a:solidFill>
                  <a:schemeClr val="accent2"/>
                </a:solidFill>
              </a:rPr>
              <a:t>(b)</a:t>
            </a:r>
            <a:r>
              <a:rPr lang="en-US" altLang="zh-CN" dirty="0" smtClean="0"/>
              <a:t> Category 5 UTP.</a:t>
            </a:r>
          </a:p>
        </p:txBody>
      </p:sp>
      <p:sp>
        <p:nvSpPr>
          <p:cNvPr id="7" name="灯片编号占位符 4"/>
          <p:cNvSpPr>
            <a:spLocks noGrp="1"/>
          </p:cNvSpPr>
          <p:nvPr>
            <p:ph type="sldNum" sz="quarter" idx="12"/>
          </p:nvPr>
        </p:nvSpPr>
        <p:spPr/>
        <p:txBody>
          <a:bodyPr/>
          <a:lstStyle/>
          <a:p>
            <a:pPr>
              <a:defRPr/>
            </a:pPr>
            <a:fld id="{1ECFABA4-5897-41BC-B3D6-4C42EE8CBEA4}" type="slidenum">
              <a:rPr lang="zh-CN" altLang="en-US"/>
              <a:pPr>
                <a:defRPr/>
              </a:pPr>
              <a:t>11</a:t>
            </a:fld>
            <a:endParaRPr lang="en-US" altLang="zh-CN"/>
          </a:p>
        </p:txBody>
      </p:sp>
      <p:pic>
        <p:nvPicPr>
          <p:cNvPr id="18437" name="Picture 4" descr="2-03"/>
          <p:cNvPicPr>
            <a:picLocks noChangeAspect="1" noChangeArrowheads="1"/>
          </p:cNvPicPr>
          <p:nvPr/>
        </p:nvPicPr>
        <p:blipFill>
          <a:blip r:embed="rId2" cstate="print">
            <a:extLst>
              <a:ext uri="{28A0092B-C50C-407E-A947-70E740481C1C}">
                <a14:useLocalDpi xmlns:a14="http://schemas.microsoft.com/office/drawing/2010/main" val="0"/>
              </a:ext>
            </a:extLst>
          </a:blip>
          <a:srcRect r="50516" b="-5675"/>
          <a:stretch>
            <a:fillRect/>
          </a:stretch>
        </p:blipFill>
        <p:spPr bwMode="auto">
          <a:xfrm>
            <a:off x="1811338" y="1722438"/>
            <a:ext cx="5727700"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2-03"/>
          <p:cNvPicPr>
            <a:picLocks noChangeAspect="1" noChangeArrowheads="1"/>
          </p:cNvPicPr>
          <p:nvPr/>
        </p:nvPicPr>
        <p:blipFill>
          <a:blip r:embed="rId2" cstate="print">
            <a:extLst>
              <a:ext uri="{28A0092B-C50C-407E-A947-70E740481C1C}">
                <a14:useLocalDpi xmlns:a14="http://schemas.microsoft.com/office/drawing/2010/main" val="0"/>
              </a:ext>
            </a:extLst>
          </a:blip>
          <a:srcRect l="49585" t="-9732"/>
          <a:stretch>
            <a:fillRect/>
          </a:stretch>
        </p:blipFill>
        <p:spPr bwMode="auto">
          <a:xfrm>
            <a:off x="1806575" y="3444875"/>
            <a:ext cx="5740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640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dirty="0" smtClean="0"/>
              <a:t>UTP –</a:t>
            </a:r>
            <a:r>
              <a:rPr lang="zh-CN" altLang="en-US" dirty="0" smtClean="0"/>
              <a:t>无屏蔽双绞线</a:t>
            </a:r>
          </a:p>
        </p:txBody>
      </p:sp>
      <p:sp>
        <p:nvSpPr>
          <p:cNvPr id="22531" name="内容占位符 2"/>
          <p:cNvSpPr>
            <a:spLocks noGrp="1"/>
          </p:cNvSpPr>
          <p:nvPr>
            <p:ph idx="1"/>
          </p:nvPr>
        </p:nvSpPr>
        <p:spPr/>
        <p:txBody>
          <a:bodyPr/>
          <a:lstStyle/>
          <a:p>
            <a:endParaRPr lang="zh-CN" altLang="en-US" smtClean="0"/>
          </a:p>
        </p:txBody>
      </p:sp>
      <p:sp>
        <p:nvSpPr>
          <p:cNvPr id="2253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a:solidFill>
                  <a:schemeClr val="bg1"/>
                </a:solidFill>
                <a:latin typeface="Garamond" panose="02020404030301010803" pitchFamily="18" charset="0"/>
                <a:ea typeface="宋体" panose="02010600030101010101" pitchFamily="2" charset="-122"/>
              </a:defRPr>
            </a:lvl1pPr>
            <a:lvl2pPr marL="742950" indent="-285750" algn="ctr">
              <a:spcBef>
                <a:spcPct val="20000"/>
              </a:spcBef>
              <a:defRPr>
                <a:solidFill>
                  <a:schemeClr val="bg1"/>
                </a:solidFill>
                <a:latin typeface="Garamond" panose="02020404030301010803" pitchFamily="18" charset="0"/>
                <a:ea typeface="宋体" panose="02010600030101010101" pitchFamily="2" charset="-122"/>
              </a:defRPr>
            </a:lvl2pPr>
            <a:lvl3pPr marL="1143000" indent="-228600" algn="ctr">
              <a:spcBef>
                <a:spcPct val="20000"/>
              </a:spcBef>
              <a:defRPr>
                <a:solidFill>
                  <a:schemeClr val="bg1"/>
                </a:solidFill>
                <a:latin typeface="Garamond" panose="02020404030301010803" pitchFamily="18" charset="0"/>
                <a:ea typeface="宋体" panose="02010600030101010101" pitchFamily="2" charset="-122"/>
              </a:defRPr>
            </a:lvl3pPr>
            <a:lvl4pPr marL="1600200" indent="-228600" algn="ctr">
              <a:spcBef>
                <a:spcPct val="20000"/>
              </a:spcBef>
              <a:defRPr>
                <a:solidFill>
                  <a:schemeClr val="bg1"/>
                </a:solidFill>
                <a:latin typeface="Garamond" panose="02020404030301010803" pitchFamily="18" charset="0"/>
                <a:ea typeface="宋体" panose="02010600030101010101" pitchFamily="2" charset="-122"/>
              </a:defRPr>
            </a:lvl4pPr>
            <a:lvl5pPr marL="2057400" indent="-228600" algn="ctr">
              <a:spcBef>
                <a:spcPct val="20000"/>
              </a:spcBef>
              <a:defRPr>
                <a:solidFill>
                  <a:schemeClr val="bg1"/>
                </a:solidFill>
                <a:latin typeface="Garamond" panose="02020404030301010803" pitchFamily="18" charset="0"/>
                <a:ea typeface="宋体" panose="02010600030101010101" pitchFamily="2" charset="-122"/>
              </a:defRPr>
            </a:lvl5pPr>
            <a:lvl6pPr marL="25146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6pPr>
            <a:lvl7pPr marL="29718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7pPr>
            <a:lvl8pPr marL="34290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8pPr>
            <a:lvl9pPr marL="38862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9pPr>
          </a:lstStyle>
          <a:p>
            <a:pPr algn="r"/>
            <a:fld id="{CAF5458C-E542-4B77-8178-0182FF575FCC}" type="slidenum">
              <a:rPr lang="zh-CN" altLang="en-US">
                <a:solidFill>
                  <a:srgbClr val="898989"/>
                </a:solidFill>
              </a:rPr>
              <a:pPr algn="r"/>
              <a:t>12</a:t>
            </a:fld>
            <a:endParaRPr lang="en-US" altLang="zh-CN">
              <a:solidFill>
                <a:srgbClr val="898989"/>
              </a:solidFill>
            </a:endParaRPr>
          </a:p>
        </p:txBody>
      </p:sp>
      <p:pic>
        <p:nvPicPr>
          <p:cNvPr id="22533"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1604963"/>
            <a:ext cx="7848600" cy="474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326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dirty="0" smtClean="0"/>
              <a:t>STP—</a:t>
            </a:r>
            <a:r>
              <a:rPr lang="zh-CN" altLang="en-US" dirty="0" smtClean="0"/>
              <a:t>屏蔽双绞线</a:t>
            </a:r>
          </a:p>
        </p:txBody>
      </p:sp>
      <p:sp>
        <p:nvSpPr>
          <p:cNvPr id="23555" name="内容占位符 2"/>
          <p:cNvSpPr>
            <a:spLocks noGrp="1"/>
          </p:cNvSpPr>
          <p:nvPr>
            <p:ph idx="1"/>
          </p:nvPr>
        </p:nvSpPr>
        <p:spPr/>
        <p:txBody>
          <a:bodyPr/>
          <a:lstStyle/>
          <a:p>
            <a:endParaRPr lang="zh-CN" altLang="en-US" smtClean="0"/>
          </a:p>
        </p:txBody>
      </p:sp>
      <p:sp>
        <p:nvSpPr>
          <p:cNvPr id="2355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a:solidFill>
                  <a:schemeClr val="bg1"/>
                </a:solidFill>
                <a:latin typeface="Garamond" panose="02020404030301010803" pitchFamily="18" charset="0"/>
                <a:ea typeface="宋体" panose="02010600030101010101" pitchFamily="2" charset="-122"/>
              </a:defRPr>
            </a:lvl1pPr>
            <a:lvl2pPr marL="742950" indent="-285750" algn="ctr">
              <a:spcBef>
                <a:spcPct val="20000"/>
              </a:spcBef>
              <a:defRPr>
                <a:solidFill>
                  <a:schemeClr val="bg1"/>
                </a:solidFill>
                <a:latin typeface="Garamond" panose="02020404030301010803" pitchFamily="18" charset="0"/>
                <a:ea typeface="宋体" panose="02010600030101010101" pitchFamily="2" charset="-122"/>
              </a:defRPr>
            </a:lvl2pPr>
            <a:lvl3pPr marL="1143000" indent="-228600" algn="ctr">
              <a:spcBef>
                <a:spcPct val="20000"/>
              </a:spcBef>
              <a:defRPr>
                <a:solidFill>
                  <a:schemeClr val="bg1"/>
                </a:solidFill>
                <a:latin typeface="Garamond" panose="02020404030301010803" pitchFamily="18" charset="0"/>
                <a:ea typeface="宋体" panose="02010600030101010101" pitchFamily="2" charset="-122"/>
              </a:defRPr>
            </a:lvl3pPr>
            <a:lvl4pPr marL="1600200" indent="-228600" algn="ctr">
              <a:spcBef>
                <a:spcPct val="20000"/>
              </a:spcBef>
              <a:defRPr>
                <a:solidFill>
                  <a:schemeClr val="bg1"/>
                </a:solidFill>
                <a:latin typeface="Garamond" panose="02020404030301010803" pitchFamily="18" charset="0"/>
                <a:ea typeface="宋体" panose="02010600030101010101" pitchFamily="2" charset="-122"/>
              </a:defRPr>
            </a:lvl4pPr>
            <a:lvl5pPr marL="2057400" indent="-228600" algn="ctr">
              <a:spcBef>
                <a:spcPct val="20000"/>
              </a:spcBef>
              <a:defRPr>
                <a:solidFill>
                  <a:schemeClr val="bg1"/>
                </a:solidFill>
                <a:latin typeface="Garamond" panose="02020404030301010803" pitchFamily="18" charset="0"/>
                <a:ea typeface="宋体" panose="02010600030101010101" pitchFamily="2" charset="-122"/>
              </a:defRPr>
            </a:lvl5pPr>
            <a:lvl6pPr marL="25146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6pPr>
            <a:lvl7pPr marL="29718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7pPr>
            <a:lvl8pPr marL="34290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8pPr>
            <a:lvl9pPr marL="38862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9pPr>
          </a:lstStyle>
          <a:p>
            <a:pPr algn="r"/>
            <a:fld id="{9480AB22-0234-44CA-A082-CD8DADAD0CD3}" type="slidenum">
              <a:rPr lang="zh-CN" altLang="en-US">
                <a:solidFill>
                  <a:srgbClr val="898989"/>
                </a:solidFill>
              </a:rPr>
              <a:pPr algn="r"/>
              <a:t>13</a:t>
            </a:fld>
            <a:endParaRPr lang="en-US" altLang="zh-CN">
              <a:solidFill>
                <a:srgbClr val="898989"/>
              </a:solidFill>
            </a:endParaRPr>
          </a:p>
        </p:txBody>
      </p:sp>
      <p:pic>
        <p:nvPicPr>
          <p:cNvPr id="23557"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775" y="1647825"/>
            <a:ext cx="7889875"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390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RJ-45 UTP</a:t>
            </a:r>
            <a:endParaRPr lang="zh-CN" altLang="en-US" smtClean="0"/>
          </a:p>
        </p:txBody>
      </p:sp>
      <p:sp>
        <p:nvSpPr>
          <p:cNvPr id="24579" name="内容占位符 2"/>
          <p:cNvSpPr>
            <a:spLocks noGrp="1"/>
          </p:cNvSpPr>
          <p:nvPr>
            <p:ph idx="1"/>
          </p:nvPr>
        </p:nvSpPr>
        <p:spPr/>
        <p:txBody>
          <a:bodyPr/>
          <a:lstStyle/>
          <a:p>
            <a:endParaRPr lang="zh-CN" altLang="en-US" smtClean="0"/>
          </a:p>
        </p:txBody>
      </p:sp>
      <p:sp>
        <p:nvSpPr>
          <p:cNvPr id="2458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a:solidFill>
                  <a:schemeClr val="bg1"/>
                </a:solidFill>
                <a:latin typeface="Garamond" panose="02020404030301010803" pitchFamily="18" charset="0"/>
                <a:ea typeface="宋体" panose="02010600030101010101" pitchFamily="2" charset="-122"/>
              </a:defRPr>
            </a:lvl1pPr>
            <a:lvl2pPr marL="742950" indent="-285750" algn="ctr">
              <a:spcBef>
                <a:spcPct val="20000"/>
              </a:spcBef>
              <a:defRPr>
                <a:solidFill>
                  <a:schemeClr val="bg1"/>
                </a:solidFill>
                <a:latin typeface="Garamond" panose="02020404030301010803" pitchFamily="18" charset="0"/>
                <a:ea typeface="宋体" panose="02010600030101010101" pitchFamily="2" charset="-122"/>
              </a:defRPr>
            </a:lvl2pPr>
            <a:lvl3pPr marL="1143000" indent="-228600" algn="ctr">
              <a:spcBef>
                <a:spcPct val="20000"/>
              </a:spcBef>
              <a:defRPr>
                <a:solidFill>
                  <a:schemeClr val="bg1"/>
                </a:solidFill>
                <a:latin typeface="Garamond" panose="02020404030301010803" pitchFamily="18" charset="0"/>
                <a:ea typeface="宋体" panose="02010600030101010101" pitchFamily="2" charset="-122"/>
              </a:defRPr>
            </a:lvl3pPr>
            <a:lvl4pPr marL="1600200" indent="-228600" algn="ctr">
              <a:spcBef>
                <a:spcPct val="20000"/>
              </a:spcBef>
              <a:defRPr>
                <a:solidFill>
                  <a:schemeClr val="bg1"/>
                </a:solidFill>
                <a:latin typeface="Garamond" panose="02020404030301010803" pitchFamily="18" charset="0"/>
                <a:ea typeface="宋体" panose="02010600030101010101" pitchFamily="2" charset="-122"/>
              </a:defRPr>
            </a:lvl4pPr>
            <a:lvl5pPr marL="2057400" indent="-228600" algn="ctr">
              <a:spcBef>
                <a:spcPct val="20000"/>
              </a:spcBef>
              <a:defRPr>
                <a:solidFill>
                  <a:schemeClr val="bg1"/>
                </a:solidFill>
                <a:latin typeface="Garamond" panose="02020404030301010803" pitchFamily="18" charset="0"/>
                <a:ea typeface="宋体" panose="02010600030101010101" pitchFamily="2" charset="-122"/>
              </a:defRPr>
            </a:lvl5pPr>
            <a:lvl6pPr marL="25146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6pPr>
            <a:lvl7pPr marL="29718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7pPr>
            <a:lvl8pPr marL="34290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8pPr>
            <a:lvl9pPr marL="38862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9pPr>
          </a:lstStyle>
          <a:p>
            <a:pPr algn="r"/>
            <a:fld id="{72C3B71A-C0B4-45C8-9C89-B7F9BA99D1DC}" type="slidenum">
              <a:rPr lang="zh-CN" altLang="en-US">
                <a:solidFill>
                  <a:srgbClr val="898989"/>
                </a:solidFill>
              </a:rPr>
              <a:pPr algn="r"/>
              <a:t>14</a:t>
            </a:fld>
            <a:endParaRPr lang="en-US" altLang="zh-CN">
              <a:solidFill>
                <a:srgbClr val="898989"/>
              </a:solidFill>
            </a:endParaRPr>
          </a:p>
        </p:txBody>
      </p:sp>
      <p:pic>
        <p:nvPicPr>
          <p:cNvPr id="24581"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038" y="1600200"/>
            <a:ext cx="4184650"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4538" y="3040063"/>
            <a:ext cx="441007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4651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7" name="Rectangle 2"/>
          <p:cNvSpPr>
            <a:spLocks noGrp="1" noChangeArrowheads="1"/>
          </p:cNvSpPr>
          <p:nvPr>
            <p:ph type="title"/>
          </p:nvPr>
        </p:nvSpPr>
        <p:spPr/>
        <p:txBody>
          <a:bodyPr/>
          <a:lstStyle/>
          <a:p>
            <a:pPr eaLnBrk="1" hangingPunct="1">
              <a:defRPr/>
            </a:pPr>
            <a:r>
              <a:rPr lang="zh-CN" altLang="en-US" dirty="0" smtClean="0"/>
              <a:t>同轴电缆 </a:t>
            </a:r>
          </a:p>
        </p:txBody>
      </p:sp>
      <p:sp>
        <p:nvSpPr>
          <p:cNvPr id="10278" name="Rectangle 3"/>
          <p:cNvSpPr>
            <a:spLocks noGrp="1" noChangeArrowheads="1"/>
          </p:cNvSpPr>
          <p:nvPr>
            <p:ph idx="1"/>
          </p:nvPr>
        </p:nvSpPr>
        <p:spPr/>
        <p:txBody>
          <a:bodyPr/>
          <a:lstStyle/>
          <a:p>
            <a:pPr eaLnBrk="1" hangingPunct="1">
              <a:defRPr/>
            </a:pPr>
            <a:r>
              <a:rPr lang="zh-CN" altLang="en-US" smtClean="0"/>
              <a:t>同轴电缆（</a:t>
            </a:r>
            <a:r>
              <a:rPr lang="en-US" altLang="zh-CN" smtClean="0"/>
              <a:t>Coaxial Cable</a:t>
            </a:r>
            <a:r>
              <a:rPr lang="zh-CN" altLang="en-US" smtClean="0"/>
              <a:t>）</a:t>
            </a:r>
          </a:p>
          <a:p>
            <a:pPr eaLnBrk="1" hangingPunct="1">
              <a:defRPr/>
            </a:pPr>
            <a:r>
              <a:rPr lang="zh-CN" altLang="en-US" smtClean="0"/>
              <a:t>屏蔽性好，抗干扰</a:t>
            </a:r>
            <a:r>
              <a:rPr lang="en-US" altLang="zh-CN" smtClean="0">
                <a:latin typeface="华文中宋" pitchFamily="2" charset="-122"/>
              </a:rPr>
              <a:t>——</a:t>
            </a:r>
            <a:r>
              <a:rPr lang="zh-CN" altLang="en-US" smtClean="0"/>
              <a:t>电视传输所用</a:t>
            </a:r>
          </a:p>
          <a:p>
            <a:pPr eaLnBrk="1" hangingPunct="1">
              <a:defRPr/>
            </a:pPr>
            <a:r>
              <a:rPr lang="zh-CN" altLang="en-US" smtClean="0"/>
              <a:t>同轴电缆又分粗缆和细缆 </a:t>
            </a:r>
          </a:p>
          <a:p>
            <a:pPr eaLnBrk="1" hangingPunct="1">
              <a:defRPr/>
            </a:pPr>
            <a:endParaRPr lang="zh-CN" altLang="en-US" smtClean="0"/>
          </a:p>
        </p:txBody>
      </p:sp>
      <p:grpSp>
        <p:nvGrpSpPr>
          <p:cNvPr id="10289" name="Group 10"/>
          <p:cNvGrpSpPr>
            <a:grpSpLocks/>
          </p:cNvGrpSpPr>
          <p:nvPr/>
        </p:nvGrpSpPr>
        <p:grpSpPr bwMode="auto">
          <a:xfrm>
            <a:off x="684213" y="4005263"/>
            <a:ext cx="7993062" cy="2160587"/>
            <a:chOff x="294" y="2341"/>
            <a:chExt cx="5035" cy="1361"/>
          </a:xfrm>
        </p:grpSpPr>
        <p:grpSp>
          <p:nvGrpSpPr>
            <p:cNvPr id="10290" name="Group 4"/>
            <p:cNvGrpSpPr>
              <a:grpSpLocks/>
            </p:cNvGrpSpPr>
            <p:nvPr/>
          </p:nvGrpSpPr>
          <p:grpSpPr bwMode="auto">
            <a:xfrm>
              <a:off x="2426" y="2341"/>
              <a:ext cx="2903" cy="1361"/>
              <a:chOff x="5580" y="1908"/>
              <a:chExt cx="2856" cy="1716"/>
            </a:xfrm>
          </p:grpSpPr>
          <p:graphicFrame>
            <p:nvGraphicFramePr>
              <p:cNvPr id="10286" name="Object 46"/>
              <p:cNvGraphicFramePr>
                <a:graphicFrameLocks noChangeAspect="1"/>
              </p:cNvGraphicFramePr>
              <p:nvPr/>
            </p:nvGraphicFramePr>
            <p:xfrm>
              <a:off x="5580" y="1908"/>
              <a:ext cx="2856" cy="1248"/>
            </p:xfrm>
            <a:graphic>
              <a:graphicData uri="http://schemas.openxmlformats.org/presentationml/2006/ole">
                <mc:AlternateContent xmlns:mc="http://schemas.openxmlformats.org/markup-compatibility/2006">
                  <mc:Choice xmlns:v="urn:schemas-microsoft-com:vml" Requires="v">
                    <p:oleObj spid="_x0000_s50208" name="BMP 图象" r:id="rId3" imgW="1813717" imgH="952583" progId="PBrush">
                      <p:embed/>
                    </p:oleObj>
                  </mc:Choice>
                  <mc:Fallback>
                    <p:oleObj name="BMP 图象" r:id="rId3" imgW="1813717" imgH="952583" progId="PBrush">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 y="1908"/>
                            <a:ext cx="2856" cy="1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4" name="Text Box 6"/>
              <p:cNvSpPr txBox="1">
                <a:spLocks noChangeArrowheads="1"/>
              </p:cNvSpPr>
              <p:nvPr/>
            </p:nvSpPr>
            <p:spPr bwMode="auto">
              <a:xfrm>
                <a:off x="6120" y="3156"/>
                <a:ext cx="1980" cy="468"/>
              </a:xfrm>
              <a:prstGeom prst="rect">
                <a:avLst/>
              </a:prstGeom>
              <a:noFill/>
              <a:ln w="9525">
                <a:noFill/>
                <a:miter lim="800000"/>
                <a:headEnd/>
                <a:tailEnd/>
              </a:ln>
            </p:spPr>
            <p:txBody>
              <a:bodyPr/>
              <a:lstStyle/>
              <a:p>
                <a:pPr algn="just" eaLnBrk="0" hangingPunct="0"/>
                <a:endParaRPr lang="zh-CN" altLang="en-US" sz="1600">
                  <a:latin typeface="Times New Roman" pitchFamily="18" charset="0"/>
                </a:endParaRPr>
              </a:p>
            </p:txBody>
          </p:sp>
        </p:grpSp>
        <p:grpSp>
          <p:nvGrpSpPr>
            <p:cNvPr id="10291" name="Group 7"/>
            <p:cNvGrpSpPr>
              <a:grpSpLocks/>
            </p:cNvGrpSpPr>
            <p:nvPr/>
          </p:nvGrpSpPr>
          <p:grpSpPr bwMode="auto">
            <a:xfrm>
              <a:off x="294" y="2568"/>
              <a:ext cx="2132" cy="384"/>
              <a:chOff x="672" y="3360"/>
              <a:chExt cx="2400" cy="384"/>
            </a:xfrm>
          </p:grpSpPr>
          <p:sp>
            <p:nvSpPr>
              <p:cNvPr id="10292" name="Oval 8"/>
              <p:cNvSpPr>
                <a:spLocks noChangeArrowheads="1"/>
              </p:cNvSpPr>
              <p:nvPr/>
            </p:nvSpPr>
            <p:spPr bwMode="auto">
              <a:xfrm>
                <a:off x="672" y="3360"/>
                <a:ext cx="1968" cy="384"/>
              </a:xfrm>
              <a:prstGeom prst="ellipse">
                <a:avLst/>
              </a:prstGeom>
              <a:solidFill>
                <a:schemeClr val="bg1"/>
              </a:solidFill>
              <a:ln w="38100">
                <a:solidFill>
                  <a:schemeClr val="hlink"/>
                </a:solidFill>
                <a:miter lim="800000"/>
                <a:headEnd/>
                <a:tailEnd/>
              </a:ln>
            </p:spPr>
            <p:txBody>
              <a:bodyPr wrap="none" anchor="ctr"/>
              <a:lstStyle/>
              <a:p>
                <a:pPr algn="ctr"/>
                <a:r>
                  <a:rPr kumimoji="1" lang="en-US" altLang="zh-CN" sz="2000" dirty="0">
                    <a:latin typeface="Tahoma" pitchFamily="34" charset="0"/>
                    <a:ea typeface="黑体" pitchFamily="2" charset="-122"/>
                  </a:rPr>
                  <a:t>BNC</a:t>
                </a:r>
                <a:r>
                  <a:rPr kumimoji="1" lang="zh-CN" altLang="en-US" sz="2000" dirty="0">
                    <a:latin typeface="Tahoma" pitchFamily="34" charset="0"/>
                    <a:ea typeface="黑体" pitchFamily="2" charset="-122"/>
                  </a:rPr>
                  <a:t>接口与</a:t>
                </a:r>
                <a:r>
                  <a:rPr kumimoji="1" lang="en-US" altLang="zh-CN" sz="2000" dirty="0">
                    <a:latin typeface="Tahoma" pitchFamily="34" charset="0"/>
                    <a:ea typeface="黑体" pitchFamily="2" charset="-122"/>
                  </a:rPr>
                  <a:t>T</a:t>
                </a:r>
                <a:r>
                  <a:rPr kumimoji="1" lang="zh-CN" altLang="en-US" sz="2000" dirty="0">
                    <a:latin typeface="Tahoma" pitchFamily="34" charset="0"/>
                    <a:ea typeface="黑体" pitchFamily="2" charset="-122"/>
                  </a:rPr>
                  <a:t>形头连接</a:t>
                </a:r>
              </a:p>
            </p:txBody>
          </p:sp>
          <p:sp>
            <p:nvSpPr>
              <p:cNvPr id="10293" name="Line 9"/>
              <p:cNvSpPr>
                <a:spLocks noChangeShapeType="1"/>
              </p:cNvSpPr>
              <p:nvPr/>
            </p:nvSpPr>
            <p:spPr bwMode="auto">
              <a:xfrm flipV="1">
                <a:off x="2688" y="3552"/>
                <a:ext cx="384" cy="0"/>
              </a:xfrm>
              <a:prstGeom prst="line">
                <a:avLst/>
              </a:prstGeom>
              <a:noFill/>
              <a:ln w="28575">
                <a:solidFill>
                  <a:schemeClr val="hlink"/>
                </a:solidFill>
                <a:miter lim="800000"/>
                <a:headEnd/>
                <a:tailEnd type="triangle" w="med" len="med"/>
              </a:ln>
            </p:spPr>
            <p:txBody>
              <a:bodyPr wrap="none"/>
              <a:lstStyle/>
              <a:p>
                <a:endParaRPr lang="en-US"/>
              </a:p>
            </p:txBody>
          </p:sp>
        </p:grpSp>
      </p:grpSp>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15</a:t>
            </a:fld>
            <a:endParaRPr lang="en-US" altLang="zh-CN"/>
          </a:p>
        </p:txBody>
      </p:sp>
    </p:spTree>
    <p:extLst>
      <p:ext uri="{BB962C8B-B14F-4D97-AF65-F5344CB8AC3E}">
        <p14:creationId xmlns:p14="http://schemas.microsoft.com/office/powerpoint/2010/main" val="212640718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01" name="Rectangle 2"/>
          <p:cNvSpPr>
            <a:spLocks noGrp="1" noChangeArrowheads="1"/>
          </p:cNvSpPr>
          <p:nvPr>
            <p:ph type="title"/>
          </p:nvPr>
        </p:nvSpPr>
        <p:spPr/>
        <p:txBody>
          <a:bodyPr/>
          <a:lstStyle/>
          <a:p>
            <a:pPr>
              <a:defRPr/>
            </a:pPr>
            <a:r>
              <a:rPr lang="zh-CN" altLang="en-US" dirty="0" smtClean="0"/>
              <a:t>光纤</a:t>
            </a:r>
            <a:r>
              <a:rPr lang="en-US" altLang="zh-CN" dirty="0" err="1"/>
              <a:t>Fibre</a:t>
            </a:r>
            <a:r>
              <a:rPr lang="zh-CN" altLang="en-US" dirty="0" smtClean="0"/>
              <a:t> </a:t>
            </a:r>
          </a:p>
        </p:txBody>
      </p:sp>
      <p:sp>
        <p:nvSpPr>
          <p:cNvPr id="11302" name="Rectangle 3"/>
          <p:cNvSpPr>
            <a:spLocks noGrp="1" noChangeArrowheads="1"/>
          </p:cNvSpPr>
          <p:nvPr>
            <p:ph type="body" sz="half" idx="1"/>
          </p:nvPr>
        </p:nvSpPr>
        <p:spPr>
          <a:xfrm>
            <a:off x="250825" y="1339850"/>
            <a:ext cx="8893175" cy="3168650"/>
          </a:xfrm>
        </p:spPr>
        <p:txBody>
          <a:bodyPr>
            <a:normAutofit lnSpcReduction="10000"/>
          </a:bodyPr>
          <a:lstStyle/>
          <a:p>
            <a:pPr marL="387350" eaLnBrk="1" hangingPunct="1">
              <a:defRPr/>
            </a:pPr>
            <a:r>
              <a:rPr lang="en-US" altLang="zh-CN" sz="2800" dirty="0" smtClean="0"/>
              <a:t>Optical Fiber</a:t>
            </a:r>
            <a:r>
              <a:rPr lang="zh-CN" altLang="en-US" sz="2800" dirty="0" smtClean="0"/>
              <a:t>，光纤，光缆</a:t>
            </a:r>
          </a:p>
          <a:p>
            <a:pPr marL="387350" eaLnBrk="1" hangingPunct="1">
              <a:defRPr/>
            </a:pPr>
            <a:r>
              <a:rPr lang="zh-CN" altLang="en-US" sz="2800" dirty="0" smtClean="0"/>
              <a:t>电磁绝缘性能好，频带宽，速度快，距离长，抗干扰保密性能好</a:t>
            </a:r>
          </a:p>
          <a:p>
            <a:pPr marL="387350" eaLnBrk="1" hangingPunct="1">
              <a:defRPr/>
            </a:pPr>
            <a:r>
              <a:rPr lang="zh-CN" altLang="en-US" sz="2800" dirty="0" smtClean="0"/>
              <a:t>室内、室外</a:t>
            </a:r>
            <a:endParaRPr lang="en-US" altLang="zh-CN" sz="2800" dirty="0" smtClean="0"/>
          </a:p>
          <a:p>
            <a:pPr marL="387350" eaLnBrk="1" hangingPunct="1">
              <a:defRPr/>
            </a:pPr>
            <a:r>
              <a:rPr lang="zh-CN" altLang="en-US" sz="2800" dirty="0" smtClean="0"/>
              <a:t>分类：</a:t>
            </a:r>
          </a:p>
          <a:p>
            <a:pPr marL="689102" lvl="1">
              <a:defRPr/>
            </a:pPr>
            <a:r>
              <a:rPr lang="zh-CN" altLang="en-US" sz="2400" dirty="0" smtClean="0"/>
              <a:t>单模光纤（</a:t>
            </a:r>
            <a:r>
              <a:rPr lang="en-US" altLang="zh-CN" sz="2400" dirty="0" smtClean="0"/>
              <a:t>Single Mode Fiber</a:t>
            </a:r>
            <a:r>
              <a:rPr lang="zh-CN" altLang="en-US" sz="2400" dirty="0" smtClean="0"/>
              <a:t>，</a:t>
            </a:r>
            <a:r>
              <a:rPr lang="en-US" altLang="zh-CN" sz="2400" dirty="0" smtClean="0"/>
              <a:t>SMF</a:t>
            </a:r>
            <a:r>
              <a:rPr lang="zh-CN" altLang="en-US" sz="2400" dirty="0" smtClean="0"/>
              <a:t>，</a:t>
            </a:r>
            <a:r>
              <a:rPr lang="en-US" altLang="zh-CN" sz="2400" dirty="0" smtClean="0"/>
              <a:t>2</a:t>
            </a:r>
            <a:r>
              <a:rPr lang="zh-CN" altLang="en-US" sz="2400" dirty="0" smtClean="0"/>
              <a:t>～</a:t>
            </a:r>
            <a:r>
              <a:rPr lang="en-US" altLang="zh-CN" sz="2400" dirty="0" smtClean="0"/>
              <a:t>10KM</a:t>
            </a:r>
            <a:r>
              <a:rPr lang="zh-CN" altLang="en-US" sz="2400" dirty="0" smtClean="0"/>
              <a:t>）</a:t>
            </a:r>
          </a:p>
          <a:p>
            <a:pPr marL="689102" lvl="1">
              <a:defRPr/>
            </a:pPr>
            <a:r>
              <a:rPr lang="zh-CN" altLang="en-US" sz="2400" dirty="0" smtClean="0"/>
              <a:t>和多模光纤（</a:t>
            </a:r>
            <a:r>
              <a:rPr lang="en-US" altLang="zh-CN" sz="2400" dirty="0" smtClean="0"/>
              <a:t>Multi Mode Fiber</a:t>
            </a:r>
            <a:r>
              <a:rPr lang="zh-CN" altLang="en-US" sz="2400" dirty="0" smtClean="0"/>
              <a:t>，</a:t>
            </a:r>
            <a:r>
              <a:rPr lang="en-US" altLang="zh-CN" sz="2400" dirty="0" smtClean="0"/>
              <a:t>MMF</a:t>
            </a:r>
            <a:r>
              <a:rPr lang="zh-CN" altLang="en-US" sz="2400" dirty="0" smtClean="0"/>
              <a:t>，</a:t>
            </a:r>
            <a:r>
              <a:rPr lang="en-US" altLang="zh-CN" sz="2400" dirty="0" smtClean="0"/>
              <a:t>2KM</a:t>
            </a:r>
            <a:r>
              <a:rPr lang="zh-CN" altLang="en-US" sz="2400" dirty="0" smtClean="0"/>
              <a:t>以内） </a:t>
            </a:r>
            <a:endParaRPr lang="en-US" altLang="zh-CN" sz="2400" dirty="0" smtClean="0"/>
          </a:p>
        </p:txBody>
      </p:sp>
      <p:grpSp>
        <p:nvGrpSpPr>
          <p:cNvPr id="11313" name="Group 15"/>
          <p:cNvGrpSpPr>
            <a:grpSpLocks/>
          </p:cNvGrpSpPr>
          <p:nvPr/>
        </p:nvGrpSpPr>
        <p:grpSpPr bwMode="auto">
          <a:xfrm>
            <a:off x="728662" y="4550401"/>
            <a:ext cx="7686675" cy="1871663"/>
            <a:chOff x="314" y="3702"/>
            <a:chExt cx="5081" cy="1179"/>
          </a:xfrm>
        </p:grpSpPr>
        <p:graphicFrame>
          <p:nvGraphicFramePr>
            <p:cNvPr id="11310" name="Object 46"/>
            <p:cNvGraphicFramePr>
              <a:graphicFrameLocks noChangeAspect="1"/>
            </p:cNvGraphicFramePr>
            <p:nvPr/>
          </p:nvGraphicFramePr>
          <p:xfrm>
            <a:off x="3535" y="3702"/>
            <a:ext cx="1860" cy="1179"/>
          </p:xfrm>
          <a:graphic>
            <a:graphicData uri="http://schemas.openxmlformats.org/presentationml/2006/ole">
              <mc:AlternateContent xmlns:mc="http://schemas.openxmlformats.org/markup-compatibility/2006">
                <mc:Choice xmlns:v="urn:schemas-microsoft-com:vml" Requires="v">
                  <p:oleObj spid="_x0000_s51233" name="位图图像" r:id="rId3" imgW="1324160" imgH="1895238" progId="PBrush">
                    <p:embed/>
                  </p:oleObj>
                </mc:Choice>
                <mc:Fallback>
                  <p:oleObj name="位图图像" r:id="rId3" imgW="1324160" imgH="1895238" progId="PBrush">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 y="3702"/>
                          <a:ext cx="1860" cy="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314" name="Picture 12" descr="gscp_swgl12-2"/>
            <p:cNvPicPr>
              <a:picLocks noChangeAspect="1" noChangeArrowheads="1"/>
            </p:cNvPicPr>
            <p:nvPr/>
          </p:nvPicPr>
          <p:blipFill>
            <a:blip r:embed="rId5" cstate="print"/>
            <a:srcRect/>
            <a:stretch>
              <a:fillRect/>
            </a:stretch>
          </p:blipFill>
          <p:spPr bwMode="auto">
            <a:xfrm>
              <a:off x="314" y="3747"/>
              <a:ext cx="2586" cy="1134"/>
            </a:xfrm>
            <a:prstGeom prst="rect">
              <a:avLst/>
            </a:prstGeom>
            <a:noFill/>
            <a:ln w="9525">
              <a:noFill/>
              <a:miter lim="800000"/>
              <a:headEnd/>
              <a:tailEnd/>
            </a:ln>
          </p:spPr>
        </p:pic>
      </p:grpSp>
      <p:sp>
        <p:nvSpPr>
          <p:cNvPr id="2" name="灯片编号占位符 1"/>
          <p:cNvSpPr>
            <a:spLocks noGrp="1"/>
          </p:cNvSpPr>
          <p:nvPr>
            <p:ph type="sldNum" sz="quarter" idx="12"/>
          </p:nvPr>
        </p:nvSpPr>
        <p:spPr/>
        <p:txBody>
          <a:bodyPr/>
          <a:lstStyle/>
          <a:p>
            <a:pPr>
              <a:defRPr/>
            </a:pPr>
            <a:fld id="{2C167ABC-E730-4D0A-8B96-5D09C8938600}" type="slidenum">
              <a:rPr lang="en-US" altLang="zh-CN" smtClean="0"/>
              <a:pPr>
                <a:defRPr/>
              </a:pPr>
              <a:t>16</a:t>
            </a:fld>
            <a:endParaRPr lang="en-US" altLang="zh-CN"/>
          </a:p>
        </p:txBody>
      </p:sp>
    </p:spTree>
    <p:extLst>
      <p:ext uri="{BB962C8B-B14F-4D97-AF65-F5344CB8AC3E}">
        <p14:creationId xmlns:p14="http://schemas.microsoft.com/office/powerpoint/2010/main" val="1124254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smtClean="0"/>
              <a:t>光纤</a:t>
            </a:r>
          </a:p>
        </p:txBody>
      </p:sp>
      <p:sp>
        <p:nvSpPr>
          <p:cNvPr id="31747" name="内容占位符 2"/>
          <p:cNvSpPr>
            <a:spLocks noGrp="1"/>
          </p:cNvSpPr>
          <p:nvPr>
            <p:ph idx="1"/>
          </p:nvPr>
        </p:nvSpPr>
        <p:spPr/>
        <p:txBody>
          <a:bodyPr/>
          <a:lstStyle/>
          <a:p>
            <a:endParaRPr lang="zh-CN" altLang="en-US" smtClean="0"/>
          </a:p>
        </p:txBody>
      </p:sp>
      <p:sp>
        <p:nvSpPr>
          <p:cNvPr id="3174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a:solidFill>
                  <a:schemeClr val="bg1"/>
                </a:solidFill>
                <a:latin typeface="Garamond" panose="02020404030301010803" pitchFamily="18" charset="0"/>
                <a:ea typeface="宋体" panose="02010600030101010101" pitchFamily="2" charset="-122"/>
              </a:defRPr>
            </a:lvl1pPr>
            <a:lvl2pPr marL="742950" indent="-285750" algn="ctr">
              <a:spcBef>
                <a:spcPct val="20000"/>
              </a:spcBef>
              <a:defRPr>
                <a:solidFill>
                  <a:schemeClr val="bg1"/>
                </a:solidFill>
                <a:latin typeface="Garamond" panose="02020404030301010803" pitchFamily="18" charset="0"/>
                <a:ea typeface="宋体" panose="02010600030101010101" pitchFamily="2" charset="-122"/>
              </a:defRPr>
            </a:lvl2pPr>
            <a:lvl3pPr marL="1143000" indent="-228600" algn="ctr">
              <a:spcBef>
                <a:spcPct val="20000"/>
              </a:spcBef>
              <a:defRPr>
                <a:solidFill>
                  <a:schemeClr val="bg1"/>
                </a:solidFill>
                <a:latin typeface="Garamond" panose="02020404030301010803" pitchFamily="18" charset="0"/>
                <a:ea typeface="宋体" panose="02010600030101010101" pitchFamily="2" charset="-122"/>
              </a:defRPr>
            </a:lvl3pPr>
            <a:lvl4pPr marL="1600200" indent="-228600" algn="ctr">
              <a:spcBef>
                <a:spcPct val="20000"/>
              </a:spcBef>
              <a:defRPr>
                <a:solidFill>
                  <a:schemeClr val="bg1"/>
                </a:solidFill>
                <a:latin typeface="Garamond" panose="02020404030301010803" pitchFamily="18" charset="0"/>
                <a:ea typeface="宋体" panose="02010600030101010101" pitchFamily="2" charset="-122"/>
              </a:defRPr>
            </a:lvl4pPr>
            <a:lvl5pPr marL="2057400" indent="-228600" algn="ctr">
              <a:spcBef>
                <a:spcPct val="20000"/>
              </a:spcBef>
              <a:defRPr>
                <a:solidFill>
                  <a:schemeClr val="bg1"/>
                </a:solidFill>
                <a:latin typeface="Garamond" panose="02020404030301010803" pitchFamily="18" charset="0"/>
                <a:ea typeface="宋体" panose="02010600030101010101" pitchFamily="2" charset="-122"/>
              </a:defRPr>
            </a:lvl5pPr>
            <a:lvl6pPr marL="25146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6pPr>
            <a:lvl7pPr marL="29718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7pPr>
            <a:lvl8pPr marL="34290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8pPr>
            <a:lvl9pPr marL="38862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9pPr>
          </a:lstStyle>
          <a:p>
            <a:pPr algn="r"/>
            <a:fld id="{926B9C27-38AB-49A8-B7D9-F55CC49534C0}" type="slidenum">
              <a:rPr lang="zh-CN" altLang="en-US">
                <a:solidFill>
                  <a:srgbClr val="898989"/>
                </a:solidFill>
              </a:rPr>
              <a:pPr algn="r"/>
              <a:t>17</a:t>
            </a:fld>
            <a:endParaRPr lang="en-US" altLang="zh-CN">
              <a:solidFill>
                <a:srgbClr val="898989"/>
              </a:solidFill>
            </a:endParaRPr>
          </a:p>
        </p:txBody>
      </p:sp>
      <p:pic>
        <p:nvPicPr>
          <p:cNvPr id="31749"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17638"/>
            <a:ext cx="5040313"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75" y="5424488"/>
            <a:ext cx="54102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085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光纤接头</a:t>
            </a:r>
          </a:p>
        </p:txBody>
      </p:sp>
      <p:sp>
        <p:nvSpPr>
          <p:cNvPr id="36867" name="内容占位符 2"/>
          <p:cNvSpPr>
            <a:spLocks noGrp="1"/>
          </p:cNvSpPr>
          <p:nvPr>
            <p:ph idx="1"/>
          </p:nvPr>
        </p:nvSpPr>
        <p:spPr/>
        <p:txBody>
          <a:bodyPr/>
          <a:lstStyle/>
          <a:p>
            <a:endParaRPr lang="zh-CN" altLang="en-US" smtClean="0"/>
          </a:p>
        </p:txBody>
      </p:sp>
      <p:sp>
        <p:nvSpPr>
          <p:cNvPr id="3686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a:solidFill>
                  <a:schemeClr val="bg1"/>
                </a:solidFill>
                <a:latin typeface="Garamond" panose="02020404030301010803" pitchFamily="18" charset="0"/>
                <a:ea typeface="宋体" panose="02010600030101010101" pitchFamily="2" charset="-122"/>
              </a:defRPr>
            </a:lvl1pPr>
            <a:lvl2pPr marL="742950" indent="-285750" algn="ctr">
              <a:spcBef>
                <a:spcPct val="20000"/>
              </a:spcBef>
              <a:defRPr>
                <a:solidFill>
                  <a:schemeClr val="bg1"/>
                </a:solidFill>
                <a:latin typeface="Garamond" panose="02020404030301010803" pitchFamily="18" charset="0"/>
                <a:ea typeface="宋体" panose="02010600030101010101" pitchFamily="2" charset="-122"/>
              </a:defRPr>
            </a:lvl2pPr>
            <a:lvl3pPr marL="1143000" indent="-228600" algn="ctr">
              <a:spcBef>
                <a:spcPct val="20000"/>
              </a:spcBef>
              <a:defRPr>
                <a:solidFill>
                  <a:schemeClr val="bg1"/>
                </a:solidFill>
                <a:latin typeface="Garamond" panose="02020404030301010803" pitchFamily="18" charset="0"/>
                <a:ea typeface="宋体" panose="02010600030101010101" pitchFamily="2" charset="-122"/>
              </a:defRPr>
            </a:lvl3pPr>
            <a:lvl4pPr marL="1600200" indent="-228600" algn="ctr">
              <a:spcBef>
                <a:spcPct val="20000"/>
              </a:spcBef>
              <a:defRPr>
                <a:solidFill>
                  <a:schemeClr val="bg1"/>
                </a:solidFill>
                <a:latin typeface="Garamond" panose="02020404030301010803" pitchFamily="18" charset="0"/>
                <a:ea typeface="宋体" panose="02010600030101010101" pitchFamily="2" charset="-122"/>
              </a:defRPr>
            </a:lvl4pPr>
            <a:lvl5pPr marL="2057400" indent="-228600" algn="ctr">
              <a:spcBef>
                <a:spcPct val="20000"/>
              </a:spcBef>
              <a:defRPr>
                <a:solidFill>
                  <a:schemeClr val="bg1"/>
                </a:solidFill>
                <a:latin typeface="Garamond" panose="02020404030301010803" pitchFamily="18" charset="0"/>
                <a:ea typeface="宋体" panose="02010600030101010101" pitchFamily="2" charset="-122"/>
              </a:defRPr>
            </a:lvl5pPr>
            <a:lvl6pPr marL="25146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6pPr>
            <a:lvl7pPr marL="29718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7pPr>
            <a:lvl8pPr marL="34290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8pPr>
            <a:lvl9pPr marL="3886200" indent="-228600" algn="ctr" eaLnBrk="0" fontAlgn="base" hangingPunct="0">
              <a:spcBef>
                <a:spcPct val="20000"/>
              </a:spcBef>
              <a:spcAft>
                <a:spcPct val="0"/>
              </a:spcAft>
              <a:defRPr>
                <a:solidFill>
                  <a:schemeClr val="bg1"/>
                </a:solidFill>
                <a:latin typeface="Garamond" panose="02020404030301010803" pitchFamily="18" charset="0"/>
                <a:ea typeface="宋体" panose="02010600030101010101" pitchFamily="2" charset="-122"/>
              </a:defRPr>
            </a:lvl9pPr>
          </a:lstStyle>
          <a:p>
            <a:pPr algn="r"/>
            <a:fld id="{BBA809B2-F0CE-497A-B66D-109D6897E914}" type="slidenum">
              <a:rPr lang="zh-CN" altLang="en-US">
                <a:solidFill>
                  <a:srgbClr val="898989"/>
                </a:solidFill>
              </a:rPr>
              <a:pPr algn="r"/>
              <a:t>18</a:t>
            </a:fld>
            <a:endParaRPr lang="en-US" altLang="zh-CN">
              <a:solidFill>
                <a:srgbClr val="898989"/>
              </a:solidFill>
            </a:endParaRPr>
          </a:p>
        </p:txBody>
      </p:sp>
      <p:pic>
        <p:nvPicPr>
          <p:cNvPr id="36869"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188" y="1600200"/>
            <a:ext cx="7616825"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8748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dirty="0" smtClean="0"/>
              <a:t>光纤的工作原理</a:t>
            </a:r>
          </a:p>
        </p:txBody>
      </p:sp>
      <p:sp>
        <p:nvSpPr>
          <p:cNvPr id="21" name="灯片编号占位符 4"/>
          <p:cNvSpPr>
            <a:spLocks noGrp="1"/>
          </p:cNvSpPr>
          <p:nvPr>
            <p:ph type="sldNum" sz="quarter" idx="12"/>
          </p:nvPr>
        </p:nvSpPr>
        <p:spPr/>
        <p:txBody>
          <a:bodyPr/>
          <a:lstStyle/>
          <a:p>
            <a:pPr>
              <a:defRPr/>
            </a:pPr>
            <a:fld id="{2FAB0B56-AEA2-4279-9D1E-465E3A595BD9}" type="slidenum">
              <a:rPr lang="zh-CN" altLang="en-US"/>
              <a:pPr>
                <a:defRPr/>
              </a:pPr>
              <a:t>19</a:t>
            </a:fld>
            <a:endParaRPr lang="en-US" altLang="zh-CN"/>
          </a:p>
        </p:txBody>
      </p:sp>
      <p:sp>
        <p:nvSpPr>
          <p:cNvPr id="24580" name="Rectangle 3"/>
          <p:cNvSpPr>
            <a:spLocks noChangeArrowheads="1"/>
          </p:cNvSpPr>
          <p:nvPr/>
        </p:nvSpPr>
        <p:spPr bwMode="auto">
          <a:xfrm>
            <a:off x="2662238" y="3170238"/>
            <a:ext cx="4891087" cy="2444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4581" name="Rectangle 4"/>
          <p:cNvSpPr>
            <a:spLocks noChangeArrowheads="1"/>
          </p:cNvSpPr>
          <p:nvPr/>
        </p:nvSpPr>
        <p:spPr bwMode="auto">
          <a:xfrm>
            <a:off x="2662238" y="3414713"/>
            <a:ext cx="4891087" cy="34448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4582" name="Rectangle 5"/>
          <p:cNvSpPr>
            <a:spLocks noChangeArrowheads="1"/>
          </p:cNvSpPr>
          <p:nvPr/>
        </p:nvSpPr>
        <p:spPr bwMode="auto">
          <a:xfrm>
            <a:off x="2662238" y="3759200"/>
            <a:ext cx="4891087" cy="246063"/>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4583" name="AutoShape 6"/>
          <p:cNvSpPr>
            <a:spLocks noChangeArrowheads="1"/>
          </p:cNvSpPr>
          <p:nvPr/>
        </p:nvSpPr>
        <p:spPr bwMode="auto">
          <a:xfrm rot="5400000">
            <a:off x="1374775" y="3152776"/>
            <a:ext cx="835025" cy="869950"/>
          </a:xfrm>
          <a:prstGeom prst="can">
            <a:avLst>
              <a:gd name="adj" fmla="val 26046"/>
            </a:avLst>
          </a:prstGeom>
          <a:gradFill rotWithShape="1">
            <a:gsLst>
              <a:gs pos="0">
                <a:srgbClr val="666666"/>
              </a:gs>
              <a:gs pos="50000">
                <a:srgbClr val="DDDDDD"/>
              </a:gs>
              <a:gs pos="100000">
                <a:srgbClr val="666666"/>
              </a:gs>
            </a:gsLst>
            <a:lin ang="0" scaled="1"/>
          </a:gradFill>
          <a:ln w="9525">
            <a:solidFill>
              <a:schemeClr val="tx1"/>
            </a:solidFill>
            <a:round/>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4584" name="AutoShape 7"/>
          <p:cNvSpPr>
            <a:spLocks noChangeArrowheads="1"/>
          </p:cNvSpPr>
          <p:nvPr/>
        </p:nvSpPr>
        <p:spPr bwMode="auto">
          <a:xfrm rot="5400000">
            <a:off x="2108994" y="3369469"/>
            <a:ext cx="344487" cy="434975"/>
          </a:xfrm>
          <a:prstGeom prst="can">
            <a:avLst>
              <a:gd name="adj" fmla="val 20711"/>
            </a:avLst>
          </a:prstGeom>
          <a:solidFill>
            <a:schemeClr val="bg1"/>
          </a:solidFill>
          <a:ln w="9525">
            <a:solidFill>
              <a:schemeClr val="tx1"/>
            </a:solidFill>
            <a:round/>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grpSp>
        <p:nvGrpSpPr>
          <p:cNvPr id="24585" name="Group 8"/>
          <p:cNvGrpSpPr>
            <a:grpSpLocks/>
          </p:cNvGrpSpPr>
          <p:nvPr/>
        </p:nvGrpSpPr>
        <p:grpSpPr bwMode="auto">
          <a:xfrm>
            <a:off x="2662238" y="3170238"/>
            <a:ext cx="4891087" cy="835025"/>
            <a:chOff x="912" y="912"/>
            <a:chExt cx="4608" cy="816"/>
          </a:xfrm>
        </p:grpSpPr>
        <p:sp>
          <p:nvSpPr>
            <p:cNvPr id="24593" name="Line 9"/>
            <p:cNvSpPr>
              <a:spLocks noChangeShapeType="1"/>
            </p:cNvSpPr>
            <p:nvPr/>
          </p:nvSpPr>
          <p:spPr bwMode="auto">
            <a:xfrm>
              <a:off x="912" y="91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4" name="Line 10"/>
            <p:cNvSpPr>
              <a:spLocks noChangeShapeType="1"/>
            </p:cNvSpPr>
            <p:nvPr/>
          </p:nvSpPr>
          <p:spPr bwMode="auto">
            <a:xfrm>
              <a:off x="912" y="115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5" name="Line 11"/>
            <p:cNvSpPr>
              <a:spLocks noChangeShapeType="1"/>
            </p:cNvSpPr>
            <p:nvPr/>
          </p:nvSpPr>
          <p:spPr bwMode="auto">
            <a:xfrm>
              <a:off x="912" y="148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6" name="Line 12"/>
            <p:cNvSpPr>
              <a:spLocks noChangeShapeType="1"/>
            </p:cNvSpPr>
            <p:nvPr/>
          </p:nvSpPr>
          <p:spPr bwMode="auto">
            <a:xfrm>
              <a:off x="912" y="172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4586" name="Line 13"/>
          <p:cNvSpPr>
            <a:spLocks noChangeShapeType="1"/>
          </p:cNvSpPr>
          <p:nvPr/>
        </p:nvSpPr>
        <p:spPr bwMode="auto">
          <a:xfrm>
            <a:off x="2563813" y="3584575"/>
            <a:ext cx="5176837" cy="3175"/>
          </a:xfrm>
          <a:prstGeom prst="line">
            <a:avLst/>
          </a:prstGeom>
          <a:noFill/>
          <a:ln w="19050">
            <a:solidFill>
              <a:srgbClr val="333399"/>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87" name="Text Box 14"/>
          <p:cNvSpPr txBox="1">
            <a:spLocks noChangeArrowheads="1"/>
          </p:cNvSpPr>
          <p:nvPr/>
        </p:nvSpPr>
        <p:spPr bwMode="auto">
          <a:xfrm>
            <a:off x="1979613" y="1989138"/>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kumimoji="1" lang="zh-CN" altLang="en-US" sz="2000">
                <a:latin typeface="黑体" pitchFamily="2" charset="-122"/>
                <a:ea typeface="黑体" pitchFamily="2" charset="-122"/>
              </a:rPr>
              <a:t>高折射率</a:t>
            </a:r>
          </a:p>
          <a:p>
            <a:pPr algn="ctr" eaLnBrk="1" hangingPunct="1">
              <a:spcBef>
                <a:spcPct val="0"/>
              </a:spcBef>
              <a:buFontTx/>
              <a:buNone/>
            </a:pPr>
            <a:r>
              <a:rPr kumimoji="1" lang="en-US" altLang="zh-CN" sz="2000">
                <a:latin typeface="黑体" pitchFamily="2" charset="-122"/>
                <a:ea typeface="黑体" pitchFamily="2" charset="-122"/>
              </a:rPr>
              <a:t>(</a:t>
            </a:r>
            <a:r>
              <a:rPr kumimoji="1" lang="zh-CN" altLang="en-US" sz="2000">
                <a:latin typeface="黑体" pitchFamily="2" charset="-122"/>
                <a:ea typeface="黑体" pitchFamily="2" charset="-122"/>
              </a:rPr>
              <a:t>纤芯</a:t>
            </a:r>
            <a:r>
              <a:rPr kumimoji="1" lang="en-US" altLang="zh-CN" sz="2000">
                <a:latin typeface="黑体" pitchFamily="2" charset="-122"/>
                <a:ea typeface="黑体" pitchFamily="2" charset="-122"/>
              </a:rPr>
              <a:t>)</a:t>
            </a:r>
          </a:p>
        </p:txBody>
      </p:sp>
      <p:sp>
        <p:nvSpPr>
          <p:cNvPr id="24588" name="Text Box 15"/>
          <p:cNvSpPr txBox="1">
            <a:spLocks noChangeArrowheads="1"/>
          </p:cNvSpPr>
          <p:nvPr/>
        </p:nvSpPr>
        <p:spPr bwMode="auto">
          <a:xfrm>
            <a:off x="684213" y="1989138"/>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kumimoji="1" lang="zh-CN" altLang="en-US" sz="2000">
                <a:latin typeface="黑体" pitchFamily="2" charset="-122"/>
                <a:ea typeface="黑体" pitchFamily="2" charset="-122"/>
              </a:rPr>
              <a:t>低折射率</a:t>
            </a:r>
          </a:p>
          <a:p>
            <a:pPr algn="ctr" eaLnBrk="1" hangingPunct="1">
              <a:spcBef>
                <a:spcPct val="0"/>
              </a:spcBef>
              <a:buFontTx/>
              <a:buNone/>
            </a:pPr>
            <a:r>
              <a:rPr kumimoji="1" lang="en-US" altLang="zh-CN" sz="2000">
                <a:latin typeface="黑体" pitchFamily="2" charset="-122"/>
                <a:ea typeface="黑体" pitchFamily="2" charset="-122"/>
              </a:rPr>
              <a:t>(</a:t>
            </a:r>
            <a:r>
              <a:rPr kumimoji="1" lang="zh-CN" altLang="en-US" sz="2000">
                <a:latin typeface="黑体" pitchFamily="2" charset="-122"/>
                <a:ea typeface="黑体" pitchFamily="2" charset="-122"/>
              </a:rPr>
              <a:t>包层</a:t>
            </a:r>
            <a:r>
              <a:rPr kumimoji="1" lang="en-US" altLang="zh-CN" sz="2000">
                <a:latin typeface="黑体" pitchFamily="2" charset="-122"/>
                <a:ea typeface="黑体" pitchFamily="2" charset="-122"/>
              </a:rPr>
              <a:t>)</a:t>
            </a:r>
          </a:p>
        </p:txBody>
      </p:sp>
      <p:sp>
        <p:nvSpPr>
          <p:cNvPr id="24589" name="Line 16"/>
          <p:cNvSpPr>
            <a:spLocks noChangeShapeType="1"/>
          </p:cNvSpPr>
          <p:nvPr/>
        </p:nvSpPr>
        <p:spPr bwMode="auto">
          <a:xfrm flipH="1">
            <a:off x="2335213" y="2708275"/>
            <a:ext cx="220662" cy="706438"/>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0" name="Line 17"/>
          <p:cNvSpPr>
            <a:spLocks noChangeShapeType="1"/>
          </p:cNvSpPr>
          <p:nvPr/>
        </p:nvSpPr>
        <p:spPr bwMode="auto">
          <a:xfrm>
            <a:off x="1403350" y="2636838"/>
            <a:ext cx="388938" cy="533400"/>
          </a:xfrm>
          <a:prstGeom prst="line">
            <a:avLst/>
          </a:prstGeom>
          <a:noFill/>
          <a:ln w="190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1" name="Text Box 18"/>
          <p:cNvSpPr txBox="1">
            <a:spLocks noChangeArrowheads="1"/>
          </p:cNvSpPr>
          <p:nvPr/>
        </p:nvSpPr>
        <p:spPr bwMode="auto">
          <a:xfrm>
            <a:off x="2771775" y="2733675"/>
            <a:ext cx="475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kumimoji="1" lang="zh-CN" altLang="en-US" sz="2000">
                <a:latin typeface="黑体" pitchFamily="2" charset="-122"/>
                <a:ea typeface="黑体" pitchFamily="2" charset="-122"/>
              </a:rPr>
              <a:t>光线在纤芯中传输的方式是不断地全反射</a:t>
            </a:r>
          </a:p>
        </p:txBody>
      </p:sp>
      <p:sp>
        <p:nvSpPr>
          <p:cNvPr id="1386515" name="Freeform 19"/>
          <p:cNvSpPr>
            <a:spLocks/>
          </p:cNvSpPr>
          <p:nvPr/>
        </p:nvSpPr>
        <p:spPr bwMode="auto">
          <a:xfrm>
            <a:off x="2689225" y="3414713"/>
            <a:ext cx="4870450" cy="344487"/>
          </a:xfrm>
          <a:custGeom>
            <a:avLst/>
            <a:gdLst>
              <a:gd name="T0" fmla="*/ 0 w 4302"/>
              <a:gd name="T1" fmla="*/ 2147483647 h 336"/>
              <a:gd name="T2" fmla="*/ 2147483647 w 4302"/>
              <a:gd name="T3" fmla="*/ 0 h 336"/>
              <a:gd name="T4" fmla="*/ 2147483647 w 4302"/>
              <a:gd name="T5" fmla="*/ 2147483647 h 336"/>
              <a:gd name="T6" fmla="*/ 2147483647 w 4302"/>
              <a:gd name="T7" fmla="*/ 0 h 336"/>
              <a:gd name="T8" fmla="*/ 2147483647 w 4302"/>
              <a:gd name="T9" fmla="*/ 2147483647 h 336"/>
              <a:gd name="T10" fmla="*/ 2147483647 w 4302"/>
              <a:gd name="T11" fmla="*/ 2147483647 h 336"/>
              <a:gd name="T12" fmla="*/ 0 60000 65536"/>
              <a:gd name="T13" fmla="*/ 0 60000 65536"/>
              <a:gd name="T14" fmla="*/ 0 60000 65536"/>
              <a:gd name="T15" fmla="*/ 0 60000 65536"/>
              <a:gd name="T16" fmla="*/ 0 60000 65536"/>
              <a:gd name="T17" fmla="*/ 0 60000 65536"/>
              <a:gd name="T18" fmla="*/ 0 w 4302"/>
              <a:gd name="T19" fmla="*/ 0 h 336"/>
              <a:gd name="T20" fmla="*/ 4302 w 4302"/>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4302" h="336">
                <a:moveTo>
                  <a:pt x="0" y="108"/>
                </a:moveTo>
                <a:lnTo>
                  <a:pt x="384" y="0"/>
                </a:lnTo>
                <a:lnTo>
                  <a:pt x="1560" y="336"/>
                </a:lnTo>
                <a:lnTo>
                  <a:pt x="2742" y="0"/>
                </a:lnTo>
                <a:lnTo>
                  <a:pt x="3918" y="330"/>
                </a:lnTo>
                <a:lnTo>
                  <a:pt x="4302" y="204"/>
                </a:lnTo>
              </a:path>
            </a:pathLst>
          </a:custGeom>
          <a:noFill/>
          <a:ln w="57150">
            <a:solidFill>
              <a:srgbClr val="FF0000"/>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1641434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6515"/>
                                        </p:tgtEl>
                                        <p:attrNameLst>
                                          <p:attrName>style.visibility</p:attrName>
                                        </p:attrNameLst>
                                      </p:cBhvr>
                                      <p:to>
                                        <p:strVal val="visible"/>
                                      </p:to>
                                    </p:set>
                                    <p:animEffect transition="in" filter="wipe(left)">
                                      <p:cBhvr>
                                        <p:cTn id="7" dur="2000"/>
                                        <p:tgtEl>
                                          <p:spTgt spid="1386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65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pPr eaLnBrk="1" hangingPunct="1">
              <a:defRPr/>
            </a:pPr>
            <a:r>
              <a:rPr lang="en-US" altLang="zh-CN" dirty="0" smtClean="0"/>
              <a:t>Overview</a:t>
            </a:r>
            <a:endParaRPr lang="zh-CN" altLang="en-US" dirty="0" smtClean="0"/>
          </a:p>
        </p:txBody>
      </p:sp>
      <p:sp>
        <p:nvSpPr>
          <p:cNvPr id="59394" name="内容占位符 2"/>
          <p:cNvSpPr>
            <a:spLocks noGrp="1"/>
          </p:cNvSpPr>
          <p:nvPr>
            <p:ph idx="1"/>
          </p:nvPr>
        </p:nvSpPr>
        <p:spPr/>
        <p:txBody>
          <a:bodyPr/>
          <a:lstStyle/>
          <a:p>
            <a:pPr marL="419100" lvl="1" indent="-382588" eaLnBrk="1" hangingPunct="1">
              <a:buSzPct val="80000"/>
              <a:buFont typeface="Wingdings 2" pitchFamily="18" charset="2"/>
              <a:buChar char=""/>
              <a:defRPr/>
            </a:pPr>
            <a:r>
              <a:rPr lang="zh-CN" altLang="en-US" sz="3200" dirty="0" smtClean="0"/>
              <a:t>通信基础</a:t>
            </a:r>
            <a:endParaRPr lang="en-US" altLang="zh-CN" sz="3200" dirty="0" smtClean="0"/>
          </a:p>
          <a:p>
            <a:pPr eaLnBrk="1" hangingPunct="1">
              <a:defRPr/>
            </a:pPr>
            <a:r>
              <a:rPr lang="zh-CN" altLang="en-US" dirty="0" smtClean="0"/>
              <a:t>网络技术</a:t>
            </a:r>
            <a:endParaRPr lang="en-US" altLang="zh-CN" dirty="0" smtClean="0"/>
          </a:p>
          <a:p>
            <a:pPr eaLnBrk="1" hangingPunct="1">
              <a:defRPr/>
            </a:pPr>
            <a:r>
              <a:rPr lang="zh-CN" altLang="en-US" dirty="0" smtClean="0"/>
              <a:t>互联网</a:t>
            </a:r>
            <a:endParaRPr lang="en-US" altLang="zh-CN" dirty="0" smtClean="0"/>
          </a:p>
          <a:p>
            <a:pPr eaLnBrk="1" hangingPunct="1">
              <a:defRPr/>
            </a:pPr>
            <a:r>
              <a:rPr lang="zh-CN" altLang="en-US" dirty="0" smtClean="0"/>
              <a:t>网络数据</a:t>
            </a:r>
            <a:endParaRPr lang="en-US" altLang="zh-CN" dirty="0" smtClean="0"/>
          </a:p>
          <a:p>
            <a:pPr eaLnBrk="1" hangingPunct="1">
              <a:defRPr/>
            </a:pPr>
            <a:r>
              <a:rPr lang="zh-CN" altLang="en-US" dirty="0" smtClean="0"/>
              <a:t>云计算</a:t>
            </a:r>
            <a:endParaRPr lang="en-US" altLang="zh-CN" dirty="0" smtClean="0"/>
          </a:p>
          <a:p>
            <a:pPr eaLnBrk="1" hangingPunct="1">
              <a:defRPr/>
            </a:pPr>
            <a:r>
              <a:rPr lang="zh-CN" altLang="en-US" dirty="0" smtClean="0"/>
              <a:t>网络安全</a:t>
            </a:r>
          </a:p>
        </p:txBody>
      </p:sp>
      <p:sp>
        <p:nvSpPr>
          <p:cNvPr id="5" name="灯片编号占位符 4"/>
          <p:cNvSpPr>
            <a:spLocks noGrp="1"/>
          </p:cNvSpPr>
          <p:nvPr>
            <p:ph type="sldNum" sz="quarter" idx="12"/>
          </p:nvPr>
        </p:nvSpPr>
        <p:spPr/>
        <p:txBody>
          <a:bodyPr/>
          <a:lstStyle/>
          <a:p>
            <a:pPr>
              <a:defRPr/>
            </a:pPr>
            <a:fld id="{D1E882E9-A3ED-4FE4-B868-6B9119A1109F}" type="slidenum">
              <a:rPr lang="zh-CN" altLang="en-US"/>
              <a:pPr>
                <a:defRPr/>
              </a:pPr>
              <a:t>2</a:t>
            </a:fld>
            <a:endParaRPr lang="zh-CN" altLang="en-US"/>
          </a:p>
        </p:txBody>
      </p:sp>
      <p:pic>
        <p:nvPicPr>
          <p:cNvPr id="27650" name="Picture 2"/>
          <p:cNvPicPr>
            <a:picLocks noChangeAspect="1" noChangeArrowheads="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2915816" y="1700808"/>
            <a:ext cx="6120680" cy="459051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9"/>
          <p:cNvSpPr>
            <a:spLocks noGrp="1" noChangeArrowheads="1"/>
          </p:cNvSpPr>
          <p:nvPr>
            <p:ph type="title"/>
          </p:nvPr>
        </p:nvSpPr>
        <p:spPr/>
        <p:txBody>
          <a:bodyPr/>
          <a:lstStyle/>
          <a:p>
            <a:pPr eaLnBrk="1" hangingPunct="1"/>
            <a:r>
              <a:rPr lang="zh-CN" altLang="en-US" dirty="0" smtClean="0"/>
              <a:t>多模光纤与单模光纤</a:t>
            </a:r>
          </a:p>
        </p:txBody>
      </p:sp>
      <p:sp>
        <p:nvSpPr>
          <p:cNvPr id="54" name="灯片编号占位符 4"/>
          <p:cNvSpPr>
            <a:spLocks noGrp="1"/>
          </p:cNvSpPr>
          <p:nvPr>
            <p:ph type="sldNum" sz="quarter" idx="12"/>
          </p:nvPr>
        </p:nvSpPr>
        <p:spPr/>
        <p:txBody>
          <a:bodyPr/>
          <a:lstStyle/>
          <a:p>
            <a:pPr>
              <a:defRPr/>
            </a:pPr>
            <a:fld id="{89F7A4F1-3CBC-4521-B3C5-10AF42DAB7CE}" type="slidenum">
              <a:rPr lang="zh-CN" altLang="en-US"/>
              <a:pPr>
                <a:defRPr/>
              </a:pPr>
              <a:t>20</a:t>
            </a:fld>
            <a:endParaRPr lang="en-US" altLang="zh-CN"/>
          </a:p>
        </p:txBody>
      </p:sp>
      <p:grpSp>
        <p:nvGrpSpPr>
          <p:cNvPr id="2" name="Group 2"/>
          <p:cNvGrpSpPr>
            <a:grpSpLocks/>
          </p:cNvGrpSpPr>
          <p:nvPr/>
        </p:nvGrpSpPr>
        <p:grpSpPr bwMode="auto">
          <a:xfrm>
            <a:off x="76200" y="4300538"/>
            <a:ext cx="9080500" cy="1550987"/>
            <a:chOff x="48" y="2709"/>
            <a:chExt cx="5720" cy="977"/>
          </a:xfrm>
        </p:grpSpPr>
        <p:grpSp>
          <p:nvGrpSpPr>
            <p:cNvPr id="25628" name="Group 3"/>
            <p:cNvGrpSpPr>
              <a:grpSpLocks/>
            </p:cNvGrpSpPr>
            <p:nvPr/>
          </p:nvGrpSpPr>
          <p:grpSpPr bwMode="auto">
            <a:xfrm>
              <a:off x="682" y="3158"/>
              <a:ext cx="4476" cy="528"/>
              <a:chOff x="682" y="3072"/>
              <a:chExt cx="4476" cy="528"/>
            </a:xfrm>
          </p:grpSpPr>
          <p:sp>
            <p:nvSpPr>
              <p:cNvPr id="25645" name="Rectangle 4"/>
              <p:cNvSpPr>
                <a:spLocks noChangeArrowheads="1"/>
              </p:cNvSpPr>
              <p:nvPr/>
            </p:nvSpPr>
            <p:spPr bwMode="auto">
              <a:xfrm>
                <a:off x="768" y="3168"/>
                <a:ext cx="4320" cy="336"/>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grpSp>
            <p:nvGrpSpPr>
              <p:cNvPr id="25646" name="Group 5"/>
              <p:cNvGrpSpPr>
                <a:grpSpLocks/>
              </p:cNvGrpSpPr>
              <p:nvPr/>
            </p:nvGrpSpPr>
            <p:grpSpPr bwMode="auto">
              <a:xfrm>
                <a:off x="682" y="3072"/>
                <a:ext cx="4476" cy="528"/>
                <a:chOff x="682" y="3072"/>
                <a:chExt cx="4476" cy="528"/>
              </a:xfrm>
            </p:grpSpPr>
            <p:sp>
              <p:nvSpPr>
                <p:cNvPr id="25647" name="Rectangle 6"/>
                <p:cNvSpPr>
                  <a:spLocks noChangeArrowheads="1"/>
                </p:cNvSpPr>
                <p:nvPr/>
              </p:nvSpPr>
              <p:spPr bwMode="auto">
                <a:xfrm>
                  <a:off x="768" y="3072"/>
                  <a:ext cx="4320" cy="24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48" name="Rectangle 7"/>
                <p:cNvSpPr>
                  <a:spLocks noChangeArrowheads="1"/>
                </p:cNvSpPr>
                <p:nvPr/>
              </p:nvSpPr>
              <p:spPr bwMode="auto">
                <a:xfrm>
                  <a:off x="768" y="3360"/>
                  <a:ext cx="4320" cy="24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49" name="Line 8"/>
                <p:cNvSpPr>
                  <a:spLocks noChangeShapeType="1"/>
                </p:cNvSpPr>
                <p:nvPr/>
              </p:nvSpPr>
              <p:spPr bwMode="auto">
                <a:xfrm>
                  <a:off x="768" y="3072"/>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0" name="Line 9"/>
                <p:cNvSpPr>
                  <a:spLocks noChangeShapeType="1"/>
                </p:cNvSpPr>
                <p:nvPr/>
              </p:nvSpPr>
              <p:spPr bwMode="auto">
                <a:xfrm>
                  <a:off x="768" y="3312"/>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1" name="Line 10"/>
                <p:cNvSpPr>
                  <a:spLocks noChangeShapeType="1"/>
                </p:cNvSpPr>
                <p:nvPr/>
              </p:nvSpPr>
              <p:spPr bwMode="auto">
                <a:xfrm>
                  <a:off x="768" y="3360"/>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2" name="Line 11"/>
                <p:cNvSpPr>
                  <a:spLocks noChangeShapeType="1"/>
                </p:cNvSpPr>
                <p:nvPr/>
              </p:nvSpPr>
              <p:spPr bwMode="auto">
                <a:xfrm>
                  <a:off x="768" y="3600"/>
                  <a:ext cx="43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53" name="Line 12"/>
                <p:cNvSpPr>
                  <a:spLocks noChangeShapeType="1"/>
                </p:cNvSpPr>
                <p:nvPr/>
              </p:nvSpPr>
              <p:spPr bwMode="auto">
                <a:xfrm>
                  <a:off x="682" y="3333"/>
                  <a:ext cx="4476" cy="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5629" name="Group 13"/>
            <p:cNvGrpSpPr>
              <a:grpSpLocks/>
            </p:cNvGrpSpPr>
            <p:nvPr/>
          </p:nvGrpSpPr>
          <p:grpSpPr bwMode="auto">
            <a:xfrm>
              <a:off x="48" y="2840"/>
              <a:ext cx="5720" cy="818"/>
              <a:chOff x="48" y="2930"/>
              <a:chExt cx="5720" cy="818"/>
            </a:xfrm>
          </p:grpSpPr>
          <p:grpSp>
            <p:nvGrpSpPr>
              <p:cNvPr id="25631" name="Group 14"/>
              <p:cNvGrpSpPr>
                <a:grpSpLocks/>
              </p:cNvGrpSpPr>
              <p:nvPr/>
            </p:nvGrpSpPr>
            <p:grpSpPr bwMode="auto">
              <a:xfrm>
                <a:off x="48" y="2930"/>
                <a:ext cx="756" cy="818"/>
                <a:chOff x="48" y="2930"/>
                <a:chExt cx="756" cy="818"/>
              </a:xfrm>
            </p:grpSpPr>
            <p:grpSp>
              <p:nvGrpSpPr>
                <p:cNvPr id="25639" name="Group 15"/>
                <p:cNvGrpSpPr>
                  <a:grpSpLocks/>
                </p:cNvGrpSpPr>
                <p:nvPr/>
              </p:nvGrpSpPr>
              <p:grpSpPr bwMode="auto">
                <a:xfrm>
                  <a:off x="158" y="3220"/>
                  <a:ext cx="480" cy="528"/>
                  <a:chOff x="240" y="2448"/>
                  <a:chExt cx="480" cy="528"/>
                </a:xfrm>
              </p:grpSpPr>
              <p:grpSp>
                <p:nvGrpSpPr>
                  <p:cNvPr id="25641" name="Group 16"/>
                  <p:cNvGrpSpPr>
                    <a:grpSpLocks/>
                  </p:cNvGrpSpPr>
                  <p:nvPr/>
                </p:nvGrpSpPr>
                <p:grpSpPr bwMode="auto">
                  <a:xfrm>
                    <a:off x="240" y="2448"/>
                    <a:ext cx="480" cy="528"/>
                    <a:chOff x="240" y="2448"/>
                    <a:chExt cx="672" cy="672"/>
                  </a:xfrm>
                </p:grpSpPr>
                <p:sp>
                  <p:nvSpPr>
                    <p:cNvPr id="25643"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44" name="Line 18"/>
                    <p:cNvSpPr>
                      <a:spLocks noChangeShapeType="1"/>
                    </p:cNvSpPr>
                    <p:nvPr/>
                  </p:nvSpPr>
                  <p:spPr bwMode="auto">
                    <a:xfrm>
                      <a:off x="576" y="2448"/>
                      <a:ext cx="0" cy="672"/>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42" name="Freeform 19"/>
                  <p:cNvSpPr>
                    <a:spLocks/>
                  </p:cNvSpPr>
                  <p:nvPr/>
                </p:nvSpPr>
                <p:spPr bwMode="auto">
                  <a:xfrm>
                    <a:off x="240" y="2450"/>
                    <a:ext cx="480" cy="526"/>
                  </a:xfrm>
                  <a:custGeom>
                    <a:avLst/>
                    <a:gdLst>
                      <a:gd name="T0" fmla="*/ 0 w 672"/>
                      <a:gd name="T1" fmla="*/ 122 h 670"/>
                      <a:gd name="T2" fmla="*/ 12 w 672"/>
                      <a:gd name="T3" fmla="*/ 118 h 670"/>
                      <a:gd name="T4" fmla="*/ 19 w 672"/>
                      <a:gd name="T5" fmla="*/ 96 h 670"/>
                      <a:gd name="T6" fmla="*/ 22 w 672"/>
                      <a:gd name="T7" fmla="*/ 62 h 670"/>
                      <a:gd name="T8" fmla="*/ 26 w 672"/>
                      <a:gd name="T9" fmla="*/ 26 h 670"/>
                      <a:gd name="T10" fmla="*/ 29 w 672"/>
                      <a:gd name="T11" fmla="*/ 7 h 670"/>
                      <a:gd name="T12" fmla="*/ 33 w 672"/>
                      <a:gd name="T13" fmla="*/ 1 h 670"/>
                      <a:gd name="T14" fmla="*/ 35 w 672"/>
                      <a:gd name="T15" fmla="*/ 6 h 670"/>
                      <a:gd name="T16" fmla="*/ 38 w 672"/>
                      <a:gd name="T17" fmla="*/ 25 h 670"/>
                      <a:gd name="T18" fmla="*/ 41 w 672"/>
                      <a:gd name="T19" fmla="*/ 62 h 670"/>
                      <a:gd name="T20" fmla="*/ 44 w 672"/>
                      <a:gd name="T21" fmla="*/ 85 h 670"/>
                      <a:gd name="T22" fmla="*/ 48 w 672"/>
                      <a:gd name="T23" fmla="*/ 109 h 670"/>
                      <a:gd name="T24" fmla="*/ 54 w 672"/>
                      <a:gd name="T25" fmla="*/ 119 h 670"/>
                      <a:gd name="T26" fmla="*/ 58 w 672"/>
                      <a:gd name="T27" fmla="*/ 120 h 670"/>
                      <a:gd name="T28" fmla="*/ 64 w 672"/>
                      <a:gd name="T29" fmla="*/ 122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5640" name="Text Box 20"/>
                <p:cNvSpPr txBox="1">
                  <a:spLocks noChangeArrowheads="1"/>
                </p:cNvSpPr>
                <p:nvPr/>
              </p:nvSpPr>
              <p:spPr bwMode="auto">
                <a:xfrm>
                  <a:off x="48" y="293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kumimoji="1" lang="zh-CN" altLang="en-US" sz="2000">
                      <a:latin typeface="黑体" pitchFamily="2" charset="-122"/>
                      <a:ea typeface="黑体" pitchFamily="2" charset="-122"/>
                    </a:rPr>
                    <a:t>输入脉冲</a:t>
                  </a:r>
                </a:p>
              </p:txBody>
            </p:sp>
          </p:grpSp>
          <p:grpSp>
            <p:nvGrpSpPr>
              <p:cNvPr id="25632" name="Group 21"/>
              <p:cNvGrpSpPr>
                <a:grpSpLocks/>
              </p:cNvGrpSpPr>
              <p:nvPr/>
            </p:nvGrpSpPr>
            <p:grpSpPr bwMode="auto">
              <a:xfrm>
                <a:off x="5012" y="2947"/>
                <a:ext cx="756" cy="801"/>
                <a:chOff x="5012" y="2947"/>
                <a:chExt cx="756" cy="801"/>
              </a:xfrm>
            </p:grpSpPr>
            <p:sp>
              <p:nvSpPr>
                <p:cNvPr id="25633" name="Text Box 22"/>
                <p:cNvSpPr txBox="1">
                  <a:spLocks noChangeArrowheads="1"/>
                </p:cNvSpPr>
                <p:nvPr/>
              </p:nvSpPr>
              <p:spPr bwMode="auto">
                <a:xfrm>
                  <a:off x="5012" y="2947"/>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kumimoji="1" lang="zh-CN" altLang="en-US" sz="2000">
                      <a:latin typeface="黑体" pitchFamily="2" charset="-122"/>
                      <a:ea typeface="黑体" pitchFamily="2" charset="-122"/>
                    </a:rPr>
                    <a:t>输出脉冲</a:t>
                  </a:r>
                </a:p>
              </p:txBody>
            </p:sp>
            <p:grpSp>
              <p:nvGrpSpPr>
                <p:cNvPr id="25634" name="Group 23"/>
                <p:cNvGrpSpPr>
                  <a:grpSpLocks/>
                </p:cNvGrpSpPr>
                <p:nvPr/>
              </p:nvGrpSpPr>
              <p:grpSpPr bwMode="auto">
                <a:xfrm>
                  <a:off x="5148" y="3220"/>
                  <a:ext cx="480" cy="528"/>
                  <a:chOff x="240" y="2448"/>
                  <a:chExt cx="480" cy="528"/>
                </a:xfrm>
              </p:grpSpPr>
              <p:grpSp>
                <p:nvGrpSpPr>
                  <p:cNvPr id="25635" name="Group 24"/>
                  <p:cNvGrpSpPr>
                    <a:grpSpLocks/>
                  </p:cNvGrpSpPr>
                  <p:nvPr/>
                </p:nvGrpSpPr>
                <p:grpSpPr bwMode="auto">
                  <a:xfrm>
                    <a:off x="240" y="2448"/>
                    <a:ext cx="480" cy="528"/>
                    <a:chOff x="240" y="2448"/>
                    <a:chExt cx="672" cy="672"/>
                  </a:xfrm>
                </p:grpSpPr>
                <p:sp>
                  <p:nvSpPr>
                    <p:cNvPr id="25637"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38" name="Line 26"/>
                    <p:cNvSpPr>
                      <a:spLocks noChangeShapeType="1"/>
                    </p:cNvSpPr>
                    <p:nvPr/>
                  </p:nvSpPr>
                  <p:spPr bwMode="auto">
                    <a:xfrm>
                      <a:off x="576" y="2448"/>
                      <a:ext cx="0" cy="672"/>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36" name="Freeform 27"/>
                  <p:cNvSpPr>
                    <a:spLocks/>
                  </p:cNvSpPr>
                  <p:nvPr/>
                </p:nvSpPr>
                <p:spPr bwMode="auto">
                  <a:xfrm>
                    <a:off x="240" y="2450"/>
                    <a:ext cx="480" cy="526"/>
                  </a:xfrm>
                  <a:custGeom>
                    <a:avLst/>
                    <a:gdLst>
                      <a:gd name="T0" fmla="*/ 0 w 672"/>
                      <a:gd name="T1" fmla="*/ 122 h 670"/>
                      <a:gd name="T2" fmla="*/ 12 w 672"/>
                      <a:gd name="T3" fmla="*/ 118 h 670"/>
                      <a:gd name="T4" fmla="*/ 19 w 672"/>
                      <a:gd name="T5" fmla="*/ 96 h 670"/>
                      <a:gd name="T6" fmla="*/ 22 w 672"/>
                      <a:gd name="T7" fmla="*/ 62 h 670"/>
                      <a:gd name="T8" fmla="*/ 26 w 672"/>
                      <a:gd name="T9" fmla="*/ 26 h 670"/>
                      <a:gd name="T10" fmla="*/ 29 w 672"/>
                      <a:gd name="T11" fmla="*/ 7 h 670"/>
                      <a:gd name="T12" fmla="*/ 33 w 672"/>
                      <a:gd name="T13" fmla="*/ 1 h 670"/>
                      <a:gd name="T14" fmla="*/ 35 w 672"/>
                      <a:gd name="T15" fmla="*/ 6 h 670"/>
                      <a:gd name="T16" fmla="*/ 38 w 672"/>
                      <a:gd name="T17" fmla="*/ 25 h 670"/>
                      <a:gd name="T18" fmla="*/ 41 w 672"/>
                      <a:gd name="T19" fmla="*/ 62 h 670"/>
                      <a:gd name="T20" fmla="*/ 44 w 672"/>
                      <a:gd name="T21" fmla="*/ 85 h 670"/>
                      <a:gd name="T22" fmla="*/ 48 w 672"/>
                      <a:gd name="T23" fmla="*/ 109 h 670"/>
                      <a:gd name="T24" fmla="*/ 54 w 672"/>
                      <a:gd name="T25" fmla="*/ 119 h 670"/>
                      <a:gd name="T26" fmla="*/ 58 w 672"/>
                      <a:gd name="T27" fmla="*/ 120 h 670"/>
                      <a:gd name="T28" fmla="*/ 64 w 672"/>
                      <a:gd name="T29" fmla="*/ 122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grpSp>
        <p:sp>
          <p:nvSpPr>
            <p:cNvPr id="25630" name="Text Box 28"/>
            <p:cNvSpPr txBox="1">
              <a:spLocks noChangeArrowheads="1"/>
            </p:cNvSpPr>
            <p:nvPr/>
          </p:nvSpPr>
          <p:spPr bwMode="auto">
            <a:xfrm>
              <a:off x="2381" y="2709"/>
              <a:ext cx="12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3600">
                  <a:latin typeface="Tahoma" pitchFamily="34" charset="0"/>
                  <a:ea typeface="黑体" pitchFamily="2" charset="-122"/>
                </a:rPr>
                <a:t>单模光纤</a:t>
              </a:r>
            </a:p>
          </p:txBody>
        </p:sp>
      </p:grpSp>
      <p:sp>
        <p:nvSpPr>
          <p:cNvPr id="1387550" name="Freeform 30"/>
          <p:cNvSpPr>
            <a:spLocks/>
          </p:cNvSpPr>
          <p:nvPr/>
        </p:nvSpPr>
        <p:spPr bwMode="auto">
          <a:xfrm>
            <a:off x="1295400" y="3025775"/>
            <a:ext cx="6762750" cy="533400"/>
          </a:xfrm>
          <a:custGeom>
            <a:avLst/>
            <a:gdLst>
              <a:gd name="T0" fmla="*/ 0 w 4260"/>
              <a:gd name="T1" fmla="*/ 2147483647 h 336"/>
              <a:gd name="T2" fmla="*/ 2147483647 w 4260"/>
              <a:gd name="T3" fmla="*/ 0 h 336"/>
              <a:gd name="T4" fmla="*/ 2147483647 w 4260"/>
              <a:gd name="T5" fmla="*/ 2147483647 h 336"/>
              <a:gd name="T6" fmla="*/ 2147483647 w 4260"/>
              <a:gd name="T7" fmla="*/ 0 h 336"/>
              <a:gd name="T8" fmla="*/ 2147483647 w 4260"/>
              <a:gd name="T9" fmla="*/ 2147483647 h 336"/>
              <a:gd name="T10" fmla="*/ 0 60000 65536"/>
              <a:gd name="T11" fmla="*/ 0 60000 65536"/>
              <a:gd name="T12" fmla="*/ 0 60000 65536"/>
              <a:gd name="T13" fmla="*/ 0 60000 65536"/>
              <a:gd name="T14" fmla="*/ 0 60000 65536"/>
              <a:gd name="T15" fmla="*/ 0 w 4260"/>
              <a:gd name="T16" fmla="*/ 0 h 336"/>
              <a:gd name="T17" fmla="*/ 4260 w 4260"/>
              <a:gd name="T18" fmla="*/ 336 h 336"/>
            </a:gdLst>
            <a:ahLst/>
            <a:cxnLst>
              <a:cxn ang="T10">
                <a:pos x="T0" y="T1"/>
              </a:cxn>
              <a:cxn ang="T11">
                <a:pos x="T2" y="T3"/>
              </a:cxn>
              <a:cxn ang="T12">
                <a:pos x="T4" y="T5"/>
              </a:cxn>
              <a:cxn ang="T13">
                <a:pos x="T6" y="T7"/>
              </a:cxn>
              <a:cxn ang="T14">
                <a:pos x="T8" y="T9"/>
              </a:cxn>
            </a:cxnLst>
            <a:rect l="T15" t="T16" r="T17" b="T18"/>
            <a:pathLst>
              <a:path w="4260" h="336">
                <a:moveTo>
                  <a:pt x="0" y="150"/>
                </a:moveTo>
                <a:lnTo>
                  <a:pt x="666" y="0"/>
                </a:lnTo>
                <a:lnTo>
                  <a:pt x="2310" y="336"/>
                </a:lnTo>
                <a:lnTo>
                  <a:pt x="3936" y="0"/>
                </a:lnTo>
                <a:lnTo>
                  <a:pt x="4260" y="72"/>
                </a:lnTo>
              </a:path>
            </a:pathLst>
          </a:custGeom>
          <a:noFill/>
          <a:ln w="38100">
            <a:solidFill>
              <a:srgbClr val="339933"/>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6" name="Rectangle 31"/>
          <p:cNvSpPr>
            <a:spLocks noChangeArrowheads="1"/>
          </p:cNvSpPr>
          <p:nvPr/>
        </p:nvSpPr>
        <p:spPr bwMode="auto">
          <a:xfrm>
            <a:off x="1187450" y="2654300"/>
            <a:ext cx="6858000" cy="3810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07" name="Rectangle 32"/>
          <p:cNvSpPr>
            <a:spLocks noChangeArrowheads="1"/>
          </p:cNvSpPr>
          <p:nvPr/>
        </p:nvSpPr>
        <p:spPr bwMode="auto">
          <a:xfrm>
            <a:off x="1203325" y="3567113"/>
            <a:ext cx="6858000" cy="381000"/>
          </a:xfrm>
          <a:prstGeom prst="rect">
            <a:avLst/>
          </a:prstGeom>
          <a:solidFill>
            <a:srgbClr val="EAEAE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grpSp>
        <p:nvGrpSpPr>
          <p:cNvPr id="25608" name="Group 33"/>
          <p:cNvGrpSpPr>
            <a:grpSpLocks/>
          </p:cNvGrpSpPr>
          <p:nvPr/>
        </p:nvGrpSpPr>
        <p:grpSpPr bwMode="auto">
          <a:xfrm>
            <a:off x="1203325" y="2652713"/>
            <a:ext cx="6858000" cy="1295400"/>
            <a:chOff x="912" y="912"/>
            <a:chExt cx="4608" cy="816"/>
          </a:xfrm>
        </p:grpSpPr>
        <p:sp>
          <p:nvSpPr>
            <p:cNvPr id="25624" name="Line 34"/>
            <p:cNvSpPr>
              <a:spLocks noChangeShapeType="1"/>
            </p:cNvSpPr>
            <p:nvPr/>
          </p:nvSpPr>
          <p:spPr bwMode="auto">
            <a:xfrm>
              <a:off x="912" y="91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25" name="Line 35"/>
            <p:cNvSpPr>
              <a:spLocks noChangeShapeType="1"/>
            </p:cNvSpPr>
            <p:nvPr/>
          </p:nvSpPr>
          <p:spPr bwMode="auto">
            <a:xfrm>
              <a:off x="912" y="1152"/>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26" name="Line 36"/>
            <p:cNvSpPr>
              <a:spLocks noChangeShapeType="1"/>
            </p:cNvSpPr>
            <p:nvPr/>
          </p:nvSpPr>
          <p:spPr bwMode="auto">
            <a:xfrm>
              <a:off x="912" y="148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27" name="Line 37"/>
            <p:cNvSpPr>
              <a:spLocks noChangeShapeType="1"/>
            </p:cNvSpPr>
            <p:nvPr/>
          </p:nvSpPr>
          <p:spPr bwMode="auto">
            <a:xfrm>
              <a:off x="912" y="1728"/>
              <a:ext cx="46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09" name="Line 38"/>
          <p:cNvSpPr>
            <a:spLocks noChangeShapeType="1"/>
          </p:cNvSpPr>
          <p:nvPr/>
        </p:nvSpPr>
        <p:spPr bwMode="auto">
          <a:xfrm>
            <a:off x="1066800" y="3295650"/>
            <a:ext cx="7105650" cy="4763"/>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3" name="Group 39"/>
          <p:cNvGrpSpPr>
            <a:grpSpLocks/>
          </p:cNvGrpSpPr>
          <p:nvPr/>
        </p:nvGrpSpPr>
        <p:grpSpPr bwMode="auto">
          <a:xfrm>
            <a:off x="60325" y="2420938"/>
            <a:ext cx="9096375" cy="1298575"/>
            <a:chOff x="38" y="1288"/>
            <a:chExt cx="5730" cy="818"/>
          </a:xfrm>
        </p:grpSpPr>
        <p:grpSp>
          <p:nvGrpSpPr>
            <p:cNvPr id="25614" name="Group 40"/>
            <p:cNvGrpSpPr>
              <a:grpSpLocks/>
            </p:cNvGrpSpPr>
            <p:nvPr/>
          </p:nvGrpSpPr>
          <p:grpSpPr bwMode="auto">
            <a:xfrm>
              <a:off x="38" y="1288"/>
              <a:ext cx="756" cy="818"/>
              <a:chOff x="38" y="1288"/>
              <a:chExt cx="756" cy="818"/>
            </a:xfrm>
          </p:grpSpPr>
          <p:sp>
            <p:nvSpPr>
              <p:cNvPr id="25620"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21" name="Line 42"/>
              <p:cNvSpPr>
                <a:spLocks noChangeShapeType="1"/>
              </p:cNvSpPr>
              <p:nvPr/>
            </p:nvSpPr>
            <p:spPr bwMode="auto">
              <a:xfrm>
                <a:off x="417" y="1578"/>
                <a:ext cx="0" cy="528"/>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22" name="Freeform 43"/>
              <p:cNvSpPr>
                <a:spLocks/>
              </p:cNvSpPr>
              <p:nvPr/>
            </p:nvSpPr>
            <p:spPr bwMode="auto">
              <a:xfrm>
                <a:off x="177" y="1580"/>
                <a:ext cx="480" cy="526"/>
              </a:xfrm>
              <a:custGeom>
                <a:avLst/>
                <a:gdLst>
                  <a:gd name="T0" fmla="*/ 0 w 672"/>
                  <a:gd name="T1" fmla="*/ 122 h 670"/>
                  <a:gd name="T2" fmla="*/ 12 w 672"/>
                  <a:gd name="T3" fmla="*/ 118 h 670"/>
                  <a:gd name="T4" fmla="*/ 19 w 672"/>
                  <a:gd name="T5" fmla="*/ 96 h 670"/>
                  <a:gd name="T6" fmla="*/ 22 w 672"/>
                  <a:gd name="T7" fmla="*/ 62 h 670"/>
                  <a:gd name="T8" fmla="*/ 26 w 672"/>
                  <a:gd name="T9" fmla="*/ 26 h 670"/>
                  <a:gd name="T10" fmla="*/ 29 w 672"/>
                  <a:gd name="T11" fmla="*/ 7 h 670"/>
                  <a:gd name="T12" fmla="*/ 33 w 672"/>
                  <a:gd name="T13" fmla="*/ 1 h 670"/>
                  <a:gd name="T14" fmla="*/ 35 w 672"/>
                  <a:gd name="T15" fmla="*/ 6 h 670"/>
                  <a:gd name="T16" fmla="*/ 38 w 672"/>
                  <a:gd name="T17" fmla="*/ 25 h 670"/>
                  <a:gd name="T18" fmla="*/ 41 w 672"/>
                  <a:gd name="T19" fmla="*/ 62 h 670"/>
                  <a:gd name="T20" fmla="*/ 44 w 672"/>
                  <a:gd name="T21" fmla="*/ 85 h 670"/>
                  <a:gd name="T22" fmla="*/ 48 w 672"/>
                  <a:gd name="T23" fmla="*/ 109 h 670"/>
                  <a:gd name="T24" fmla="*/ 54 w 672"/>
                  <a:gd name="T25" fmla="*/ 119 h 670"/>
                  <a:gd name="T26" fmla="*/ 58 w 672"/>
                  <a:gd name="T27" fmla="*/ 120 h 670"/>
                  <a:gd name="T28" fmla="*/ 64 w 672"/>
                  <a:gd name="T29" fmla="*/ 122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623" name="Text Box 44"/>
              <p:cNvSpPr txBox="1">
                <a:spLocks noChangeArrowheads="1"/>
              </p:cNvSpPr>
              <p:nvPr/>
            </p:nvSpPr>
            <p:spPr bwMode="auto">
              <a:xfrm>
                <a:off x="38" y="128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kumimoji="1" lang="zh-CN" altLang="en-US" sz="2000">
                    <a:latin typeface="黑体" pitchFamily="2" charset="-122"/>
                    <a:ea typeface="黑体" pitchFamily="2" charset="-122"/>
                  </a:rPr>
                  <a:t>输入脉冲</a:t>
                </a:r>
              </a:p>
            </p:txBody>
          </p:sp>
        </p:grpSp>
        <p:grpSp>
          <p:nvGrpSpPr>
            <p:cNvPr id="25615" name="Group 45"/>
            <p:cNvGrpSpPr>
              <a:grpSpLocks/>
            </p:cNvGrpSpPr>
            <p:nvPr/>
          </p:nvGrpSpPr>
          <p:grpSpPr bwMode="auto">
            <a:xfrm>
              <a:off x="5012" y="1305"/>
              <a:ext cx="756" cy="801"/>
              <a:chOff x="5012" y="1305"/>
              <a:chExt cx="756" cy="801"/>
            </a:xfrm>
          </p:grpSpPr>
          <p:sp>
            <p:nvSpPr>
              <p:cNvPr id="25616"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p:spPr>
            <p:txBody>
              <a:bodyPr wrap="none" anchor="ct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buFontTx/>
                  <a:buNone/>
                </a:pPr>
                <a:endParaRPr lang="zh-CN" altLang="en-US" sz="1800">
                  <a:solidFill>
                    <a:schemeClr val="bg1"/>
                  </a:solidFill>
                  <a:latin typeface="Garamond" pitchFamily="18" charset="0"/>
                </a:endParaRPr>
              </a:p>
            </p:txBody>
          </p:sp>
          <p:sp>
            <p:nvSpPr>
              <p:cNvPr id="25617" name="Line 47"/>
              <p:cNvSpPr>
                <a:spLocks noChangeShapeType="1"/>
              </p:cNvSpPr>
              <p:nvPr/>
            </p:nvSpPr>
            <p:spPr bwMode="auto">
              <a:xfrm>
                <a:off x="5348" y="1578"/>
                <a:ext cx="0" cy="528"/>
              </a:xfrm>
              <a:prstGeom prst="line">
                <a:avLst/>
              </a:prstGeom>
              <a:noFill/>
              <a:ln w="6350">
                <a:solidFill>
                  <a:srgbClr val="3333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18" name="Freeform 48"/>
              <p:cNvSpPr>
                <a:spLocks/>
              </p:cNvSpPr>
              <p:nvPr/>
            </p:nvSpPr>
            <p:spPr bwMode="auto">
              <a:xfrm>
                <a:off x="5108" y="1726"/>
                <a:ext cx="480" cy="222"/>
              </a:xfrm>
              <a:custGeom>
                <a:avLst/>
                <a:gdLst>
                  <a:gd name="T0" fmla="*/ 0 w 678"/>
                  <a:gd name="T1" fmla="*/ 52 h 283"/>
                  <a:gd name="T2" fmla="*/ 8 w 678"/>
                  <a:gd name="T3" fmla="*/ 45 h 283"/>
                  <a:gd name="T4" fmla="*/ 13 w 678"/>
                  <a:gd name="T5" fmla="*/ 35 h 283"/>
                  <a:gd name="T6" fmla="*/ 18 w 678"/>
                  <a:gd name="T7" fmla="*/ 24 h 283"/>
                  <a:gd name="T8" fmla="*/ 23 w 678"/>
                  <a:gd name="T9" fmla="*/ 8 h 283"/>
                  <a:gd name="T10" fmla="*/ 30 w 678"/>
                  <a:gd name="T11" fmla="*/ 1 h 283"/>
                  <a:gd name="T12" fmla="*/ 38 w 678"/>
                  <a:gd name="T13" fmla="*/ 7 h 283"/>
                  <a:gd name="T14" fmla="*/ 44 w 678"/>
                  <a:gd name="T15" fmla="*/ 26 h 283"/>
                  <a:gd name="T16" fmla="*/ 47 w 678"/>
                  <a:gd name="T17" fmla="*/ 35 h 283"/>
                  <a:gd name="T18" fmla="*/ 52 w 678"/>
                  <a:gd name="T19" fmla="*/ 44 h 283"/>
                  <a:gd name="T20" fmla="*/ 61 w 678"/>
                  <a:gd name="T21" fmla="*/ 52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8"/>
                  <a:gd name="T34" fmla="*/ 0 h 283"/>
                  <a:gd name="T35" fmla="*/ 678 w 678"/>
                  <a:gd name="T36" fmla="*/ 283 h 2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619" name="Text Box 49"/>
              <p:cNvSpPr txBox="1">
                <a:spLocks noChangeArrowheads="1"/>
              </p:cNvSpPr>
              <p:nvPr/>
            </p:nvSpPr>
            <p:spPr bwMode="auto">
              <a:xfrm>
                <a:off x="5012" y="1305"/>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kumimoji="1" lang="zh-CN" altLang="en-US" sz="2000">
                    <a:latin typeface="黑体" pitchFamily="2" charset="-122"/>
                    <a:ea typeface="黑体" pitchFamily="2" charset="-122"/>
                  </a:rPr>
                  <a:t>输出脉冲</a:t>
                </a:r>
              </a:p>
            </p:txBody>
          </p:sp>
        </p:grpSp>
      </p:grpSp>
      <p:sp>
        <p:nvSpPr>
          <p:cNvPr id="1387570" name="Line 50"/>
          <p:cNvSpPr>
            <a:spLocks noChangeShapeType="1"/>
          </p:cNvSpPr>
          <p:nvPr/>
        </p:nvSpPr>
        <p:spPr bwMode="auto">
          <a:xfrm flipV="1">
            <a:off x="1219200" y="5432425"/>
            <a:ext cx="6951663" cy="11113"/>
          </a:xfrm>
          <a:prstGeom prst="line">
            <a:avLst/>
          </a:prstGeom>
          <a:noFill/>
          <a:ln w="38100">
            <a:solidFill>
              <a:srgbClr val="FF0066"/>
            </a:solidFill>
            <a:round/>
            <a:headEnd/>
            <a:tailEnd type="triangle"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387571" name="Freeform 51"/>
          <p:cNvSpPr>
            <a:spLocks/>
          </p:cNvSpPr>
          <p:nvPr/>
        </p:nvSpPr>
        <p:spPr bwMode="auto">
          <a:xfrm>
            <a:off x="1187450" y="3025775"/>
            <a:ext cx="6851650" cy="523875"/>
          </a:xfrm>
          <a:custGeom>
            <a:avLst/>
            <a:gdLst>
              <a:gd name="T0" fmla="*/ 0 w 4316"/>
              <a:gd name="T1" fmla="*/ 2147483647 h 330"/>
              <a:gd name="T2" fmla="*/ 2147483647 w 4316"/>
              <a:gd name="T3" fmla="*/ 0 h 330"/>
              <a:gd name="T4" fmla="*/ 2147483647 w 4316"/>
              <a:gd name="T5" fmla="*/ 2147483647 h 330"/>
              <a:gd name="T6" fmla="*/ 2147483647 w 4316"/>
              <a:gd name="T7" fmla="*/ 0 h 330"/>
              <a:gd name="T8" fmla="*/ 2147483647 w 4316"/>
              <a:gd name="T9" fmla="*/ 2147483647 h 330"/>
              <a:gd name="T10" fmla="*/ 2147483647 w 4316"/>
              <a:gd name="T11" fmla="*/ 2147483647 h 330"/>
              <a:gd name="T12" fmla="*/ 0 60000 65536"/>
              <a:gd name="T13" fmla="*/ 0 60000 65536"/>
              <a:gd name="T14" fmla="*/ 0 60000 65536"/>
              <a:gd name="T15" fmla="*/ 0 60000 65536"/>
              <a:gd name="T16" fmla="*/ 0 60000 65536"/>
              <a:gd name="T17" fmla="*/ 0 60000 65536"/>
              <a:gd name="T18" fmla="*/ 0 w 4316"/>
              <a:gd name="T19" fmla="*/ 0 h 330"/>
              <a:gd name="T20" fmla="*/ 4316 w 4316"/>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4316" h="330">
                <a:moveTo>
                  <a:pt x="0" y="128"/>
                </a:moveTo>
                <a:lnTo>
                  <a:pt x="434" y="0"/>
                </a:lnTo>
                <a:lnTo>
                  <a:pt x="1586" y="330"/>
                </a:lnTo>
                <a:lnTo>
                  <a:pt x="2738" y="0"/>
                </a:lnTo>
                <a:lnTo>
                  <a:pt x="3944" y="330"/>
                </a:lnTo>
                <a:lnTo>
                  <a:pt x="4316" y="204"/>
                </a:lnTo>
              </a:path>
            </a:pathLst>
          </a:custGeom>
          <a:noFill/>
          <a:ln w="38100">
            <a:solidFill>
              <a:srgbClr val="339933"/>
            </a:solidFill>
            <a:round/>
            <a:headEn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3" name="Text Box 52"/>
          <p:cNvSpPr txBox="1">
            <a:spLocks noChangeArrowheads="1"/>
          </p:cNvSpPr>
          <p:nvPr/>
        </p:nvSpPr>
        <p:spPr bwMode="auto">
          <a:xfrm>
            <a:off x="3779838" y="1924050"/>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buFont typeface="Arial" charset="0"/>
              <a:buChar char="•"/>
              <a:defRPr sz="3200">
                <a:solidFill>
                  <a:schemeClr val="tx1"/>
                </a:solidFill>
                <a:latin typeface="Calibri" pitchFamily="34" charset="0"/>
              </a:defRPr>
            </a:lvl1pPr>
            <a:lvl2pPr marL="742950" indent="-285750" algn="l">
              <a:buFont typeface="Arial" charset="0"/>
              <a:buChar char="–"/>
              <a:defRPr sz="2800">
                <a:solidFill>
                  <a:schemeClr val="tx1"/>
                </a:solidFill>
                <a:latin typeface="Calibri" pitchFamily="34" charset="0"/>
              </a:defRPr>
            </a:lvl2pPr>
            <a:lvl3pPr marL="1143000" indent="-228600" algn="l">
              <a:buFont typeface="Arial" charset="0"/>
              <a:buChar char="•"/>
              <a:defRPr sz="2400">
                <a:solidFill>
                  <a:schemeClr val="tx1"/>
                </a:solidFill>
                <a:latin typeface="Calibri" pitchFamily="34" charset="0"/>
              </a:defRPr>
            </a:lvl3pPr>
            <a:lvl4pPr marL="1600200" indent="-228600" algn="l">
              <a:buFont typeface="Arial" charset="0"/>
              <a:buChar char="–"/>
              <a:defRPr sz="2000">
                <a:solidFill>
                  <a:schemeClr val="tx1"/>
                </a:solidFill>
                <a:latin typeface="Calibri" pitchFamily="34" charset="0"/>
              </a:defRPr>
            </a:lvl4pPr>
            <a:lvl5pPr marL="2057400" indent="-228600" algn="l">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3600">
                <a:latin typeface="Tahoma" pitchFamily="34" charset="0"/>
                <a:ea typeface="黑体" pitchFamily="2" charset="-122"/>
              </a:rPr>
              <a:t>多模光纤</a:t>
            </a:r>
          </a:p>
        </p:txBody>
      </p:sp>
    </p:spTree>
    <p:extLst>
      <p:ext uri="{BB962C8B-B14F-4D97-AF65-F5344CB8AC3E}">
        <p14:creationId xmlns:p14="http://schemas.microsoft.com/office/powerpoint/2010/main" val="3613617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387571"/>
                                        </p:tgtEl>
                                        <p:attrNameLst>
                                          <p:attrName>style.visibility</p:attrName>
                                        </p:attrNameLst>
                                      </p:cBhvr>
                                      <p:to>
                                        <p:strVal val="visible"/>
                                      </p:to>
                                    </p:set>
                                    <p:animEffect transition="in" filter="wipe(left)">
                                      <p:cBhvr>
                                        <p:cTn id="10" dur="2000"/>
                                        <p:tgtEl>
                                          <p:spTgt spid="138757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87550"/>
                                        </p:tgtEl>
                                        <p:attrNameLst>
                                          <p:attrName>style.visibility</p:attrName>
                                        </p:attrNameLst>
                                      </p:cBhvr>
                                      <p:to>
                                        <p:strVal val="visible"/>
                                      </p:to>
                                    </p:set>
                                    <p:animEffect transition="in" filter="wipe(left)">
                                      <p:cBhvr>
                                        <p:cTn id="13" dur="2000"/>
                                        <p:tgtEl>
                                          <p:spTgt spid="13875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387570"/>
                                        </p:tgtEl>
                                        <p:attrNameLst>
                                          <p:attrName>style.visibility</p:attrName>
                                        </p:attrNameLst>
                                      </p:cBhvr>
                                      <p:to>
                                        <p:strVal val="visible"/>
                                      </p:to>
                                    </p:set>
                                    <p:animEffect transition="in" filter="wipe(left)">
                                      <p:cBhvr>
                                        <p:cTn id="21" dur="2000"/>
                                        <p:tgtEl>
                                          <p:spTgt spid="1387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50" grpId="0" animBg="1"/>
      <p:bldP spid="1387570" grpId="0" animBg="1"/>
      <p:bldP spid="13875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7744" y="274638"/>
            <a:ext cx="6647656" cy="1143000"/>
          </a:xfrm>
        </p:spPr>
        <p:txBody>
          <a:bodyPr>
            <a:normAutofit fontScale="90000"/>
          </a:bodyPr>
          <a:lstStyle/>
          <a:p>
            <a:r>
              <a:rPr lang="zh-CN" altLang="en-US" dirty="0" smtClean="0"/>
              <a:t>  通信</a:t>
            </a:r>
            <a:r>
              <a:rPr lang="zh-CN" altLang="en-US" dirty="0"/>
              <a:t>介质 </a:t>
            </a:r>
            <a:r>
              <a:rPr lang="en-US" altLang="zh-CN" dirty="0"/>
              <a:t>--- </a:t>
            </a:r>
            <a:r>
              <a:rPr lang="zh-CN" altLang="en-US" b="1" dirty="0" smtClean="0">
                <a:solidFill>
                  <a:srgbClr val="FFFF00"/>
                </a:solidFill>
              </a:rPr>
              <a:t>非导引型</a:t>
            </a:r>
            <a:r>
              <a:rPr lang="en-US" altLang="zh-CN" b="1" dirty="0" smtClean="0">
                <a:solidFill>
                  <a:srgbClr val="FFFF00"/>
                </a:solidFill>
              </a:rPr>
              <a:t/>
            </a:r>
            <a:br>
              <a:rPr lang="en-US" altLang="zh-CN" b="1" dirty="0" smtClean="0">
                <a:solidFill>
                  <a:srgbClr val="FFFF00"/>
                </a:solidFill>
              </a:rPr>
            </a:br>
            <a:r>
              <a:rPr lang="en-US" altLang="zh-CN" dirty="0"/>
              <a:t> </a:t>
            </a:r>
            <a:r>
              <a:rPr lang="en-US" altLang="zh-CN" dirty="0" smtClean="0"/>
              <a:t>            </a:t>
            </a:r>
            <a:r>
              <a:rPr lang="zh-CN" altLang="en-US" dirty="0" smtClean="0"/>
              <a:t>（无线传输）</a:t>
            </a:r>
            <a:endParaRPr lang="zh-CN" altLang="en-US" dirty="0"/>
          </a:p>
        </p:txBody>
      </p:sp>
      <p:sp>
        <p:nvSpPr>
          <p:cNvPr id="3" name="内容占位符 2"/>
          <p:cNvSpPr>
            <a:spLocks noGrp="1"/>
          </p:cNvSpPr>
          <p:nvPr>
            <p:ph idx="1"/>
          </p:nvPr>
        </p:nvSpPr>
        <p:spPr>
          <a:xfrm>
            <a:off x="2551744" y="1574966"/>
            <a:ext cx="5960667" cy="1421986"/>
          </a:xfrm>
        </p:spPr>
        <p:txBody>
          <a:bodyPr>
            <a:normAutofit lnSpcReduction="10000"/>
          </a:bodyPr>
          <a:lstStyle/>
          <a:p>
            <a:r>
              <a:rPr lang="zh-CN" altLang="en-US" dirty="0" smtClean="0"/>
              <a:t>无线传输包括：</a:t>
            </a:r>
            <a:r>
              <a:rPr lang="zh-CN" altLang="en-US" dirty="0" smtClean="0">
                <a:solidFill>
                  <a:srgbClr val="FFFF00"/>
                </a:solidFill>
              </a:rPr>
              <a:t>无线电波、红外</a:t>
            </a:r>
            <a:r>
              <a:rPr lang="en-US" altLang="zh-CN" dirty="0" smtClean="0">
                <a:solidFill>
                  <a:srgbClr val="FFFF00"/>
                </a:solidFill>
              </a:rPr>
              <a:t>/</a:t>
            </a:r>
            <a:r>
              <a:rPr lang="zh-CN" altLang="en-US" dirty="0" smtClean="0">
                <a:solidFill>
                  <a:srgbClr val="FFFF00"/>
                </a:solidFill>
              </a:rPr>
              <a:t>毫米波、微波、光波</a:t>
            </a:r>
            <a:r>
              <a:rPr lang="zh-CN" altLang="en-US" dirty="0" smtClean="0"/>
              <a:t>等多种形式</a:t>
            </a:r>
            <a:endParaRPr lang="zh-CN" altLang="en-US" dirty="0"/>
          </a:p>
        </p:txBody>
      </p:sp>
      <p:grpSp>
        <p:nvGrpSpPr>
          <p:cNvPr id="5" name="组合 4"/>
          <p:cNvGrpSpPr/>
          <p:nvPr/>
        </p:nvGrpSpPr>
        <p:grpSpPr>
          <a:xfrm>
            <a:off x="0" y="15584"/>
            <a:ext cx="2364750" cy="3134676"/>
            <a:chOff x="0" y="15584"/>
            <a:chExt cx="2364750" cy="3134676"/>
          </a:xfrm>
        </p:grpSpPr>
        <p:pic>
          <p:nvPicPr>
            <p:cNvPr id="307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5584"/>
              <a:ext cx="2364749" cy="2765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2780928"/>
              <a:ext cx="2364750" cy="369332"/>
            </a:xfrm>
            <a:prstGeom prst="rect">
              <a:avLst/>
            </a:prstGeom>
          </p:spPr>
          <p:txBody>
            <a:bodyPr wrap="none">
              <a:spAutoFit/>
            </a:bodyPr>
            <a:lstStyle/>
            <a:p>
              <a:r>
                <a:rPr lang="en-US" altLang="zh-CN" dirty="0"/>
                <a:t>James Clerk Maxwell</a:t>
              </a:r>
              <a:endParaRPr lang="zh-CN" altLang="en-US" dirty="0"/>
            </a:p>
          </p:txBody>
        </p:sp>
      </p:grpSp>
      <p:grpSp>
        <p:nvGrpSpPr>
          <p:cNvPr id="13" name="组合 12"/>
          <p:cNvGrpSpPr/>
          <p:nvPr/>
        </p:nvGrpSpPr>
        <p:grpSpPr>
          <a:xfrm>
            <a:off x="55508" y="3091415"/>
            <a:ext cx="7036771" cy="3306550"/>
            <a:chOff x="55508" y="3091415"/>
            <a:chExt cx="7036771" cy="3306550"/>
          </a:xfrm>
        </p:grpSpPr>
        <p:sp>
          <p:nvSpPr>
            <p:cNvPr id="7" name="内容占位符 2"/>
            <p:cNvSpPr txBox="1">
              <a:spLocks/>
            </p:cNvSpPr>
            <p:nvPr/>
          </p:nvSpPr>
          <p:spPr>
            <a:xfrm>
              <a:off x="2590402" y="3091415"/>
              <a:ext cx="4501877" cy="1974715"/>
            </a:xfrm>
            <a:prstGeom prst="rect">
              <a:avLst/>
            </a:prstGeom>
          </p:spPr>
          <p:txBody>
            <a:bodyPr vert="horz">
              <a:normAutofit fontScale="70000" lnSpcReduction="200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zh-CN" altLang="en-US" sz="4600" dirty="0" smtClean="0"/>
                <a:t>无线网络使用的频段</a:t>
              </a:r>
              <a:endParaRPr lang="en-US" altLang="zh-CN" sz="4600" dirty="0" smtClean="0"/>
            </a:p>
            <a:p>
              <a:pPr lvl="1"/>
              <a:r>
                <a:rPr lang="zh-CN" altLang="en-US" dirty="0" smtClean="0"/>
                <a:t>无线电波</a:t>
              </a:r>
              <a:endParaRPr lang="en-US" altLang="zh-CN" dirty="0" smtClean="0"/>
            </a:p>
            <a:p>
              <a:pPr lvl="1"/>
              <a:r>
                <a:rPr lang="en-US" altLang="zh-CN" dirty="0" smtClean="0"/>
                <a:t>2.4GHz</a:t>
              </a:r>
              <a:r>
                <a:rPr lang="zh-CN" altLang="zh-CN" dirty="0" smtClean="0"/>
                <a:t>（</a:t>
              </a:r>
              <a:r>
                <a:rPr lang="en-US" altLang="zh-CN" dirty="0" smtClean="0"/>
                <a:t>2.405-2.485GHz</a:t>
              </a:r>
              <a:r>
                <a:rPr lang="zh-CN" altLang="zh-CN" dirty="0" smtClean="0"/>
                <a:t>）</a:t>
              </a:r>
              <a:endParaRPr lang="en-US" altLang="zh-CN" dirty="0" smtClean="0"/>
            </a:p>
            <a:p>
              <a:pPr lvl="1"/>
              <a:r>
                <a:rPr lang="en-US" altLang="zh-CN" dirty="0" smtClean="0"/>
                <a:t>5.7GHz</a:t>
              </a:r>
              <a:r>
                <a:rPr lang="zh-CN" altLang="zh-CN" dirty="0" smtClean="0"/>
                <a:t>（</a:t>
              </a:r>
              <a:r>
                <a:rPr lang="en-US" altLang="zh-CN" dirty="0" smtClean="0"/>
                <a:t>5.725–5.850GHz)</a:t>
              </a:r>
            </a:p>
            <a:p>
              <a:pPr lvl="1"/>
              <a:r>
                <a:rPr lang="en-US" altLang="zh-CN" dirty="0" smtClean="0"/>
                <a:t>ISM </a:t>
              </a:r>
              <a:r>
                <a:rPr lang="zh-CN" altLang="en-US" dirty="0" smtClean="0"/>
                <a:t>频段</a:t>
              </a:r>
              <a:endParaRPr lang="zh-CN" altLang="en-US" dirty="0"/>
            </a:p>
          </p:txBody>
        </p:sp>
        <p:grpSp>
          <p:nvGrpSpPr>
            <p:cNvPr id="8" name="组合 7"/>
            <p:cNvGrpSpPr/>
            <p:nvPr/>
          </p:nvGrpSpPr>
          <p:grpSpPr>
            <a:xfrm>
              <a:off x="55508" y="3174410"/>
              <a:ext cx="2309242" cy="3223555"/>
              <a:chOff x="55508" y="3174410"/>
              <a:chExt cx="2309242" cy="3223555"/>
            </a:xfrm>
          </p:grpSpPr>
          <p:pic>
            <p:nvPicPr>
              <p:cNvPr id="30723" name="Picture 3"/>
              <p:cNvPicPr>
                <a:picLocks noChangeAspect="1" noChangeArrowheads="1"/>
              </p:cNvPicPr>
              <p:nvPr/>
            </p:nvPicPr>
            <p:blipFill>
              <a:blip r:embed="rId4" cstate="email">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55508" y="3174410"/>
                <a:ext cx="2309242" cy="28542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86826" y="6028633"/>
                <a:ext cx="1646605" cy="369332"/>
              </a:xfrm>
              <a:prstGeom prst="rect">
                <a:avLst/>
              </a:prstGeom>
            </p:spPr>
            <p:txBody>
              <a:bodyPr wrap="none">
                <a:spAutoFit/>
              </a:bodyPr>
              <a:lstStyle/>
              <a:p>
                <a:r>
                  <a:rPr lang="en-US" altLang="zh-CN" dirty="0"/>
                  <a:t>Heinrich Hertz</a:t>
                </a:r>
                <a:endParaRPr lang="zh-CN" altLang="en-US" dirty="0"/>
              </a:p>
            </p:txBody>
          </p:sp>
        </p:grpSp>
      </p:grpSp>
      <p:grpSp>
        <p:nvGrpSpPr>
          <p:cNvPr id="12" name="组合 11"/>
          <p:cNvGrpSpPr/>
          <p:nvPr/>
        </p:nvGrpSpPr>
        <p:grpSpPr>
          <a:xfrm>
            <a:off x="2638579" y="3486816"/>
            <a:ext cx="6053038" cy="3267784"/>
            <a:chOff x="2638579" y="3486816"/>
            <a:chExt cx="6053038" cy="3267784"/>
          </a:xfrm>
        </p:grpSpPr>
        <p:sp>
          <p:nvSpPr>
            <p:cNvPr id="11" name="内容占位符 2"/>
            <p:cNvSpPr txBox="1">
              <a:spLocks/>
            </p:cNvSpPr>
            <p:nvPr/>
          </p:nvSpPr>
          <p:spPr>
            <a:xfrm>
              <a:off x="2638579" y="5066130"/>
              <a:ext cx="4104456" cy="1688470"/>
            </a:xfrm>
            <a:prstGeom prst="rect">
              <a:avLst/>
            </a:prstGeom>
          </p:spPr>
          <p:txBody>
            <a:bodyPr vert="horz">
              <a:normAutofit fontScale="92500" lnSpcReduction="100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zh-CN" altLang="en-US" dirty="0" smtClean="0"/>
                <a:t>卫星通信（</a:t>
              </a:r>
              <a:r>
                <a:rPr lang="zh-CN" altLang="en-US" dirty="0" smtClean="0">
                  <a:solidFill>
                    <a:srgbClr val="FFFF00"/>
                  </a:solidFill>
                </a:rPr>
                <a:t>微波</a:t>
              </a:r>
              <a:r>
                <a:rPr lang="zh-CN" altLang="en-US" dirty="0" smtClean="0"/>
                <a:t>）</a:t>
              </a:r>
              <a:endParaRPr lang="en-US" altLang="zh-CN" dirty="0" smtClean="0"/>
            </a:p>
            <a:p>
              <a:pPr lvl="1"/>
              <a:r>
                <a:rPr lang="zh-CN" altLang="en-US" dirty="0" smtClean="0"/>
                <a:t>同步通信卫星</a:t>
              </a:r>
              <a:endParaRPr lang="en-US" altLang="zh-CN" dirty="0" smtClean="0"/>
            </a:p>
            <a:p>
              <a:pPr lvl="1"/>
              <a:r>
                <a:rPr lang="zh-CN" altLang="en-US" dirty="0"/>
                <a:t>中轨道</a:t>
              </a:r>
              <a:r>
                <a:rPr lang="zh-CN" altLang="en-US" dirty="0" smtClean="0"/>
                <a:t>卫星</a:t>
              </a:r>
              <a:endParaRPr lang="en-US" altLang="zh-CN" dirty="0" smtClean="0"/>
            </a:p>
            <a:p>
              <a:pPr lvl="1"/>
              <a:r>
                <a:rPr lang="zh-CN" altLang="en-US" dirty="0"/>
                <a:t>低轨道卫星</a:t>
              </a:r>
            </a:p>
          </p:txBody>
        </p:sp>
        <p:grpSp>
          <p:nvGrpSpPr>
            <p:cNvPr id="10" name="组合 9"/>
            <p:cNvGrpSpPr/>
            <p:nvPr/>
          </p:nvGrpSpPr>
          <p:grpSpPr>
            <a:xfrm>
              <a:off x="6640570" y="3486816"/>
              <a:ext cx="2051047" cy="3128124"/>
              <a:chOff x="6834381" y="3150260"/>
              <a:chExt cx="1870952" cy="3128124"/>
            </a:xfrm>
          </p:grpSpPr>
          <p:pic>
            <p:nvPicPr>
              <p:cNvPr id="307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4381" y="3150260"/>
                <a:ext cx="1870952" cy="27779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997851" y="5909052"/>
                <a:ext cx="1544012" cy="369332"/>
              </a:xfrm>
              <a:prstGeom prst="rect">
                <a:avLst/>
              </a:prstGeom>
            </p:spPr>
            <p:txBody>
              <a:bodyPr wrap="none">
                <a:spAutoFit/>
              </a:bodyPr>
              <a:lstStyle/>
              <a:p>
                <a:r>
                  <a:rPr lang="en-US" altLang="zh-CN" dirty="0"/>
                  <a:t>Arthur Clarke</a:t>
                </a:r>
                <a:endParaRPr lang="zh-CN" altLang="en-US" dirty="0"/>
              </a:p>
            </p:txBody>
          </p:sp>
        </p:grpSp>
      </p:grpSp>
      <p:sp>
        <p:nvSpPr>
          <p:cNvPr id="14" name="页脚占位符 13"/>
          <p:cNvSpPr>
            <a:spLocks noGrp="1"/>
          </p:cNvSpPr>
          <p:nvPr>
            <p:ph type="ftr" sz="quarter" idx="11"/>
          </p:nvPr>
        </p:nvSpPr>
        <p:spPr/>
        <p:txBody>
          <a:bodyPr/>
          <a:lstStyle/>
          <a:p>
            <a:pPr>
              <a:defRPr/>
            </a:pPr>
            <a:r>
              <a:rPr lang="en-US" altLang="zh-CN" smtClean="0"/>
              <a:t>Data and Computation</a:t>
            </a:r>
            <a:endParaRPr lang="en-US" altLang="zh-CN"/>
          </a:p>
        </p:txBody>
      </p:sp>
      <p:sp>
        <p:nvSpPr>
          <p:cNvPr id="15" name="灯片编号占位符 14"/>
          <p:cNvSpPr>
            <a:spLocks noGrp="1"/>
          </p:cNvSpPr>
          <p:nvPr>
            <p:ph type="sldNum" sz="quarter" idx="12"/>
          </p:nvPr>
        </p:nvSpPr>
        <p:spPr/>
        <p:txBody>
          <a:bodyPr/>
          <a:lstStyle/>
          <a:p>
            <a:pPr>
              <a:defRPr/>
            </a:pPr>
            <a:fld id="{54DCE81F-A34A-4F23-89A3-BB8AD725059B}" type="slidenum">
              <a:rPr lang="en-US" altLang="zh-CN" smtClean="0"/>
              <a:pPr>
                <a:defRPr/>
              </a:pPr>
              <a:t>21</a:t>
            </a:fld>
            <a:endParaRPr lang="en-US" altLang="zh-CN"/>
          </a:p>
        </p:txBody>
      </p:sp>
    </p:spTree>
    <p:extLst>
      <p:ext uri="{BB962C8B-B14F-4D97-AF65-F5344CB8AC3E}">
        <p14:creationId xmlns:p14="http://schemas.microsoft.com/office/powerpoint/2010/main" val="2892501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2"/>
          <p:cNvPicPr>
            <a:picLocks noChangeAspect="1" noChangeArrowheads="1"/>
          </p:cNvPicPr>
          <p:nvPr/>
        </p:nvPicPr>
        <p:blipFill>
          <a:blip r:embed="rId2" cstate="print"/>
          <a:srcRect/>
          <a:stretch>
            <a:fillRect/>
          </a:stretch>
        </p:blipFill>
        <p:spPr bwMode="auto">
          <a:xfrm>
            <a:off x="5076056" y="-9933"/>
            <a:ext cx="3949726" cy="2808312"/>
          </a:xfrm>
          <a:prstGeom prst="rect">
            <a:avLst/>
          </a:prstGeom>
          <a:ln>
            <a:noFill/>
          </a:ln>
          <a:effectLst>
            <a:softEdge rad="112500"/>
          </a:effectLst>
        </p:spPr>
      </p:pic>
      <p:sp>
        <p:nvSpPr>
          <p:cNvPr id="28673" name="标题 1"/>
          <p:cNvSpPr>
            <a:spLocks noGrp="1"/>
          </p:cNvSpPr>
          <p:nvPr>
            <p:ph type="title"/>
          </p:nvPr>
        </p:nvSpPr>
        <p:spPr>
          <a:xfrm>
            <a:off x="395536" y="332656"/>
            <a:ext cx="4176464" cy="819944"/>
          </a:xfrm>
        </p:spPr>
        <p:txBody>
          <a:bodyPr>
            <a:normAutofit fontScale="90000"/>
          </a:bodyPr>
          <a:lstStyle/>
          <a:p>
            <a:pPr>
              <a:defRPr/>
            </a:pPr>
            <a:r>
              <a:rPr lang="zh-CN" altLang="en-US" sz="4800" dirty="0"/>
              <a:t>传输速率</a:t>
            </a:r>
            <a:r>
              <a:rPr lang="zh-CN" altLang="en-US" dirty="0"/>
              <a:t>和带宽</a:t>
            </a:r>
            <a:endParaRPr lang="zh-CN" altLang="en-US" dirty="0" smtClean="0"/>
          </a:p>
        </p:txBody>
      </p:sp>
      <p:sp>
        <p:nvSpPr>
          <p:cNvPr id="3" name="内容占位符 2"/>
          <p:cNvSpPr>
            <a:spLocks noGrp="1"/>
          </p:cNvSpPr>
          <p:nvPr>
            <p:ph idx="1"/>
          </p:nvPr>
        </p:nvSpPr>
        <p:spPr>
          <a:xfrm>
            <a:off x="395536" y="1268760"/>
            <a:ext cx="8964612" cy="5256932"/>
          </a:xfrm>
        </p:spPr>
        <p:txBody>
          <a:bodyPr>
            <a:normAutofit/>
          </a:bodyPr>
          <a:lstStyle/>
          <a:p>
            <a:pPr marL="457200" indent="-457200">
              <a:defRPr/>
            </a:pPr>
            <a:r>
              <a:rPr lang="zh-CN" altLang="en-US" sz="2800" dirty="0" smtClean="0"/>
              <a:t>计算机是二进制系统</a:t>
            </a:r>
            <a:endParaRPr lang="en-US" altLang="zh-CN" sz="2800" dirty="0" smtClean="0"/>
          </a:p>
          <a:p>
            <a:pPr marL="457200" indent="-457200">
              <a:defRPr/>
            </a:pPr>
            <a:r>
              <a:rPr lang="zh-CN" altLang="en-US" sz="2800" dirty="0" smtClean="0"/>
              <a:t>计算机网络也是数字通信</a:t>
            </a:r>
            <a:endParaRPr lang="en-US" altLang="zh-CN" sz="2800" dirty="0" smtClean="0"/>
          </a:p>
          <a:p>
            <a:pPr marL="758952" lvl="1" indent="-457200">
              <a:defRPr/>
            </a:pPr>
            <a:r>
              <a:rPr lang="zh-CN" altLang="en-US" sz="2000" dirty="0" smtClean="0"/>
              <a:t>传输速率</a:t>
            </a:r>
            <a:r>
              <a:rPr lang="zh-CN" altLang="en-US" sz="2400" dirty="0" smtClean="0"/>
              <a:t>和带宽</a:t>
            </a:r>
            <a:r>
              <a:rPr lang="en-US" altLang="zh-CN" sz="2400" dirty="0" smtClean="0"/>
              <a:t>---</a:t>
            </a:r>
            <a:r>
              <a:rPr lang="zh-CN" altLang="en-US" sz="2400" dirty="0" smtClean="0"/>
              <a:t>通信能力</a:t>
            </a:r>
          </a:p>
          <a:p>
            <a:pPr marL="420624" indent="-384048" eaLnBrk="1" fontAlgn="auto" hangingPunct="1">
              <a:spcAft>
                <a:spcPts val="0"/>
              </a:spcAft>
              <a:buFont typeface="Wingdings 2"/>
              <a:buChar char=""/>
              <a:defRPr/>
            </a:pPr>
            <a:r>
              <a:rPr lang="zh-CN" altLang="en-US" sz="2400" dirty="0" smtClean="0"/>
              <a:t>数据传输速率</a:t>
            </a:r>
            <a:endParaRPr lang="en-US" altLang="zh-CN" sz="2400" dirty="0" smtClean="0"/>
          </a:p>
          <a:p>
            <a:pPr lvl="1" indent="-384048">
              <a:buFont typeface="Wingdings 2"/>
              <a:buChar char=""/>
              <a:defRPr/>
            </a:pPr>
            <a:r>
              <a:rPr lang="zh-CN" altLang="en-US" sz="2000" dirty="0"/>
              <a:t>传输二进制的</a:t>
            </a:r>
            <a:r>
              <a:rPr lang="zh-CN" altLang="en-US" sz="2000" dirty="0" smtClean="0"/>
              <a:t>快慢，度量单位</a:t>
            </a:r>
            <a:r>
              <a:rPr lang="zh-CN" altLang="en-US" sz="2400" dirty="0" smtClean="0"/>
              <a:t>：</a:t>
            </a:r>
            <a:endParaRPr lang="en-US" altLang="zh-CN" sz="2400" dirty="0" smtClean="0"/>
          </a:p>
          <a:p>
            <a:pPr lvl="1" indent="-384048">
              <a:buFont typeface="Wingdings 2"/>
              <a:buChar char=""/>
              <a:defRPr/>
            </a:pPr>
            <a:r>
              <a:rPr lang="en-US" altLang="zh-CN" sz="2000" dirty="0"/>
              <a:t>bps</a:t>
            </a:r>
            <a:r>
              <a:rPr lang="zh-CN" altLang="zh-CN" sz="2000" dirty="0"/>
              <a:t>（</a:t>
            </a:r>
            <a:r>
              <a:rPr lang="en-US" altLang="zh-CN" sz="2000" dirty="0"/>
              <a:t>bit per second</a:t>
            </a:r>
            <a:r>
              <a:rPr lang="zh-CN" altLang="zh-CN" sz="2000" dirty="0"/>
              <a:t>），称为</a:t>
            </a:r>
            <a:r>
              <a:rPr lang="zh-CN" altLang="zh-CN" sz="2000" dirty="0" smtClean="0"/>
              <a:t>比特率</a:t>
            </a:r>
            <a:r>
              <a:rPr lang="zh-CN" altLang="en-US" sz="2000" dirty="0"/>
              <a:t>，网速</a:t>
            </a:r>
            <a:endParaRPr lang="en-US" altLang="zh-CN" sz="2400" dirty="0" smtClean="0"/>
          </a:p>
          <a:p>
            <a:pPr marL="420624" indent="-384048" eaLnBrk="1" fontAlgn="auto" hangingPunct="1">
              <a:spcAft>
                <a:spcPts val="0"/>
              </a:spcAft>
              <a:buFont typeface="Wingdings 2"/>
              <a:buChar char=""/>
              <a:defRPr/>
            </a:pPr>
            <a:r>
              <a:rPr lang="zh-CN" altLang="en-US" sz="2800" dirty="0" smtClean="0"/>
              <a:t>传输信道的带宽</a:t>
            </a:r>
            <a:endParaRPr lang="en-US" altLang="zh-CN" sz="2800" dirty="0" smtClean="0"/>
          </a:p>
          <a:p>
            <a:pPr lvl="1" indent="-384048">
              <a:buFont typeface="Wingdings 2"/>
              <a:buChar char=""/>
              <a:defRPr/>
            </a:pPr>
            <a:r>
              <a:rPr lang="zh-CN" altLang="zh-CN" sz="2000" dirty="0"/>
              <a:t>语音带宽（</a:t>
            </a:r>
            <a:r>
              <a:rPr lang="en-US" altLang="zh-CN" sz="2000" dirty="0"/>
              <a:t>Voice Band</a:t>
            </a:r>
            <a:r>
              <a:rPr lang="zh-CN" altLang="zh-CN" sz="2000" dirty="0"/>
              <a:t>）为</a:t>
            </a:r>
            <a:r>
              <a:rPr lang="en-US" altLang="zh-CN" sz="2000" dirty="0"/>
              <a:t>9.6K</a:t>
            </a:r>
            <a:r>
              <a:rPr lang="zh-CN" altLang="zh-CN" sz="2000" dirty="0"/>
              <a:t>～</a:t>
            </a:r>
            <a:r>
              <a:rPr lang="en-US" altLang="zh-CN" sz="2000" dirty="0" smtClean="0"/>
              <a:t>56Kbps</a:t>
            </a:r>
          </a:p>
          <a:p>
            <a:pPr lvl="1" indent="-384048">
              <a:buFont typeface="Wingdings 2"/>
              <a:buChar char=""/>
              <a:defRPr/>
            </a:pPr>
            <a:r>
              <a:rPr lang="zh-CN" altLang="zh-CN" sz="2000" dirty="0" smtClean="0"/>
              <a:t>宽带</a:t>
            </a:r>
            <a:r>
              <a:rPr lang="zh-CN" altLang="zh-CN" sz="2000" dirty="0"/>
              <a:t>（</a:t>
            </a:r>
            <a:r>
              <a:rPr lang="en-US" altLang="zh-CN" sz="2000" dirty="0"/>
              <a:t>Broad Band</a:t>
            </a:r>
            <a:r>
              <a:rPr lang="zh-CN" altLang="zh-CN" sz="2000" dirty="0" smtClean="0"/>
              <a:t>）</a:t>
            </a:r>
            <a:endParaRPr lang="en-US" altLang="zh-CN" sz="2000" dirty="0" smtClean="0"/>
          </a:p>
          <a:p>
            <a:pPr lvl="2" indent="-384048">
              <a:buFont typeface="Wingdings 2"/>
              <a:buChar char=""/>
              <a:defRPr/>
            </a:pPr>
            <a:r>
              <a:rPr lang="zh-CN" altLang="zh-CN" sz="1800" dirty="0" smtClean="0"/>
              <a:t>微波</a:t>
            </a:r>
            <a:r>
              <a:rPr lang="zh-CN" altLang="zh-CN" sz="1800" dirty="0"/>
              <a:t>、卫星、光纤线路的带宽，速率从</a:t>
            </a:r>
            <a:r>
              <a:rPr lang="en-US" altLang="zh-CN" sz="1800" dirty="0"/>
              <a:t>264Mbps</a:t>
            </a:r>
            <a:r>
              <a:rPr lang="zh-CN" altLang="zh-CN" sz="1800" dirty="0"/>
              <a:t>～</a:t>
            </a:r>
            <a:r>
              <a:rPr lang="en-US" altLang="zh-CN" sz="1800" dirty="0" smtClean="0"/>
              <a:t>30Gbps</a:t>
            </a:r>
          </a:p>
          <a:p>
            <a:pPr lvl="1" indent="-384048">
              <a:buFont typeface="Wingdings 2"/>
              <a:buChar char=""/>
              <a:defRPr/>
            </a:pPr>
            <a:r>
              <a:rPr lang="zh-CN" altLang="en-US" sz="2400" dirty="0" smtClean="0"/>
              <a:t>商业词汇</a:t>
            </a:r>
            <a:r>
              <a:rPr lang="en-US" altLang="zh-CN" sz="2400" dirty="0" smtClean="0"/>
              <a:t>:  </a:t>
            </a:r>
            <a:r>
              <a:rPr lang="zh-CN" altLang="en-US" sz="2400" dirty="0" smtClean="0"/>
              <a:t>宽带</a:t>
            </a:r>
            <a:endParaRPr lang="en-US" altLang="zh-CN" sz="2400" dirty="0" smtClean="0"/>
          </a:p>
          <a:p>
            <a:pPr lvl="2" indent="-384048">
              <a:buFont typeface="Wingdings 2"/>
              <a:buChar char=""/>
              <a:defRPr/>
            </a:pPr>
            <a:r>
              <a:rPr lang="zh-CN" altLang="zh-CN" sz="2000" dirty="0"/>
              <a:t>接入网的最大传输速率</a:t>
            </a:r>
            <a:endParaRPr lang="zh-CN" altLang="en-US" sz="2000" dirty="0" smtClean="0"/>
          </a:p>
          <a:p>
            <a:pPr marL="0" indent="36513" eaLnBrk="1" fontAlgn="auto" hangingPunct="1">
              <a:spcAft>
                <a:spcPts val="0"/>
              </a:spcAft>
              <a:buFont typeface="Wingdings 2"/>
              <a:buNone/>
              <a:defRPr/>
            </a:pPr>
            <a:endParaRPr lang="en-US" altLang="zh-CN" dirty="0" smtClean="0"/>
          </a:p>
          <a:p>
            <a:pPr marL="420624" indent="-384048" eaLnBrk="1" fontAlgn="auto" hangingPunct="1">
              <a:spcAft>
                <a:spcPts val="0"/>
              </a:spcAft>
              <a:buFont typeface="Wingdings 2"/>
              <a:buChar char=""/>
              <a:defRPr/>
            </a:pPr>
            <a:endParaRPr lang="zh-CN" altLang="en-US" dirty="0"/>
          </a:p>
        </p:txBody>
      </p:sp>
      <p:sp>
        <p:nvSpPr>
          <p:cNvPr id="5" name="灯片编号占位符 4"/>
          <p:cNvSpPr>
            <a:spLocks noGrp="1"/>
          </p:cNvSpPr>
          <p:nvPr>
            <p:ph type="sldNum" sz="quarter" idx="12"/>
          </p:nvPr>
        </p:nvSpPr>
        <p:spPr/>
        <p:txBody>
          <a:bodyPr/>
          <a:lstStyle/>
          <a:p>
            <a:pPr>
              <a:defRPr/>
            </a:pPr>
            <a:fld id="{3E6868C4-739C-4D47-96AC-A8449EEF3783}" type="slidenum">
              <a:rPr lang="zh-CN" altLang="en-US"/>
              <a:pPr>
                <a:defRPr/>
              </a:pPr>
              <a:t>22</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1000"/>
                                        <p:tgtEl>
                                          <p:spTgt spid="3">
                                            <p:txEl>
                                              <p:pRg st="9" end="9"/>
                                            </p:txEl>
                                          </p:spTgt>
                                        </p:tgtEl>
                                      </p:cBhvr>
                                    </p:animEffect>
                                    <p:anim calcmode="lin" valueType="num">
                                      <p:cBhvr>
                                        <p:cTn id="6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fade">
                                      <p:cBhvr>
                                        <p:cTn id="75" dur="1000"/>
                                        <p:tgtEl>
                                          <p:spTgt spid="3">
                                            <p:txEl>
                                              <p:pRg st="10" end="10"/>
                                            </p:txEl>
                                          </p:spTgt>
                                        </p:tgtEl>
                                      </p:cBhvr>
                                    </p:animEffect>
                                    <p:anim calcmode="lin" valueType="num">
                                      <p:cBhvr>
                                        <p:cTn id="7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Effect transition="in" filter="fade">
                                      <p:cBhvr>
                                        <p:cTn id="80" dur="1000"/>
                                        <p:tgtEl>
                                          <p:spTgt spid="3">
                                            <p:txEl>
                                              <p:pRg st="11" end="11"/>
                                            </p:txEl>
                                          </p:spTgt>
                                        </p:tgtEl>
                                      </p:cBhvr>
                                    </p:animEffect>
                                    <p:anim calcmode="lin" valueType="num">
                                      <p:cBhvr>
                                        <p:cTn id="8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7.1.2 </a:t>
            </a:r>
            <a:r>
              <a:rPr lang="zh-CN" altLang="zh-CN" dirty="0" smtClean="0"/>
              <a:t>调制</a:t>
            </a:r>
            <a:r>
              <a:rPr lang="zh-CN" altLang="zh-CN" dirty="0"/>
              <a:t>与解调</a:t>
            </a:r>
            <a:endParaRPr lang="zh-CN" altLang="en-US" dirty="0"/>
          </a:p>
        </p:txBody>
      </p:sp>
      <p:sp>
        <p:nvSpPr>
          <p:cNvPr id="3" name="内容占位符 2"/>
          <p:cNvSpPr>
            <a:spLocks noGrp="1"/>
          </p:cNvSpPr>
          <p:nvPr>
            <p:ph idx="1"/>
          </p:nvPr>
        </p:nvSpPr>
        <p:spPr>
          <a:xfrm>
            <a:off x="797391" y="4627152"/>
            <a:ext cx="7467600" cy="1684784"/>
          </a:xfrm>
        </p:spPr>
        <p:txBody>
          <a:bodyPr/>
          <a:lstStyle/>
          <a:p>
            <a:r>
              <a:rPr lang="en-US" altLang="zh-CN" dirty="0" smtClean="0"/>
              <a:t>MODEM   </a:t>
            </a:r>
            <a:r>
              <a:rPr lang="zh-CN" altLang="en-US" dirty="0" smtClean="0"/>
              <a:t>调制解调</a:t>
            </a:r>
            <a:endParaRPr lang="en-US" altLang="zh-CN" dirty="0" smtClean="0"/>
          </a:p>
          <a:p>
            <a:pPr lvl="1"/>
            <a:r>
              <a:rPr lang="en-US" altLang="zh-CN" dirty="0" smtClean="0"/>
              <a:t>Modulation  </a:t>
            </a:r>
            <a:r>
              <a:rPr lang="zh-CN" altLang="en-US" dirty="0" smtClean="0"/>
              <a:t>调制   </a:t>
            </a:r>
            <a:r>
              <a:rPr lang="en-US" altLang="zh-CN" dirty="0" smtClean="0"/>
              <a:t>---</a:t>
            </a:r>
            <a:r>
              <a:rPr lang="zh-CN" altLang="en-US" dirty="0"/>
              <a:t>数字到</a:t>
            </a:r>
            <a:r>
              <a:rPr lang="zh-CN" altLang="en-US" dirty="0" smtClean="0"/>
              <a:t>模拟</a:t>
            </a:r>
            <a:endParaRPr lang="en-US" altLang="zh-CN" dirty="0" smtClean="0"/>
          </a:p>
          <a:p>
            <a:pPr lvl="1"/>
            <a:r>
              <a:rPr lang="en-US" altLang="zh-CN" dirty="0" smtClean="0"/>
              <a:t>Demodulation </a:t>
            </a:r>
            <a:r>
              <a:rPr lang="zh-CN" altLang="en-US" dirty="0" smtClean="0"/>
              <a:t>解调 </a:t>
            </a:r>
            <a:r>
              <a:rPr lang="en-US" altLang="zh-CN" dirty="0" smtClean="0"/>
              <a:t>--- </a:t>
            </a:r>
            <a:r>
              <a:rPr lang="zh-CN" altLang="en-US" dirty="0" smtClean="0"/>
              <a:t>模拟 </a:t>
            </a:r>
            <a:r>
              <a:rPr lang="en-US" altLang="zh-CN" dirty="0">
                <a:sym typeface="Wingdings" pitchFamily="2" charset="2"/>
              </a:rPr>
              <a:t> </a:t>
            </a:r>
            <a:r>
              <a:rPr lang="zh-CN" altLang="en-US" dirty="0">
                <a:sym typeface="Wingdings" pitchFamily="2" charset="2"/>
              </a:rPr>
              <a:t>数字</a:t>
            </a:r>
            <a:endParaRPr lang="zh-CN" altLang="en-US" dirty="0"/>
          </a:p>
        </p:txBody>
      </p:sp>
      <p:sp>
        <p:nvSpPr>
          <p:cNvPr id="4" name="内容占位符 2"/>
          <p:cNvSpPr txBox="1">
            <a:spLocks/>
          </p:cNvSpPr>
          <p:nvPr/>
        </p:nvSpPr>
        <p:spPr>
          <a:xfrm>
            <a:off x="783311" y="1406837"/>
            <a:ext cx="3733800" cy="2108873"/>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268288" lvl="1" indent="-268288"/>
            <a:r>
              <a:rPr lang="zh-CN" altLang="en-US" dirty="0" smtClean="0">
                <a:solidFill>
                  <a:srgbClr val="FFFF00"/>
                </a:solidFill>
              </a:rPr>
              <a:t>现实世界与数字世界</a:t>
            </a:r>
            <a:endParaRPr lang="en-US" altLang="zh-CN" dirty="0" smtClean="0">
              <a:solidFill>
                <a:srgbClr val="FFFF00"/>
              </a:solidFill>
            </a:endParaRPr>
          </a:p>
          <a:p>
            <a:pPr marL="542608" lvl="3" indent="-268288"/>
            <a:r>
              <a:rPr lang="zh-CN" altLang="en-US" dirty="0" smtClean="0">
                <a:solidFill>
                  <a:srgbClr val="FFFF00"/>
                </a:solidFill>
              </a:rPr>
              <a:t>现实世界：模拟</a:t>
            </a:r>
            <a:endParaRPr lang="en-US" altLang="zh-CN" dirty="0" smtClean="0">
              <a:solidFill>
                <a:srgbClr val="FFFF00"/>
              </a:solidFill>
            </a:endParaRPr>
          </a:p>
          <a:p>
            <a:pPr marL="542608" lvl="3" indent="-268288"/>
            <a:r>
              <a:rPr lang="zh-CN" altLang="en-US" dirty="0" smtClean="0">
                <a:solidFill>
                  <a:srgbClr val="FFFF00"/>
                </a:solidFill>
              </a:rPr>
              <a:t>虚拟世界：数字</a:t>
            </a:r>
            <a:endParaRPr lang="en-US" altLang="zh-CN" dirty="0" smtClean="0">
              <a:solidFill>
                <a:srgbClr val="FFFF00"/>
              </a:solidFill>
            </a:endParaRPr>
          </a:p>
          <a:p>
            <a:pPr marL="542608" lvl="3" indent="-268288"/>
            <a:r>
              <a:rPr lang="zh-CN" altLang="en-US" dirty="0" smtClean="0">
                <a:solidFill>
                  <a:srgbClr val="FFFF00"/>
                </a:solidFill>
              </a:rPr>
              <a:t>数据传输：模拟信号</a:t>
            </a:r>
            <a:endParaRPr lang="en-US" altLang="zh-CN" dirty="0" smtClean="0">
              <a:solidFill>
                <a:srgbClr val="FFFF00"/>
              </a:solidFill>
            </a:endParaRPr>
          </a:p>
          <a:p>
            <a:pPr marL="542608" lvl="3" indent="-268288"/>
            <a:r>
              <a:rPr lang="en-US" altLang="zh-CN" dirty="0" smtClean="0">
                <a:solidFill>
                  <a:srgbClr val="FFFF00"/>
                </a:solidFill>
              </a:rPr>
              <a:t>ADC-</a:t>
            </a:r>
            <a:r>
              <a:rPr lang="en-US" altLang="zh-CN" dirty="0">
                <a:solidFill>
                  <a:srgbClr val="FFFF00"/>
                </a:solidFill>
              </a:rPr>
              <a:t>--</a:t>
            </a:r>
            <a:r>
              <a:rPr lang="zh-CN" altLang="en-US" dirty="0">
                <a:solidFill>
                  <a:srgbClr val="FFFF00"/>
                </a:solidFill>
              </a:rPr>
              <a:t>模数转换</a:t>
            </a:r>
            <a:endParaRPr lang="en-US" altLang="zh-CN" dirty="0">
              <a:solidFill>
                <a:srgbClr val="FFFF00"/>
              </a:solidFill>
            </a:endParaRPr>
          </a:p>
          <a:p>
            <a:pPr lvl="2"/>
            <a:endParaRPr lang="en-US" altLang="zh-CN" dirty="0" smtClean="0">
              <a:solidFill>
                <a:srgbClr val="FFFF00"/>
              </a:solidFill>
            </a:endParaRPr>
          </a:p>
          <a:p>
            <a:pPr lvl="2"/>
            <a:endParaRPr lang="zh-CN" altLang="en-US" dirty="0">
              <a:solidFill>
                <a:srgbClr val="FFFF00"/>
              </a:solidFill>
            </a:endParaRPr>
          </a:p>
        </p:txBody>
      </p:sp>
      <p:pic>
        <p:nvPicPr>
          <p:cNvPr id="31746" name="Picture 2"/>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71600" y="3212976"/>
            <a:ext cx="6608894" cy="15519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6372200" y="154299"/>
            <a:ext cx="2412107" cy="3058677"/>
            <a:chOff x="6660232" y="154299"/>
            <a:chExt cx="2124075" cy="2874407"/>
          </a:xfrm>
        </p:grpSpPr>
        <p:sp>
          <p:nvSpPr>
            <p:cNvPr id="5" name="矩形 4"/>
            <p:cNvSpPr/>
            <p:nvPr/>
          </p:nvSpPr>
          <p:spPr>
            <a:xfrm>
              <a:off x="6860494" y="2659374"/>
              <a:ext cx="1723549" cy="369332"/>
            </a:xfrm>
            <a:prstGeom prst="rect">
              <a:avLst/>
            </a:prstGeom>
          </p:spPr>
          <p:txBody>
            <a:bodyPr wrap="none">
              <a:spAutoFit/>
            </a:bodyPr>
            <a:lstStyle/>
            <a:p>
              <a:r>
                <a:rPr lang="en-US" altLang="zh-CN" dirty="0"/>
                <a:t>Joseph Fourier</a:t>
              </a:r>
              <a:endParaRPr lang="zh-CN" altLang="en-US" dirty="0"/>
            </a:p>
          </p:txBody>
        </p:sp>
        <p:pic>
          <p:nvPicPr>
            <p:cNvPr id="31748"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a:fillRect/>
            </a:stretch>
          </p:blipFill>
          <p:spPr bwMode="auto">
            <a:xfrm>
              <a:off x="6660232" y="154299"/>
              <a:ext cx="2124075" cy="25050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页脚占位符 6"/>
          <p:cNvSpPr>
            <a:spLocks noGrp="1"/>
          </p:cNvSpPr>
          <p:nvPr>
            <p:ph type="ftr" sz="quarter" idx="11"/>
          </p:nvPr>
        </p:nvSpPr>
        <p:spPr/>
        <p:txBody>
          <a:bodyPr/>
          <a:lstStyle/>
          <a:p>
            <a:pPr>
              <a:defRPr/>
            </a:pPr>
            <a:r>
              <a:rPr lang="en-US" altLang="zh-CN" smtClean="0"/>
              <a:t>Data and Computation</a:t>
            </a:r>
            <a:endParaRPr lang="en-US" altLang="zh-CN"/>
          </a:p>
        </p:txBody>
      </p:sp>
      <p:sp>
        <p:nvSpPr>
          <p:cNvPr id="8" name="灯片编号占位符 7"/>
          <p:cNvSpPr>
            <a:spLocks noGrp="1"/>
          </p:cNvSpPr>
          <p:nvPr>
            <p:ph type="sldNum" sz="quarter" idx="12"/>
          </p:nvPr>
        </p:nvSpPr>
        <p:spPr/>
        <p:txBody>
          <a:bodyPr/>
          <a:lstStyle/>
          <a:p>
            <a:pPr>
              <a:defRPr/>
            </a:pPr>
            <a:fld id="{54DCE81F-A34A-4F23-89A3-BB8AD725059B}" type="slidenum">
              <a:rPr lang="en-US" altLang="zh-CN" smtClean="0"/>
              <a:pPr>
                <a:defRPr/>
              </a:pPr>
              <a:t>23</a:t>
            </a:fld>
            <a:endParaRPr lang="en-US" altLang="zh-CN"/>
          </a:p>
        </p:txBody>
      </p:sp>
    </p:spTree>
    <p:extLst>
      <p:ext uri="{BB962C8B-B14F-4D97-AF65-F5344CB8AC3E}">
        <p14:creationId xmlns:p14="http://schemas.microsoft.com/office/powerpoint/2010/main" val="50585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1746"/>
                                        </p:tgtEl>
                                        <p:attrNameLst>
                                          <p:attrName>style.visibility</p:attrName>
                                        </p:attrNameLst>
                                      </p:cBhvr>
                                      <p:to>
                                        <p:strVal val="visible"/>
                                      </p:to>
                                    </p:set>
                                    <p:animEffect transition="in" filter="barn(inVertical)">
                                      <p:cBhvr>
                                        <p:cTn id="21" dur="500"/>
                                        <p:tgtEl>
                                          <p:spTgt spid="3174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 calcmode="lin" valueType="num">
                                      <p:cBhvr additive="base">
                                        <p:cTn id="2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 </a:t>
            </a:r>
            <a:r>
              <a:rPr lang="zh-CN" altLang="en-US" dirty="0" smtClean="0"/>
              <a:t>网络技术</a:t>
            </a:r>
            <a:endParaRPr lang="zh-CN" altLang="en-US" dirty="0"/>
          </a:p>
        </p:txBody>
      </p:sp>
      <p:sp>
        <p:nvSpPr>
          <p:cNvPr id="3" name="内容占位符 2"/>
          <p:cNvSpPr>
            <a:spLocks noGrp="1"/>
          </p:cNvSpPr>
          <p:nvPr>
            <p:ph idx="1"/>
          </p:nvPr>
        </p:nvSpPr>
        <p:spPr>
          <a:xfrm>
            <a:off x="107504" y="1555816"/>
            <a:ext cx="4608512" cy="2625155"/>
          </a:xfrm>
        </p:spPr>
        <p:txBody>
          <a:bodyPr/>
          <a:lstStyle/>
          <a:p>
            <a:r>
              <a:rPr lang="zh-CN" altLang="en-US" dirty="0" smtClean="0"/>
              <a:t>网络连接</a:t>
            </a:r>
            <a:r>
              <a:rPr lang="en-US" altLang="zh-CN" dirty="0" smtClean="0"/>
              <a:t>(Connect)</a:t>
            </a:r>
          </a:p>
          <a:p>
            <a:pPr lvl="1"/>
            <a:r>
              <a:rPr lang="zh-CN" altLang="en-US" dirty="0" smtClean="0"/>
              <a:t>物理上的 （高速公路）</a:t>
            </a:r>
            <a:endParaRPr lang="en-US" altLang="zh-CN" dirty="0" smtClean="0"/>
          </a:p>
          <a:p>
            <a:r>
              <a:rPr lang="zh-CN" altLang="en-US" dirty="0" smtClean="0"/>
              <a:t>网络链接</a:t>
            </a:r>
            <a:r>
              <a:rPr lang="en-US" altLang="zh-CN" dirty="0" smtClean="0"/>
              <a:t>(Link)</a:t>
            </a:r>
          </a:p>
          <a:p>
            <a:pPr lvl="1"/>
            <a:r>
              <a:rPr lang="zh-CN" altLang="en-US" dirty="0" smtClean="0"/>
              <a:t>逻辑上的 （数据运输）</a:t>
            </a:r>
            <a:endParaRPr lang="en-US" altLang="zh-CN" dirty="0" smtClean="0"/>
          </a:p>
          <a:p>
            <a:endParaRPr lang="en-US" altLang="zh-CN" dirty="0" smtClean="0"/>
          </a:p>
          <a:p>
            <a:endParaRPr lang="zh-CN" altLang="en-US" dirty="0"/>
          </a:p>
        </p:txBody>
      </p:sp>
      <p:pic>
        <p:nvPicPr>
          <p:cNvPr id="32770" name="Picture 2"/>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a:ext>
            </a:extLst>
          </a:blip>
          <a:srcRect/>
          <a:stretch>
            <a:fillRect/>
          </a:stretch>
        </p:blipFill>
        <p:spPr bwMode="auto">
          <a:xfrm>
            <a:off x="4381500" y="-25334"/>
            <a:ext cx="4762500" cy="31623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24</a:t>
            </a:fld>
            <a:endParaRPr lang="en-US" altLang="zh-CN"/>
          </a:p>
        </p:txBody>
      </p:sp>
    </p:spTree>
    <p:extLst>
      <p:ext uri="{BB962C8B-B14F-4D97-AF65-F5344CB8AC3E}">
        <p14:creationId xmlns:p14="http://schemas.microsoft.com/office/powerpoint/2010/main" val="211406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2770"/>
                                        </p:tgtEl>
                                        <p:attrNameLst>
                                          <p:attrName>style.visibility</p:attrName>
                                        </p:attrNameLst>
                                      </p:cBhvr>
                                      <p:to>
                                        <p:strVal val="visible"/>
                                      </p:to>
                                    </p:set>
                                    <p:anim calcmode="lin" valueType="num">
                                      <p:cBhvr additive="base">
                                        <p:cTn id="31" dur="500" fill="hold"/>
                                        <p:tgtEl>
                                          <p:spTgt spid="32770"/>
                                        </p:tgtEl>
                                        <p:attrNameLst>
                                          <p:attrName>ppt_x</p:attrName>
                                        </p:attrNameLst>
                                      </p:cBhvr>
                                      <p:tavLst>
                                        <p:tav tm="0">
                                          <p:val>
                                            <p:strVal val="#ppt_x"/>
                                          </p:val>
                                        </p:tav>
                                        <p:tav tm="100000">
                                          <p:val>
                                            <p:strVal val="#ppt_x"/>
                                          </p:val>
                                        </p:tav>
                                      </p:tavLst>
                                    </p:anim>
                                    <p:anim calcmode="lin" valueType="num">
                                      <p:cBhvr additive="base">
                                        <p:cTn id="32" dur="500" fill="hold"/>
                                        <p:tgtEl>
                                          <p:spTgt spid="327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7.2.1 </a:t>
            </a:r>
            <a:r>
              <a:rPr lang="zh-CN" altLang="en-US" dirty="0" smtClean="0"/>
              <a:t>网络传输</a:t>
            </a:r>
            <a:endParaRPr lang="zh-CN" altLang="en-US" dirty="0"/>
          </a:p>
        </p:txBody>
      </p:sp>
      <p:sp>
        <p:nvSpPr>
          <p:cNvPr id="3" name="内容占位符 2"/>
          <p:cNvSpPr>
            <a:spLocks noGrp="1"/>
          </p:cNvSpPr>
          <p:nvPr>
            <p:ph idx="1"/>
          </p:nvPr>
        </p:nvSpPr>
        <p:spPr>
          <a:xfrm>
            <a:off x="457200" y="1600201"/>
            <a:ext cx="7467600" cy="1612776"/>
          </a:xfrm>
        </p:spPr>
        <p:txBody>
          <a:bodyPr>
            <a:normAutofit fontScale="92500" lnSpcReduction="20000"/>
          </a:bodyPr>
          <a:lstStyle/>
          <a:p>
            <a:r>
              <a:rPr lang="zh-CN" altLang="en-US" dirty="0" smtClean="0"/>
              <a:t>广播网络，</a:t>
            </a:r>
            <a:r>
              <a:rPr lang="en-US" altLang="zh-CN" dirty="0" smtClean="0"/>
              <a:t>Broadcast Network</a:t>
            </a:r>
          </a:p>
          <a:p>
            <a:pPr lvl="1"/>
            <a:r>
              <a:rPr lang="zh-CN" altLang="en-US" dirty="0" smtClean="0"/>
              <a:t>共享一个信道，网内传输</a:t>
            </a:r>
            <a:endParaRPr lang="en-US" altLang="zh-CN" dirty="0" smtClean="0"/>
          </a:p>
          <a:p>
            <a:pPr lvl="1"/>
            <a:r>
              <a:rPr lang="zh-CN" altLang="en-US" dirty="0" smtClean="0"/>
              <a:t>网上机器：属于本机则接收，否则忽略</a:t>
            </a:r>
            <a:endParaRPr lang="en-US" altLang="zh-CN" dirty="0" smtClean="0"/>
          </a:p>
          <a:p>
            <a:pPr lvl="1"/>
            <a:r>
              <a:rPr lang="zh-CN" altLang="en-US" dirty="0" smtClean="0"/>
              <a:t>包传输</a:t>
            </a:r>
            <a:r>
              <a:rPr lang="en-US" altLang="zh-CN" dirty="0" smtClean="0"/>
              <a:t>(Package), </a:t>
            </a:r>
            <a:r>
              <a:rPr lang="zh-CN" altLang="en-US" dirty="0" smtClean="0"/>
              <a:t>包交换、分组交换</a:t>
            </a:r>
            <a:endParaRPr lang="en-US" altLang="zh-CN" dirty="0" smtClean="0"/>
          </a:p>
          <a:p>
            <a:pPr lvl="1"/>
            <a:endParaRPr lang="zh-CN" alt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7749" y="260648"/>
            <a:ext cx="2560582" cy="21602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467544" y="3211839"/>
            <a:ext cx="8611553" cy="2585281"/>
            <a:chOff x="467544" y="3211839"/>
            <a:chExt cx="8611553" cy="2585281"/>
          </a:xfrm>
        </p:grpSpPr>
        <p:grpSp>
          <p:nvGrpSpPr>
            <p:cNvPr id="4" name="组合 3"/>
            <p:cNvGrpSpPr/>
            <p:nvPr/>
          </p:nvGrpSpPr>
          <p:grpSpPr>
            <a:xfrm>
              <a:off x="467544" y="3211839"/>
              <a:ext cx="8611553" cy="2585281"/>
              <a:chOff x="467544" y="3211839"/>
              <a:chExt cx="8611553" cy="2585281"/>
            </a:xfrm>
          </p:grpSpPr>
          <p:sp>
            <p:nvSpPr>
              <p:cNvPr id="6" name="内容占位符 2"/>
              <p:cNvSpPr txBox="1">
                <a:spLocks/>
              </p:cNvSpPr>
              <p:nvPr/>
            </p:nvSpPr>
            <p:spPr>
              <a:xfrm>
                <a:off x="467544" y="4184344"/>
                <a:ext cx="7467600" cy="1612776"/>
              </a:xfrm>
              <a:prstGeom prst="rect">
                <a:avLst/>
              </a:prstGeom>
            </p:spPr>
            <p:txBody>
              <a:bodyPr vert="horz">
                <a:normAutofit fontScale="92500" lnSpcReduction="200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zh-CN" altLang="en-US" dirty="0" smtClean="0"/>
                  <a:t>包交换</a:t>
                </a:r>
                <a:endParaRPr lang="en-US" altLang="zh-CN" dirty="0" smtClean="0"/>
              </a:p>
              <a:p>
                <a:pPr lvl="1"/>
                <a:r>
                  <a:rPr lang="zh-CN" altLang="en-US" dirty="0" smtClean="0"/>
                  <a:t>数据文件被拆开、打包</a:t>
                </a:r>
                <a:endParaRPr lang="en-US" altLang="zh-CN" dirty="0" smtClean="0"/>
              </a:p>
              <a:p>
                <a:pPr lvl="1"/>
                <a:r>
                  <a:rPr lang="zh-CN" altLang="en-US" dirty="0" smtClean="0"/>
                  <a:t>包头有接收机器地址信息</a:t>
                </a:r>
                <a:endParaRPr lang="en-US" altLang="zh-CN" dirty="0" smtClean="0"/>
              </a:p>
              <a:p>
                <a:pPr lvl="1"/>
                <a:r>
                  <a:rPr lang="zh-CN" altLang="en-US" dirty="0" smtClean="0"/>
                  <a:t>包传输</a:t>
                </a:r>
                <a:r>
                  <a:rPr lang="en-US" altLang="zh-CN" dirty="0" smtClean="0"/>
                  <a:t>(Package), </a:t>
                </a:r>
                <a:r>
                  <a:rPr lang="zh-CN" altLang="en-US" dirty="0" smtClean="0"/>
                  <a:t>包交换、分组交换</a:t>
                </a:r>
                <a:endParaRPr lang="en-US" altLang="zh-CN" dirty="0" smtClean="0"/>
              </a:p>
              <a:p>
                <a:pPr lvl="1"/>
                <a:endParaRPr lang="zh-CN" altLang="en-US" dirty="0"/>
              </a:p>
            </p:txBody>
          </p:sp>
          <p:pic>
            <p:nvPicPr>
              <p:cNvPr id="33795" name="Picture 3"/>
              <p:cNvPicPr>
                <a:picLocks noChangeAspect="1" noChangeArrowheads="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98631" y="3211839"/>
                <a:ext cx="3280466" cy="194501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8" name="直接箭头连接符 7"/>
            <p:cNvCxnSpPr/>
            <p:nvPr/>
          </p:nvCxnSpPr>
          <p:spPr>
            <a:xfrm flipV="1">
              <a:off x="4788024" y="4725144"/>
              <a:ext cx="1010607" cy="4317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grpSp>
      <p:sp>
        <p:nvSpPr>
          <p:cNvPr id="10" name="页脚占位符 9"/>
          <p:cNvSpPr>
            <a:spLocks noGrp="1"/>
          </p:cNvSpPr>
          <p:nvPr>
            <p:ph type="ftr" sz="quarter" idx="11"/>
          </p:nvPr>
        </p:nvSpPr>
        <p:spPr/>
        <p:txBody>
          <a:bodyPr/>
          <a:lstStyle/>
          <a:p>
            <a:pPr>
              <a:defRPr/>
            </a:pPr>
            <a:r>
              <a:rPr lang="en-US" altLang="zh-CN" smtClean="0"/>
              <a:t>Data and Computation</a:t>
            </a:r>
            <a:endParaRPr lang="en-US" altLang="zh-CN"/>
          </a:p>
        </p:txBody>
      </p:sp>
      <p:sp>
        <p:nvSpPr>
          <p:cNvPr id="11" name="灯片编号占位符 10"/>
          <p:cNvSpPr>
            <a:spLocks noGrp="1"/>
          </p:cNvSpPr>
          <p:nvPr>
            <p:ph type="sldNum" sz="quarter" idx="12"/>
          </p:nvPr>
        </p:nvSpPr>
        <p:spPr/>
        <p:txBody>
          <a:bodyPr/>
          <a:lstStyle/>
          <a:p>
            <a:pPr>
              <a:defRPr/>
            </a:pPr>
            <a:fld id="{54DCE81F-A34A-4F23-89A3-BB8AD725059B}" type="slidenum">
              <a:rPr lang="en-US" altLang="zh-CN" smtClean="0"/>
              <a:pPr>
                <a:defRPr/>
              </a:pPr>
              <a:t>25</a:t>
            </a:fld>
            <a:endParaRPr lang="en-US" altLang="zh-CN"/>
          </a:p>
        </p:txBody>
      </p:sp>
    </p:spTree>
    <p:extLst>
      <p:ext uri="{BB962C8B-B14F-4D97-AF65-F5344CB8AC3E}">
        <p14:creationId xmlns:p14="http://schemas.microsoft.com/office/powerpoint/2010/main" val="34283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3794"/>
                                        </p:tgtEl>
                                        <p:attrNameLst>
                                          <p:attrName>style.visibility</p:attrName>
                                        </p:attrNameLst>
                                      </p:cBhvr>
                                      <p:to>
                                        <p:strVal val="visible"/>
                                      </p:to>
                                    </p:set>
                                    <p:animEffect transition="in" filter="fade">
                                      <p:cBhvr>
                                        <p:cTn id="19" dur="500"/>
                                        <p:tgtEl>
                                          <p:spTgt spid="3379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网络传输</a:t>
            </a:r>
          </a:p>
        </p:txBody>
      </p:sp>
      <p:sp>
        <p:nvSpPr>
          <p:cNvPr id="3" name="内容占位符 2"/>
          <p:cNvSpPr>
            <a:spLocks noGrp="1"/>
          </p:cNvSpPr>
          <p:nvPr>
            <p:ph idx="1"/>
          </p:nvPr>
        </p:nvSpPr>
        <p:spPr>
          <a:xfrm>
            <a:off x="457200" y="1600201"/>
            <a:ext cx="8363272" cy="2620888"/>
          </a:xfrm>
        </p:spPr>
        <p:txBody>
          <a:bodyPr/>
          <a:lstStyle/>
          <a:p>
            <a:r>
              <a:rPr lang="zh-CN" altLang="en-US" dirty="0" smtClean="0"/>
              <a:t>点对点网络  </a:t>
            </a:r>
            <a:r>
              <a:rPr lang="en-US" altLang="zh-CN" dirty="0" smtClean="0"/>
              <a:t>--  </a:t>
            </a:r>
            <a:r>
              <a:rPr lang="zh-CN" altLang="en-US" dirty="0"/>
              <a:t>网络</a:t>
            </a:r>
            <a:r>
              <a:rPr lang="zh-CN" altLang="en-US" dirty="0" smtClean="0"/>
              <a:t>间传输</a:t>
            </a:r>
            <a:endParaRPr lang="en-US" altLang="zh-CN" dirty="0" smtClean="0"/>
          </a:p>
          <a:p>
            <a:pPr lvl="1"/>
            <a:r>
              <a:rPr lang="en-US" altLang="zh-CN" dirty="0"/>
              <a:t>Point to Point</a:t>
            </a:r>
            <a:r>
              <a:rPr lang="zh-CN" altLang="zh-CN" dirty="0"/>
              <a:t>，</a:t>
            </a:r>
            <a:r>
              <a:rPr lang="en-US" altLang="zh-CN" dirty="0" smtClean="0"/>
              <a:t>P2P</a:t>
            </a:r>
          </a:p>
          <a:p>
            <a:pPr lvl="1"/>
            <a:r>
              <a:rPr lang="zh-CN" altLang="zh-CN" dirty="0"/>
              <a:t>从一台机器到另一台</a:t>
            </a:r>
            <a:r>
              <a:rPr lang="zh-CN" altLang="zh-CN" dirty="0" smtClean="0"/>
              <a:t>，再传到</a:t>
            </a:r>
            <a:r>
              <a:rPr lang="zh-CN" altLang="zh-CN" dirty="0"/>
              <a:t>下一个点。</a:t>
            </a:r>
            <a:r>
              <a:rPr lang="zh-CN" altLang="zh-CN" dirty="0" smtClean="0"/>
              <a:t>因此</a:t>
            </a:r>
            <a:r>
              <a:rPr lang="zh-CN" altLang="en-US" dirty="0" smtClean="0"/>
              <a:t>，</a:t>
            </a:r>
            <a:endParaRPr lang="en-US" altLang="zh-CN" dirty="0" smtClean="0"/>
          </a:p>
          <a:p>
            <a:pPr lvl="1"/>
            <a:r>
              <a:rPr lang="zh-CN" altLang="zh-CN" dirty="0" smtClean="0"/>
              <a:t>从</a:t>
            </a:r>
            <a:r>
              <a:rPr lang="zh-CN" altLang="zh-CN" dirty="0"/>
              <a:t>源机器到目的地的</a:t>
            </a:r>
            <a:r>
              <a:rPr lang="zh-CN" altLang="zh-CN" dirty="0" smtClean="0"/>
              <a:t>传输需要</a:t>
            </a:r>
            <a:r>
              <a:rPr lang="zh-CN" altLang="zh-CN" dirty="0"/>
              <a:t>多个中间接力</a:t>
            </a:r>
            <a:r>
              <a:rPr lang="zh-CN" altLang="zh-CN" dirty="0" smtClean="0"/>
              <a:t>传输</a:t>
            </a:r>
            <a:endParaRPr lang="zh-CN" altLang="zh-CN" dirty="0"/>
          </a:p>
          <a:p>
            <a:pPr lvl="1"/>
            <a:endParaRPr lang="zh-CN" altLang="en-US" dirty="0"/>
          </a:p>
        </p:txBody>
      </p:sp>
      <p:grpSp>
        <p:nvGrpSpPr>
          <p:cNvPr id="11" name="组合 10"/>
          <p:cNvGrpSpPr/>
          <p:nvPr/>
        </p:nvGrpSpPr>
        <p:grpSpPr>
          <a:xfrm>
            <a:off x="1008867" y="4227209"/>
            <a:ext cx="6842237" cy="1628820"/>
            <a:chOff x="1008867" y="4227209"/>
            <a:chExt cx="6842237" cy="1628820"/>
          </a:xfrm>
        </p:grpSpPr>
        <p:pic>
          <p:nvPicPr>
            <p:cNvPr id="34818" name="Picture 2"/>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9832" y="4227209"/>
              <a:ext cx="2808312" cy="16288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4870665"/>
              <a:ext cx="525155" cy="3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8" y="4870665"/>
              <a:ext cx="525155" cy="35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连接符 6"/>
            <p:cNvCxnSpPr>
              <a:stCxn id="34820" idx="3"/>
              <a:endCxn id="34818" idx="1"/>
            </p:cNvCxnSpPr>
            <p:nvPr/>
          </p:nvCxnSpPr>
          <p:spPr>
            <a:xfrm flipV="1">
              <a:off x="2432859" y="5041619"/>
              <a:ext cx="626973" cy="8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34818" idx="3"/>
              <a:endCxn id="8" idx="1"/>
            </p:cNvCxnSpPr>
            <p:nvPr/>
          </p:nvCxnSpPr>
          <p:spPr>
            <a:xfrm>
              <a:off x="5868144" y="5041619"/>
              <a:ext cx="576064" cy="8314"/>
            </a:xfrm>
            <a:prstGeom prst="line">
              <a:avLst/>
            </a:prstGeom>
          </p:spPr>
          <p:style>
            <a:lnRef idx="1">
              <a:schemeClr val="accent1"/>
            </a:lnRef>
            <a:fillRef idx="0">
              <a:schemeClr val="accent1"/>
            </a:fillRef>
            <a:effectRef idx="0">
              <a:schemeClr val="accent1"/>
            </a:effectRef>
            <a:fontRef idx="minor">
              <a:schemeClr val="tx1"/>
            </a:fontRef>
          </p:style>
        </p:cxnSp>
        <p:pic>
          <p:nvPicPr>
            <p:cNvPr id="34822" name="Picture 6"/>
            <p:cNvPicPr>
              <a:picLocks noChangeAspect="1" noChangeArrowheads="1"/>
            </p:cNvPicPr>
            <p:nvPr/>
          </p:nvPicPr>
          <p:blipFill>
            <a:blip r:embed="rId4" cstate="print">
              <a:lum bright="-40000" contrast="20000"/>
              <a:extLst>
                <a:ext uri="{28A0092B-C50C-407E-A947-70E740481C1C}">
                  <a14:useLocalDpi xmlns:a14="http://schemas.microsoft.com/office/drawing/2010/main" val="0"/>
                </a:ext>
              </a:extLst>
            </a:blip>
            <a:srcRect/>
            <a:stretch>
              <a:fillRect/>
            </a:stretch>
          </p:blipFill>
          <p:spPr bwMode="auto">
            <a:xfrm>
              <a:off x="1008867" y="4392135"/>
              <a:ext cx="794615" cy="72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5" cstate="print">
              <a:lum bright="-20000" contrast="-20000"/>
              <a:extLst>
                <a:ext uri="{28A0092B-C50C-407E-A947-70E740481C1C}">
                  <a14:useLocalDpi xmlns:a14="http://schemas.microsoft.com/office/drawing/2010/main" val="0"/>
                </a:ext>
              </a:extLst>
            </a:blip>
            <a:srcRect/>
            <a:stretch>
              <a:fillRect/>
            </a:stretch>
          </p:blipFill>
          <p:spPr bwMode="auto">
            <a:xfrm>
              <a:off x="7164288" y="4375490"/>
              <a:ext cx="686816" cy="72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页脚占位符 11"/>
          <p:cNvSpPr>
            <a:spLocks noGrp="1"/>
          </p:cNvSpPr>
          <p:nvPr>
            <p:ph type="ftr" sz="quarter" idx="11"/>
          </p:nvPr>
        </p:nvSpPr>
        <p:spPr/>
        <p:txBody>
          <a:bodyPr/>
          <a:lstStyle/>
          <a:p>
            <a:pPr>
              <a:defRPr/>
            </a:pPr>
            <a:r>
              <a:rPr lang="en-US" altLang="zh-CN" smtClean="0"/>
              <a:t>Data and Computation</a:t>
            </a:r>
            <a:endParaRPr lang="en-US" altLang="zh-CN"/>
          </a:p>
        </p:txBody>
      </p:sp>
      <p:sp>
        <p:nvSpPr>
          <p:cNvPr id="13" name="灯片编号占位符 12"/>
          <p:cNvSpPr>
            <a:spLocks noGrp="1"/>
          </p:cNvSpPr>
          <p:nvPr>
            <p:ph type="sldNum" sz="quarter" idx="12"/>
          </p:nvPr>
        </p:nvSpPr>
        <p:spPr/>
        <p:txBody>
          <a:bodyPr/>
          <a:lstStyle/>
          <a:p>
            <a:pPr>
              <a:defRPr/>
            </a:pPr>
            <a:fld id="{54DCE81F-A34A-4F23-89A3-BB8AD725059B}" type="slidenum">
              <a:rPr lang="en-US" altLang="zh-CN" smtClean="0"/>
              <a:pPr>
                <a:defRPr/>
              </a:pPr>
              <a:t>26</a:t>
            </a:fld>
            <a:endParaRPr lang="en-US" altLang="zh-CN"/>
          </a:p>
        </p:txBody>
      </p:sp>
    </p:spTree>
    <p:extLst>
      <p:ext uri="{BB962C8B-B14F-4D97-AF65-F5344CB8AC3E}">
        <p14:creationId xmlns:p14="http://schemas.microsoft.com/office/powerpoint/2010/main" val="395918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是机器还是网络</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smtClean="0"/>
              <a:t>Question</a:t>
            </a:r>
            <a:endParaRPr lang="en-US" altLang="zh-CN" dirty="0"/>
          </a:p>
          <a:p>
            <a:pPr lvl="1"/>
            <a:r>
              <a:rPr lang="zh-CN" altLang="zh-CN" dirty="0"/>
              <a:t>互联的就是网络</a:t>
            </a:r>
            <a:r>
              <a:rPr lang="zh-CN" altLang="zh-CN" dirty="0" smtClean="0"/>
              <a:t>吗</a:t>
            </a:r>
            <a:r>
              <a:rPr lang="zh-CN" altLang="en-US" dirty="0" smtClean="0"/>
              <a:t>？</a:t>
            </a:r>
            <a:endParaRPr lang="en-US" altLang="zh-CN" dirty="0" smtClean="0"/>
          </a:p>
          <a:p>
            <a:pPr lvl="1"/>
            <a:r>
              <a:rPr lang="zh-CN" altLang="zh-CN" dirty="0"/>
              <a:t>分布式系统</a:t>
            </a:r>
            <a:r>
              <a:rPr lang="zh-CN" altLang="zh-CN" dirty="0" smtClean="0"/>
              <a:t>，对应</a:t>
            </a:r>
            <a:r>
              <a:rPr lang="zh-CN" altLang="en-US" dirty="0" smtClean="0"/>
              <a:t>：</a:t>
            </a:r>
            <a:r>
              <a:rPr lang="zh-CN" altLang="zh-CN" dirty="0" smtClean="0"/>
              <a:t>单机系统</a:t>
            </a:r>
            <a:endParaRPr lang="en-US" altLang="zh-CN" dirty="0" smtClean="0"/>
          </a:p>
          <a:p>
            <a:pPr lvl="1"/>
            <a:r>
              <a:rPr lang="zh-CN" altLang="en-US" dirty="0" smtClean="0"/>
              <a:t>可以认为</a:t>
            </a:r>
            <a:endParaRPr lang="en-US" altLang="zh-CN" dirty="0" smtClean="0"/>
          </a:p>
          <a:p>
            <a:pPr lvl="2"/>
            <a:r>
              <a:rPr lang="zh-CN" altLang="zh-CN" dirty="0"/>
              <a:t>网络就是分布式</a:t>
            </a:r>
            <a:r>
              <a:rPr lang="zh-CN" altLang="zh-CN" dirty="0" smtClean="0"/>
              <a:t>系统</a:t>
            </a:r>
            <a:endParaRPr lang="en-US" altLang="zh-CN" dirty="0" smtClean="0"/>
          </a:p>
          <a:p>
            <a:pPr lvl="2"/>
            <a:r>
              <a:rPr lang="zh-CN" altLang="en-US" dirty="0" smtClean="0"/>
              <a:t>大型计算</a:t>
            </a:r>
            <a:r>
              <a:rPr lang="en-US" altLang="zh-CN" dirty="0" smtClean="0"/>
              <a:t>---</a:t>
            </a:r>
            <a:r>
              <a:rPr lang="zh-CN" altLang="zh-CN" dirty="0" smtClean="0"/>
              <a:t>很多</a:t>
            </a:r>
            <a:r>
              <a:rPr lang="zh-CN" altLang="zh-CN" dirty="0"/>
              <a:t>就是网络的互联</a:t>
            </a:r>
            <a:r>
              <a:rPr lang="zh-CN" altLang="zh-CN" dirty="0" smtClean="0"/>
              <a:t>技术</a:t>
            </a:r>
            <a:endParaRPr lang="en-US" altLang="zh-CN" dirty="0" smtClean="0"/>
          </a:p>
          <a:p>
            <a:r>
              <a:rPr lang="en-US" altLang="zh-CN" dirty="0" smtClean="0"/>
              <a:t>Answer</a:t>
            </a:r>
          </a:p>
          <a:p>
            <a:pPr lvl="1"/>
            <a:r>
              <a:rPr lang="zh-CN" altLang="zh-CN" dirty="0" smtClean="0"/>
              <a:t>基于</a:t>
            </a:r>
            <a:r>
              <a:rPr lang="zh-CN" altLang="zh-CN" dirty="0"/>
              <a:t>一个统一的</a:t>
            </a:r>
            <a:r>
              <a:rPr lang="zh-CN" altLang="zh-CN" dirty="0" smtClean="0"/>
              <a:t>模型</a:t>
            </a:r>
            <a:r>
              <a:rPr lang="zh-CN" altLang="en-US" dirty="0" smtClean="0"/>
              <a:t>（</a:t>
            </a:r>
            <a:r>
              <a:rPr lang="zh-CN" altLang="zh-CN" dirty="0" smtClean="0"/>
              <a:t>操作系统</a:t>
            </a:r>
            <a:r>
              <a:rPr lang="zh-CN" altLang="en-US" dirty="0" smtClean="0"/>
              <a:t>）</a:t>
            </a:r>
            <a:r>
              <a:rPr lang="en-US" altLang="zh-CN" dirty="0" smtClean="0"/>
              <a:t>---</a:t>
            </a:r>
            <a:r>
              <a:rPr lang="zh-CN" altLang="zh-CN" dirty="0" smtClean="0"/>
              <a:t>这个</a:t>
            </a:r>
            <a:r>
              <a:rPr lang="zh-CN" altLang="zh-CN" dirty="0"/>
              <a:t>系统就将所互连的机器可以看作是系统的一个</a:t>
            </a:r>
            <a:r>
              <a:rPr lang="zh-CN" altLang="zh-CN" dirty="0" smtClean="0"/>
              <a:t>组成部分</a:t>
            </a:r>
            <a:r>
              <a:rPr lang="en-US" altLang="zh-CN" dirty="0" smtClean="0"/>
              <a:t>---</a:t>
            </a:r>
            <a:r>
              <a:rPr lang="zh-CN" altLang="en-US" dirty="0" smtClean="0"/>
              <a:t>分布式</a:t>
            </a:r>
            <a:endParaRPr lang="en-US" altLang="zh-CN" dirty="0" smtClean="0"/>
          </a:p>
          <a:p>
            <a:pPr lvl="1"/>
            <a:r>
              <a:rPr lang="zh-CN" altLang="zh-CN" dirty="0" smtClean="0"/>
              <a:t>机器</a:t>
            </a:r>
            <a:r>
              <a:rPr lang="zh-CN" altLang="zh-CN" dirty="0"/>
              <a:t>是独立的，尽管他们的行为（如访问数据库和</a:t>
            </a:r>
            <a:r>
              <a:rPr lang="en-US" altLang="zh-CN" dirty="0"/>
              <a:t>Web</a:t>
            </a:r>
            <a:r>
              <a:rPr lang="zh-CN" altLang="zh-CN" dirty="0"/>
              <a:t>网站）是相同的，</a:t>
            </a:r>
            <a:r>
              <a:rPr lang="zh-CN" altLang="zh-CN" dirty="0" smtClean="0"/>
              <a:t>但不是</a:t>
            </a:r>
            <a:r>
              <a:rPr lang="zh-CN" altLang="zh-CN" dirty="0"/>
              <a:t>一个</a:t>
            </a:r>
            <a:r>
              <a:rPr lang="zh-CN" altLang="zh-CN" dirty="0" smtClean="0"/>
              <a:t>整体</a:t>
            </a:r>
            <a:r>
              <a:rPr lang="en-US" altLang="zh-CN" dirty="0" smtClean="0"/>
              <a:t>---</a:t>
            </a:r>
            <a:r>
              <a:rPr lang="zh-CN" altLang="zh-CN" dirty="0" smtClean="0"/>
              <a:t>网络</a:t>
            </a:r>
            <a:r>
              <a:rPr lang="zh-CN" altLang="zh-CN" dirty="0"/>
              <a:t>，如</a:t>
            </a:r>
            <a:r>
              <a:rPr lang="en-US" altLang="zh-CN" dirty="0"/>
              <a:t>C/S</a:t>
            </a:r>
            <a:r>
              <a:rPr lang="zh-CN" altLang="zh-CN" dirty="0"/>
              <a:t>结构（参见</a:t>
            </a:r>
            <a:r>
              <a:rPr lang="en-US" altLang="zh-CN" dirty="0"/>
              <a:t>6.4.2</a:t>
            </a:r>
            <a:r>
              <a:rPr lang="zh-CN" altLang="zh-CN" dirty="0"/>
              <a:t>节）</a:t>
            </a:r>
            <a:endParaRPr lang="en-US" altLang="zh-CN" dirty="0" smtClean="0"/>
          </a:p>
          <a:p>
            <a:endParaRPr lang="zh-CN" altLang="en-US" dirty="0"/>
          </a:p>
        </p:txBody>
      </p:sp>
      <p:pic>
        <p:nvPicPr>
          <p:cNvPr id="35842" name="Picture 2"/>
          <p:cNvPicPr>
            <a:picLocks noChangeAspect="1" noChangeArrowheads="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495683" y="32670"/>
            <a:ext cx="3643547" cy="303628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27</a:t>
            </a:fld>
            <a:endParaRPr lang="en-US" altLang="zh-CN"/>
          </a:p>
        </p:txBody>
      </p:sp>
    </p:spTree>
    <p:extLst>
      <p:ext uri="{BB962C8B-B14F-4D97-AF65-F5344CB8AC3E}">
        <p14:creationId xmlns:p14="http://schemas.microsoft.com/office/powerpoint/2010/main" val="219811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1000"/>
                                        <p:tgtEl>
                                          <p:spTgt spid="3">
                                            <p:txEl>
                                              <p:pRg st="7" end="7"/>
                                            </p:txEl>
                                          </p:spTgt>
                                        </p:tgtEl>
                                      </p:cBhvr>
                                    </p:animEffect>
                                    <p:anim calcmode="lin" valueType="num">
                                      <p:cBhvr>
                                        <p:cTn id="5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1000"/>
                                        <p:tgtEl>
                                          <p:spTgt spid="3">
                                            <p:txEl>
                                              <p:pRg st="8" end="8"/>
                                            </p:txEl>
                                          </p:spTgt>
                                        </p:tgtEl>
                                      </p:cBhvr>
                                    </p:animEffect>
                                    <p:anim calcmode="lin" valueType="num">
                                      <p:cBhvr>
                                        <p:cTn id="6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457200" y="274638"/>
            <a:ext cx="7715250" cy="850900"/>
          </a:xfrm>
        </p:spPr>
        <p:txBody>
          <a:bodyPr/>
          <a:lstStyle/>
          <a:p>
            <a:pPr eaLnBrk="1" hangingPunct="1">
              <a:defRPr/>
            </a:pPr>
            <a:r>
              <a:rPr lang="en-US" altLang="zh-CN" sz="4800" dirty="0" smtClean="0"/>
              <a:t>7.2.2 </a:t>
            </a:r>
            <a:r>
              <a:rPr lang="zh-CN" altLang="en-US" sz="4800" dirty="0" smtClean="0"/>
              <a:t>网络的类型和设备</a:t>
            </a:r>
            <a:r>
              <a:rPr lang="en-US" altLang="zh-CN" dirty="0" smtClean="0"/>
              <a:t>	</a:t>
            </a:r>
            <a:endParaRPr lang="zh-CN" altLang="en-US" dirty="0" smtClean="0"/>
          </a:p>
        </p:txBody>
      </p:sp>
      <p:sp>
        <p:nvSpPr>
          <p:cNvPr id="3" name="内容占位符 2"/>
          <p:cNvSpPr>
            <a:spLocks noGrp="1"/>
          </p:cNvSpPr>
          <p:nvPr>
            <p:ph idx="1"/>
          </p:nvPr>
        </p:nvSpPr>
        <p:spPr>
          <a:xfrm>
            <a:off x="457200" y="1484784"/>
            <a:ext cx="8713788" cy="5471814"/>
          </a:xfrm>
        </p:spPr>
        <p:txBody>
          <a:bodyPr>
            <a:normAutofit fontScale="92500" lnSpcReduction="20000"/>
          </a:bodyPr>
          <a:lstStyle/>
          <a:p>
            <a:pPr marL="0" indent="0">
              <a:buNone/>
              <a:defRPr/>
            </a:pPr>
            <a:r>
              <a:rPr lang="zh-CN" altLang="en-US" sz="2800" dirty="0" smtClean="0"/>
              <a:t>按地域覆盖的</a:t>
            </a:r>
            <a:r>
              <a:rPr lang="zh-CN" altLang="en-US" sz="2800" b="1" dirty="0" smtClean="0">
                <a:solidFill>
                  <a:srgbClr val="FFFF00"/>
                </a:solidFill>
              </a:rPr>
              <a:t>规模</a:t>
            </a:r>
            <a:r>
              <a:rPr lang="zh-CN" altLang="en-US" sz="2800" dirty="0" smtClean="0"/>
              <a:t>划分网络类型：</a:t>
            </a:r>
            <a:endParaRPr lang="en-US" altLang="zh-CN" sz="2800" dirty="0" smtClean="0"/>
          </a:p>
          <a:p>
            <a:pPr marL="457200" indent="-457200">
              <a:defRPr/>
            </a:pPr>
            <a:r>
              <a:rPr lang="zh-CN" altLang="en-US" sz="2800" dirty="0" smtClean="0">
                <a:solidFill>
                  <a:srgbClr val="FFFF00"/>
                </a:solidFill>
              </a:rPr>
              <a:t>个人</a:t>
            </a:r>
            <a:r>
              <a:rPr lang="zh-CN" altLang="en-US" sz="2800" dirty="0">
                <a:solidFill>
                  <a:srgbClr val="FFFF00"/>
                </a:solidFill>
              </a:rPr>
              <a:t>区域</a:t>
            </a:r>
            <a:r>
              <a:rPr lang="zh-CN" altLang="en-US" sz="2800" dirty="0" smtClean="0">
                <a:solidFill>
                  <a:srgbClr val="FFFF00"/>
                </a:solidFill>
              </a:rPr>
              <a:t>网（</a:t>
            </a:r>
            <a:r>
              <a:rPr lang="en-US" altLang="zh-CN" sz="2800" dirty="0" smtClean="0">
                <a:solidFill>
                  <a:srgbClr val="FFFF00"/>
                </a:solidFill>
              </a:rPr>
              <a:t>PAN</a:t>
            </a:r>
            <a:r>
              <a:rPr lang="zh-CN" altLang="en-US" sz="2800" dirty="0" smtClean="0">
                <a:solidFill>
                  <a:srgbClr val="FFFF00"/>
                </a:solidFill>
              </a:rPr>
              <a:t>）</a:t>
            </a:r>
            <a:endParaRPr lang="en-US" altLang="zh-CN" sz="2800" dirty="0" smtClean="0">
              <a:solidFill>
                <a:srgbClr val="FFFF00"/>
              </a:solidFill>
            </a:endParaRPr>
          </a:p>
          <a:p>
            <a:pPr marL="758952" lvl="1" indent="-457200">
              <a:defRPr/>
            </a:pPr>
            <a:r>
              <a:rPr lang="zh-CN" altLang="en-US" sz="2400" dirty="0" smtClean="0"/>
              <a:t>个人工作的地方把属于个人使用的电子设备用无线技术（如蓝牙技术）连接起来的网络</a:t>
            </a:r>
            <a:endParaRPr lang="en-US" altLang="zh-CN" sz="2400" dirty="0" smtClean="0"/>
          </a:p>
          <a:p>
            <a:pPr marL="420624" indent="-384048" eaLnBrk="1" fontAlgn="auto" hangingPunct="1">
              <a:spcAft>
                <a:spcPts val="0"/>
              </a:spcAft>
              <a:buFont typeface="Wingdings 2"/>
              <a:buChar char=""/>
              <a:defRPr/>
            </a:pPr>
            <a:r>
              <a:rPr lang="zh-CN" altLang="en-US" sz="2800" dirty="0">
                <a:solidFill>
                  <a:srgbClr val="FFFF00"/>
                </a:solidFill>
              </a:rPr>
              <a:t>局域网（</a:t>
            </a:r>
            <a:r>
              <a:rPr lang="en-US" altLang="zh-CN" sz="2800" dirty="0">
                <a:solidFill>
                  <a:srgbClr val="FFFF00"/>
                </a:solidFill>
              </a:rPr>
              <a:t>LAN</a:t>
            </a:r>
            <a:r>
              <a:rPr lang="zh-CN" altLang="en-US" sz="2800" dirty="0">
                <a:solidFill>
                  <a:srgbClr val="FFFF00"/>
                </a:solidFill>
              </a:rPr>
              <a:t>）</a:t>
            </a:r>
            <a:endParaRPr lang="en-US" altLang="zh-CN" sz="2800" dirty="0">
              <a:solidFill>
                <a:srgbClr val="FFFF00"/>
              </a:solidFill>
            </a:endParaRPr>
          </a:p>
          <a:p>
            <a:pPr marL="722376" lvl="1" indent="-274320" eaLnBrk="1" fontAlgn="auto" hangingPunct="1">
              <a:spcAft>
                <a:spcPts val="0"/>
              </a:spcAft>
              <a:buFont typeface="Wingdings 2"/>
              <a:buChar char=""/>
              <a:defRPr/>
            </a:pPr>
            <a:r>
              <a:rPr lang="zh-CN" altLang="en-US" sz="2400" dirty="0" smtClean="0"/>
              <a:t>覆盖范围较小的网络，可以是</a:t>
            </a:r>
            <a:endParaRPr lang="en-US" altLang="zh-CN" sz="2400" dirty="0" smtClean="0"/>
          </a:p>
          <a:p>
            <a:pPr marL="722376" lvl="1" indent="-274320" eaLnBrk="1" fontAlgn="auto" hangingPunct="1">
              <a:spcAft>
                <a:spcPts val="0"/>
              </a:spcAft>
              <a:buFont typeface="Wingdings 2"/>
              <a:buChar char=""/>
              <a:defRPr/>
            </a:pPr>
            <a:r>
              <a:rPr lang="zh-CN" altLang="en-US" sz="2400" dirty="0" smtClean="0"/>
              <a:t>一个部门或单位内，或在一幢办公楼内，也可以</a:t>
            </a:r>
            <a:endParaRPr lang="en-US" altLang="zh-CN" sz="2400" dirty="0" smtClean="0"/>
          </a:p>
          <a:p>
            <a:pPr marL="722376" lvl="1" indent="-274320" eaLnBrk="1" fontAlgn="auto" hangingPunct="1">
              <a:spcAft>
                <a:spcPts val="0"/>
              </a:spcAft>
              <a:buFont typeface="Wingdings 2"/>
              <a:buChar char=""/>
              <a:defRPr/>
            </a:pPr>
            <a:r>
              <a:rPr lang="zh-CN" altLang="en-US" sz="2400" dirty="0" smtClean="0"/>
              <a:t>延伸到近距离的楼群之间</a:t>
            </a:r>
            <a:endParaRPr lang="en-US" altLang="zh-CN" sz="2000" dirty="0" smtClean="0"/>
          </a:p>
          <a:p>
            <a:pPr marL="420624" indent="-384048" eaLnBrk="1" fontAlgn="auto" hangingPunct="1">
              <a:spcAft>
                <a:spcPts val="0"/>
              </a:spcAft>
              <a:buFont typeface="Wingdings 2"/>
              <a:buChar char=""/>
              <a:defRPr/>
            </a:pPr>
            <a:r>
              <a:rPr lang="zh-CN" altLang="en-US" sz="2800" dirty="0">
                <a:solidFill>
                  <a:srgbClr val="FFFF00"/>
                </a:solidFill>
              </a:rPr>
              <a:t>城域网（</a:t>
            </a:r>
            <a:r>
              <a:rPr lang="en-US" altLang="zh-CN" sz="2800" dirty="0">
                <a:solidFill>
                  <a:srgbClr val="FFFF00"/>
                </a:solidFill>
              </a:rPr>
              <a:t>MAN</a:t>
            </a:r>
            <a:r>
              <a:rPr lang="zh-CN" altLang="en-US" sz="2800" dirty="0">
                <a:solidFill>
                  <a:srgbClr val="FFFF00"/>
                </a:solidFill>
              </a:rPr>
              <a:t>）</a:t>
            </a:r>
            <a:endParaRPr lang="en-US" altLang="zh-CN" sz="2800" dirty="0">
              <a:solidFill>
                <a:srgbClr val="FFFF00"/>
              </a:solidFill>
            </a:endParaRPr>
          </a:p>
          <a:p>
            <a:pPr lvl="1" indent="-384048">
              <a:buFont typeface="Wingdings" panose="05000000000000000000" pitchFamily="2" charset="2"/>
              <a:buChar char="l"/>
              <a:defRPr/>
            </a:pPr>
            <a:r>
              <a:rPr lang="zh-CN" altLang="en-US" sz="2000" dirty="0" smtClean="0"/>
              <a:t>在一个较大的城市及其周边地区中建设数据通信设施，构建覆盖整个城市的网络。</a:t>
            </a:r>
            <a:endParaRPr lang="en-US" altLang="zh-CN" sz="2000" dirty="0" smtClean="0"/>
          </a:p>
          <a:p>
            <a:pPr>
              <a:defRPr/>
            </a:pPr>
            <a:r>
              <a:rPr lang="zh-CN" altLang="en-US" sz="2800" dirty="0">
                <a:solidFill>
                  <a:srgbClr val="FFFF00"/>
                </a:solidFill>
              </a:rPr>
              <a:t>广域网（</a:t>
            </a:r>
            <a:r>
              <a:rPr lang="en-US" altLang="zh-CN" sz="2800" dirty="0">
                <a:solidFill>
                  <a:srgbClr val="FFFF00"/>
                </a:solidFill>
              </a:rPr>
              <a:t>WAN</a:t>
            </a:r>
            <a:r>
              <a:rPr lang="zh-CN" altLang="en-US" sz="2800" dirty="0">
                <a:solidFill>
                  <a:srgbClr val="FFFF00"/>
                </a:solidFill>
              </a:rPr>
              <a:t>）</a:t>
            </a:r>
            <a:endParaRPr lang="en-US" altLang="zh-CN" sz="2800" dirty="0">
              <a:solidFill>
                <a:srgbClr val="FFFF00"/>
              </a:solidFill>
            </a:endParaRPr>
          </a:p>
          <a:p>
            <a:pPr marL="722376" lvl="1" indent="-274320" eaLnBrk="1" fontAlgn="auto" hangingPunct="1">
              <a:spcAft>
                <a:spcPts val="0"/>
              </a:spcAft>
              <a:buFont typeface="Wingdings 2"/>
              <a:buChar char=""/>
              <a:defRPr/>
            </a:pPr>
            <a:r>
              <a:rPr lang="zh-CN" altLang="en-US" sz="2400" dirty="0" smtClean="0"/>
              <a:t>两个以上的局域网实现互连，所形成的网络</a:t>
            </a:r>
            <a:endParaRPr lang="en-US" altLang="zh-CN" sz="2400" dirty="0" smtClean="0"/>
          </a:p>
          <a:p>
            <a:pPr lvl="1">
              <a:defRPr/>
            </a:pPr>
            <a:r>
              <a:rPr lang="zh-CN" altLang="en-US" sz="2400" dirty="0" smtClean="0"/>
              <a:t>城域网，覆盖城市及周边</a:t>
            </a:r>
            <a:endParaRPr lang="en-US" altLang="zh-CN" sz="2400" dirty="0" smtClean="0"/>
          </a:p>
          <a:p>
            <a:pPr>
              <a:defRPr/>
            </a:pPr>
            <a:r>
              <a:rPr lang="zh-CN" altLang="en-US" sz="2800" dirty="0">
                <a:solidFill>
                  <a:srgbClr val="FFFF00"/>
                </a:solidFill>
              </a:rPr>
              <a:t>无线网（</a:t>
            </a:r>
            <a:r>
              <a:rPr lang="en-US" altLang="zh-CN" sz="2800" dirty="0">
                <a:solidFill>
                  <a:srgbClr val="FFFF00"/>
                </a:solidFill>
              </a:rPr>
              <a:t>WLAN</a:t>
            </a:r>
            <a:r>
              <a:rPr lang="zh-CN" altLang="en-US" sz="2800" dirty="0">
                <a:solidFill>
                  <a:srgbClr val="FFFF00"/>
                </a:solidFill>
              </a:rPr>
              <a:t>，</a:t>
            </a:r>
            <a:r>
              <a:rPr lang="en-US" altLang="zh-CN" sz="2800" dirty="0">
                <a:solidFill>
                  <a:srgbClr val="FFFF00"/>
                </a:solidFill>
              </a:rPr>
              <a:t>WWAN</a:t>
            </a:r>
            <a:r>
              <a:rPr lang="zh-CN" altLang="en-US" sz="2800" dirty="0" smtClean="0">
                <a:solidFill>
                  <a:srgbClr val="FFFF00"/>
                </a:solidFill>
              </a:rPr>
              <a:t>）：</a:t>
            </a:r>
            <a:r>
              <a:rPr lang="zh-CN" altLang="en-US" sz="2600" dirty="0" smtClean="0"/>
              <a:t>无线局域网和无线广域网</a:t>
            </a:r>
            <a:endParaRPr lang="en-US" altLang="zh-CN" sz="2600" dirty="0"/>
          </a:p>
          <a:p>
            <a:pPr marL="722376" lvl="1" indent="-274320" eaLnBrk="1" fontAlgn="auto" hangingPunct="1">
              <a:spcAft>
                <a:spcPts val="0"/>
              </a:spcAft>
              <a:buFont typeface="Wingdings 2"/>
              <a:buChar char=""/>
              <a:defRPr/>
            </a:pPr>
            <a:endParaRPr lang="zh-CN" altLang="en-US" sz="2000" dirty="0" smtClean="0"/>
          </a:p>
          <a:p>
            <a:pPr marL="420624" indent="-384048" eaLnBrk="1" fontAlgn="auto" hangingPunct="1">
              <a:spcAft>
                <a:spcPts val="0"/>
              </a:spcAft>
              <a:buFont typeface="Wingdings 2"/>
              <a:buChar char=""/>
              <a:defRPr/>
            </a:pPr>
            <a:endParaRPr lang="en-US" altLang="zh-CN" sz="2800" dirty="0" smtClean="0"/>
          </a:p>
          <a:p>
            <a:pPr marL="722376" lvl="1" indent="-274320" eaLnBrk="1" fontAlgn="auto" hangingPunct="1">
              <a:spcAft>
                <a:spcPts val="0"/>
              </a:spcAft>
              <a:buFont typeface="Wingdings 2"/>
              <a:buNone/>
              <a:defRPr/>
            </a:pPr>
            <a:endParaRPr lang="en-US" altLang="zh-CN" sz="2400" dirty="0" smtClean="0"/>
          </a:p>
          <a:p>
            <a:pPr marL="722376" lvl="1" indent="-274320" eaLnBrk="1" fontAlgn="auto" hangingPunct="1">
              <a:spcAft>
                <a:spcPts val="0"/>
              </a:spcAft>
              <a:buFont typeface="Wingdings 2"/>
              <a:buNone/>
              <a:defRPr/>
            </a:pPr>
            <a:endParaRPr lang="zh-CN" altLang="en-US" sz="2400" dirty="0" smtClean="0"/>
          </a:p>
        </p:txBody>
      </p:sp>
      <p:sp>
        <p:nvSpPr>
          <p:cNvPr id="5" name="灯片编号占位符 4"/>
          <p:cNvSpPr>
            <a:spLocks noGrp="1"/>
          </p:cNvSpPr>
          <p:nvPr>
            <p:ph type="sldNum" sz="quarter" idx="12"/>
          </p:nvPr>
        </p:nvSpPr>
        <p:spPr/>
        <p:txBody>
          <a:bodyPr/>
          <a:lstStyle/>
          <a:p>
            <a:pPr>
              <a:defRPr/>
            </a:pPr>
            <a:fld id="{E7134D8C-DF55-48AC-B40A-3F6629894117}" type="slidenum">
              <a:rPr lang="zh-CN" altLang="en-US"/>
              <a:pPr>
                <a:defRPr/>
              </a:pPr>
              <a:t>28</a:t>
            </a:fld>
            <a:endParaRPr lang="zh-CN" altLang="en-US"/>
          </a:p>
        </p:txBody>
      </p:sp>
      <p:sp>
        <p:nvSpPr>
          <p:cNvPr id="2" name="页脚占位符 1"/>
          <p:cNvSpPr>
            <a:spLocks noGrp="1"/>
          </p:cNvSpPr>
          <p:nvPr>
            <p:ph type="ftr" sz="quarter" idx="11"/>
          </p:nvPr>
        </p:nvSpPr>
        <p:spPr/>
        <p:txBody>
          <a:bodyPr vert="horz" lIns="0" rIns="0" bIns="0" anchor="b"/>
          <a:lstStyle/>
          <a:p>
            <a:r>
              <a:rPr lang="en-US" altLang="zh-CN" dirty="0"/>
              <a:t>Data and Computation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457200" y="274638"/>
            <a:ext cx="7715250" cy="850900"/>
          </a:xfrm>
        </p:spPr>
        <p:txBody>
          <a:bodyPr/>
          <a:lstStyle/>
          <a:p>
            <a:pPr eaLnBrk="1" hangingPunct="1">
              <a:defRPr/>
            </a:pPr>
            <a:r>
              <a:rPr lang="zh-CN" altLang="en-US" sz="4800" dirty="0" smtClean="0"/>
              <a:t>网络的类型</a:t>
            </a:r>
            <a:r>
              <a:rPr lang="en-US" altLang="zh-CN" dirty="0" smtClean="0"/>
              <a:t>	</a:t>
            </a:r>
            <a:endParaRPr lang="zh-CN" altLang="en-US" dirty="0" smtClean="0"/>
          </a:p>
        </p:txBody>
      </p:sp>
      <p:sp>
        <p:nvSpPr>
          <p:cNvPr id="3" name="内容占位符 2"/>
          <p:cNvSpPr>
            <a:spLocks noGrp="1"/>
          </p:cNvSpPr>
          <p:nvPr>
            <p:ph idx="1"/>
          </p:nvPr>
        </p:nvSpPr>
        <p:spPr>
          <a:xfrm>
            <a:off x="457200" y="1315375"/>
            <a:ext cx="8713788" cy="5471814"/>
          </a:xfrm>
        </p:spPr>
        <p:txBody>
          <a:bodyPr>
            <a:normAutofit/>
          </a:bodyPr>
          <a:lstStyle/>
          <a:p>
            <a:pPr marL="0" indent="0">
              <a:lnSpc>
                <a:spcPct val="120000"/>
              </a:lnSpc>
              <a:buNone/>
              <a:defRPr/>
            </a:pPr>
            <a:r>
              <a:rPr lang="zh-CN" altLang="en-US" sz="2800" dirty="0" smtClean="0"/>
              <a:t>按网络的</a:t>
            </a:r>
            <a:r>
              <a:rPr lang="zh-CN" altLang="en-US" sz="2800" b="1" dirty="0" smtClean="0">
                <a:solidFill>
                  <a:srgbClr val="FFFF00"/>
                </a:solidFill>
              </a:rPr>
              <a:t>使用者</a:t>
            </a:r>
            <a:r>
              <a:rPr lang="zh-CN" altLang="en-US" sz="2800" dirty="0" smtClean="0"/>
              <a:t>划分网络类型：</a:t>
            </a:r>
            <a:endParaRPr lang="en-US" altLang="zh-CN" sz="2800" dirty="0" smtClean="0"/>
          </a:p>
          <a:p>
            <a:pPr marL="457200" indent="-457200">
              <a:lnSpc>
                <a:spcPct val="120000"/>
              </a:lnSpc>
              <a:defRPr/>
            </a:pPr>
            <a:r>
              <a:rPr lang="zh-CN" altLang="en-US" sz="2800" dirty="0" smtClean="0">
                <a:solidFill>
                  <a:srgbClr val="FFFF00"/>
                </a:solidFill>
              </a:rPr>
              <a:t>公用网（</a:t>
            </a:r>
            <a:r>
              <a:rPr lang="en-US" altLang="zh-CN" sz="2800" dirty="0" smtClean="0">
                <a:solidFill>
                  <a:srgbClr val="FFFF00"/>
                </a:solidFill>
              </a:rPr>
              <a:t>Public Network</a:t>
            </a:r>
            <a:r>
              <a:rPr lang="zh-CN" altLang="en-US" sz="2800" dirty="0" smtClean="0">
                <a:solidFill>
                  <a:srgbClr val="FFFF00"/>
                </a:solidFill>
              </a:rPr>
              <a:t>）</a:t>
            </a:r>
            <a:endParaRPr lang="en-US" altLang="zh-CN" sz="2800" dirty="0" smtClean="0">
              <a:solidFill>
                <a:srgbClr val="FFFF00"/>
              </a:solidFill>
            </a:endParaRPr>
          </a:p>
          <a:p>
            <a:pPr marL="758952" lvl="1" indent="-457200">
              <a:lnSpc>
                <a:spcPct val="120000"/>
              </a:lnSpc>
              <a:defRPr/>
            </a:pPr>
            <a:r>
              <a:rPr lang="zh-CN" altLang="en-US" sz="2400" dirty="0" smtClean="0"/>
              <a:t>电信公司出资建造的大型网络。“公用”是指所有愿意按电信公司的规定缴纳费用的人都可以使用这种网络</a:t>
            </a:r>
            <a:endParaRPr lang="en-US" altLang="zh-CN" sz="2400" dirty="0" smtClean="0"/>
          </a:p>
          <a:p>
            <a:pPr marL="420624" indent="-384048" eaLnBrk="1" fontAlgn="auto" hangingPunct="1">
              <a:lnSpc>
                <a:spcPct val="120000"/>
              </a:lnSpc>
              <a:spcAft>
                <a:spcPts val="0"/>
              </a:spcAft>
              <a:buFont typeface="Wingdings 2"/>
              <a:buChar char=""/>
              <a:defRPr/>
            </a:pPr>
            <a:r>
              <a:rPr lang="zh-CN" altLang="en-US" sz="2800" dirty="0" smtClean="0">
                <a:solidFill>
                  <a:srgbClr val="FFFF00"/>
                </a:solidFill>
              </a:rPr>
              <a:t>专用网（</a:t>
            </a:r>
            <a:r>
              <a:rPr lang="en-US" altLang="zh-CN" sz="2800" dirty="0" smtClean="0">
                <a:solidFill>
                  <a:srgbClr val="FFFF00"/>
                </a:solidFill>
              </a:rPr>
              <a:t>Private Network</a:t>
            </a:r>
            <a:r>
              <a:rPr lang="zh-CN" altLang="en-US" sz="2800" dirty="0" smtClean="0">
                <a:solidFill>
                  <a:srgbClr val="FFFF00"/>
                </a:solidFill>
              </a:rPr>
              <a:t>）</a:t>
            </a:r>
            <a:endParaRPr lang="en-US" altLang="zh-CN" sz="2800" dirty="0" smtClean="0">
              <a:solidFill>
                <a:srgbClr val="FFFF00"/>
              </a:solidFill>
            </a:endParaRPr>
          </a:p>
          <a:p>
            <a:pPr marL="722376" lvl="1" indent="-274320" eaLnBrk="1" fontAlgn="auto" hangingPunct="1">
              <a:lnSpc>
                <a:spcPct val="120000"/>
              </a:lnSpc>
              <a:spcAft>
                <a:spcPts val="0"/>
              </a:spcAft>
              <a:buFont typeface="Wingdings 2"/>
              <a:buChar char=""/>
              <a:defRPr/>
            </a:pPr>
            <a:r>
              <a:rPr lang="zh-CN" altLang="en-US" sz="2400" dirty="0" smtClean="0"/>
              <a:t>某个部门、某个行业为各自的特殊工作需要而建设的网络</a:t>
            </a:r>
            <a:endParaRPr lang="en-US" altLang="zh-CN" sz="2400" dirty="0" smtClean="0"/>
          </a:p>
          <a:p>
            <a:pPr marL="722376" lvl="1" indent="-274320" eaLnBrk="1" fontAlgn="auto" hangingPunct="1">
              <a:lnSpc>
                <a:spcPct val="120000"/>
              </a:lnSpc>
              <a:spcAft>
                <a:spcPts val="0"/>
              </a:spcAft>
              <a:buFont typeface="Wingdings 2"/>
              <a:buChar char=""/>
              <a:defRPr/>
            </a:pPr>
            <a:r>
              <a:rPr lang="zh-CN" altLang="en-US" sz="2400" dirty="0" smtClean="0"/>
              <a:t>这种网络不对外提供服务</a:t>
            </a:r>
            <a:endParaRPr lang="zh-CN" altLang="en-US" sz="2000" dirty="0" smtClean="0"/>
          </a:p>
          <a:p>
            <a:pPr marL="420624" indent="-384048" eaLnBrk="1" fontAlgn="auto" hangingPunct="1">
              <a:spcAft>
                <a:spcPts val="0"/>
              </a:spcAft>
              <a:buFont typeface="Wingdings 2"/>
              <a:buChar char=""/>
              <a:defRPr/>
            </a:pPr>
            <a:endParaRPr lang="en-US" altLang="zh-CN" sz="2800" dirty="0" smtClean="0"/>
          </a:p>
          <a:p>
            <a:pPr marL="722376" lvl="1" indent="-274320" eaLnBrk="1" fontAlgn="auto" hangingPunct="1">
              <a:spcAft>
                <a:spcPts val="0"/>
              </a:spcAft>
              <a:buFont typeface="Wingdings 2"/>
              <a:buNone/>
              <a:defRPr/>
            </a:pPr>
            <a:endParaRPr lang="en-US" altLang="zh-CN" sz="2400" dirty="0" smtClean="0"/>
          </a:p>
          <a:p>
            <a:pPr marL="722376" lvl="1" indent="-274320" eaLnBrk="1" fontAlgn="auto" hangingPunct="1">
              <a:spcAft>
                <a:spcPts val="0"/>
              </a:spcAft>
              <a:buFont typeface="Wingdings 2"/>
              <a:buNone/>
              <a:defRPr/>
            </a:pPr>
            <a:endParaRPr lang="zh-CN" altLang="en-US" sz="2400" dirty="0" smtClean="0"/>
          </a:p>
        </p:txBody>
      </p:sp>
      <p:sp>
        <p:nvSpPr>
          <p:cNvPr id="5" name="灯片编号占位符 4"/>
          <p:cNvSpPr>
            <a:spLocks noGrp="1"/>
          </p:cNvSpPr>
          <p:nvPr>
            <p:ph type="sldNum" sz="quarter" idx="12"/>
          </p:nvPr>
        </p:nvSpPr>
        <p:spPr/>
        <p:txBody>
          <a:bodyPr/>
          <a:lstStyle/>
          <a:p>
            <a:pPr>
              <a:defRPr/>
            </a:pPr>
            <a:fld id="{E7134D8C-DF55-48AC-B40A-3F6629894117}" type="slidenum">
              <a:rPr lang="zh-CN" altLang="en-US"/>
              <a:pPr>
                <a:defRPr/>
              </a:pPr>
              <a:t>29</a:t>
            </a:fld>
            <a:endParaRPr lang="zh-CN" altLang="en-US"/>
          </a:p>
        </p:txBody>
      </p:sp>
      <p:sp>
        <p:nvSpPr>
          <p:cNvPr id="2" name="页脚占位符 1"/>
          <p:cNvSpPr>
            <a:spLocks noGrp="1"/>
          </p:cNvSpPr>
          <p:nvPr>
            <p:ph type="ftr" sz="quarter" idx="11"/>
          </p:nvPr>
        </p:nvSpPr>
        <p:spPr/>
        <p:txBody>
          <a:bodyPr/>
          <a:lstStyle/>
          <a:p>
            <a:pPr>
              <a:defRPr/>
            </a:pPr>
            <a:r>
              <a:rPr lang="en-US" altLang="zh-CN" dirty="0" smtClean="0"/>
              <a:t>Data and Computation</a:t>
            </a:r>
            <a:endParaRPr lang="en-US" altLang="zh-CN" dirty="0"/>
          </a:p>
        </p:txBody>
      </p:sp>
    </p:spTree>
    <p:extLst>
      <p:ext uri="{BB962C8B-B14F-4D97-AF65-F5344CB8AC3E}">
        <p14:creationId xmlns:p14="http://schemas.microsoft.com/office/powerpoint/2010/main" val="4243355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p:txBody>
          <a:bodyPr/>
          <a:lstStyle/>
          <a:p>
            <a:pPr eaLnBrk="1" hangingPunct="1">
              <a:defRPr/>
            </a:pPr>
            <a:r>
              <a:rPr lang="en-US" altLang="zh-CN" dirty="0" smtClean="0"/>
              <a:t>7.1 </a:t>
            </a:r>
            <a:r>
              <a:rPr lang="zh-CN" altLang="en-US" dirty="0" smtClean="0"/>
              <a:t>通信基础</a:t>
            </a:r>
          </a:p>
        </p:txBody>
      </p:sp>
      <p:sp>
        <p:nvSpPr>
          <p:cNvPr id="62466" name="内容占位符 2"/>
          <p:cNvSpPr>
            <a:spLocks noGrp="1"/>
          </p:cNvSpPr>
          <p:nvPr>
            <p:ph idx="1"/>
          </p:nvPr>
        </p:nvSpPr>
        <p:spPr>
          <a:xfrm>
            <a:off x="575048" y="1628800"/>
            <a:ext cx="8568952" cy="4502299"/>
          </a:xfrm>
        </p:spPr>
        <p:txBody>
          <a:bodyPr/>
          <a:lstStyle/>
          <a:p>
            <a:pPr eaLnBrk="1" hangingPunct="1">
              <a:defRPr/>
            </a:pPr>
            <a:r>
              <a:rPr lang="en-US" altLang="zh-CN" dirty="0" smtClean="0"/>
              <a:t>1844</a:t>
            </a:r>
            <a:r>
              <a:rPr lang="zh-CN" altLang="en-US" dirty="0" smtClean="0"/>
              <a:t>年，</a:t>
            </a:r>
            <a:r>
              <a:rPr lang="en-US" altLang="zh-CN" dirty="0" smtClean="0"/>
              <a:t>Samuel Morse</a:t>
            </a:r>
            <a:r>
              <a:rPr lang="zh-CN" altLang="en-US" dirty="0" smtClean="0"/>
              <a:t>发明了电报</a:t>
            </a:r>
            <a:endParaRPr lang="en-US" altLang="zh-CN" dirty="0" smtClean="0">
              <a:latin typeface="华文中宋" pitchFamily="2" charset="-122"/>
            </a:endParaRPr>
          </a:p>
          <a:p>
            <a:pPr lvl="1">
              <a:defRPr/>
            </a:pPr>
            <a:r>
              <a:rPr lang="zh-CN" altLang="en-US" dirty="0" smtClean="0"/>
              <a:t>人类首次具有了远程快速发送信息的能力</a:t>
            </a:r>
          </a:p>
          <a:p>
            <a:pPr eaLnBrk="1" hangingPunct="1">
              <a:defRPr/>
            </a:pPr>
            <a:r>
              <a:rPr lang="en-US" altLang="zh-CN" dirty="0" smtClean="0"/>
              <a:t>1876</a:t>
            </a:r>
            <a:r>
              <a:rPr lang="zh-CN" altLang="en-US" dirty="0" smtClean="0"/>
              <a:t>年贝尔发明了电话</a:t>
            </a:r>
            <a:endParaRPr lang="en-US" altLang="zh-CN" dirty="0" smtClean="0"/>
          </a:p>
          <a:p>
            <a:pPr lvl="1">
              <a:defRPr/>
            </a:pPr>
            <a:r>
              <a:rPr lang="zh-CN" altLang="en-US" dirty="0" smtClean="0"/>
              <a:t>人类的通信能力扩展到了语音</a:t>
            </a:r>
          </a:p>
          <a:p>
            <a:pPr eaLnBrk="1" hangingPunct="1">
              <a:defRPr/>
            </a:pPr>
            <a:r>
              <a:rPr lang="zh-CN" altLang="en-US" dirty="0" smtClean="0"/>
              <a:t>今天</a:t>
            </a:r>
            <a:endParaRPr lang="en-US" altLang="zh-CN" dirty="0" smtClean="0"/>
          </a:p>
          <a:p>
            <a:pPr lvl="1">
              <a:defRPr/>
            </a:pPr>
            <a:r>
              <a:rPr lang="zh-CN" altLang="en-US" dirty="0" smtClean="0"/>
              <a:t>人类使用计算机可以快速地获取全世界的信息</a:t>
            </a:r>
          </a:p>
          <a:p>
            <a:pPr eaLnBrk="1" hangingPunct="1">
              <a:defRPr/>
            </a:pPr>
            <a:r>
              <a:rPr lang="zh-CN" altLang="en-US" dirty="0" smtClean="0"/>
              <a:t>计算机通信和网络</a:t>
            </a:r>
            <a:endParaRPr lang="en-US" altLang="zh-CN" dirty="0" smtClean="0"/>
          </a:p>
          <a:p>
            <a:pPr lvl="1">
              <a:defRPr/>
            </a:pPr>
            <a:r>
              <a:rPr lang="zh-CN" altLang="en-US" dirty="0" smtClean="0"/>
              <a:t>是信息时代的标志</a:t>
            </a:r>
          </a:p>
        </p:txBody>
      </p:sp>
      <p:sp>
        <p:nvSpPr>
          <p:cNvPr id="6" name="灯片编号占位符 5"/>
          <p:cNvSpPr>
            <a:spLocks noGrp="1"/>
          </p:cNvSpPr>
          <p:nvPr>
            <p:ph type="sldNum" sz="quarter" idx="12"/>
          </p:nvPr>
        </p:nvSpPr>
        <p:spPr/>
        <p:txBody>
          <a:bodyPr/>
          <a:lstStyle/>
          <a:p>
            <a:pPr>
              <a:defRPr/>
            </a:pPr>
            <a:fld id="{578CD863-6AB7-4042-80E8-F04DEAD88D9F}" type="slidenum">
              <a:rPr lang="zh-CN" altLang="en-US"/>
              <a:pPr>
                <a:defRPr/>
              </a:pPr>
              <a:t>3</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defRPr/>
            </a:pPr>
            <a:r>
              <a:rPr lang="zh-CN" altLang="en-US" dirty="0" smtClean="0"/>
              <a:t>局域网及其拓扑结构</a:t>
            </a:r>
          </a:p>
        </p:txBody>
      </p:sp>
      <p:sp>
        <p:nvSpPr>
          <p:cNvPr id="40962" name="Rectangle 3"/>
          <p:cNvSpPr>
            <a:spLocks noGrp="1" noChangeArrowheads="1"/>
          </p:cNvSpPr>
          <p:nvPr>
            <p:ph idx="1"/>
          </p:nvPr>
        </p:nvSpPr>
        <p:spPr>
          <a:xfrm>
            <a:off x="179388" y="1484313"/>
            <a:ext cx="8651875" cy="5113337"/>
          </a:xfrm>
        </p:spPr>
        <p:txBody>
          <a:bodyPr/>
          <a:lstStyle/>
          <a:p>
            <a:pPr eaLnBrk="1" hangingPunct="1">
              <a:defRPr/>
            </a:pPr>
            <a:r>
              <a:rPr lang="zh-CN" altLang="en-US" sz="2800" smtClean="0"/>
              <a:t>局域网，</a:t>
            </a:r>
            <a:r>
              <a:rPr lang="en-US" altLang="zh-CN" sz="2800" smtClean="0"/>
              <a:t>Local Area Network </a:t>
            </a:r>
            <a:r>
              <a:rPr lang="zh-CN" altLang="en-US" sz="2800" smtClean="0"/>
              <a:t>，</a:t>
            </a:r>
            <a:r>
              <a:rPr lang="en-US" altLang="zh-CN" sz="2800" smtClean="0">
                <a:solidFill>
                  <a:srgbClr val="FFFF00"/>
                </a:solidFill>
              </a:rPr>
              <a:t>LAN</a:t>
            </a:r>
            <a:endParaRPr lang="zh-CN" altLang="en-US" sz="2800" smtClean="0">
              <a:solidFill>
                <a:srgbClr val="FFFF00"/>
              </a:solidFill>
            </a:endParaRPr>
          </a:p>
          <a:p>
            <a:pPr eaLnBrk="1" hangingPunct="1">
              <a:defRPr/>
            </a:pPr>
            <a:r>
              <a:rPr lang="zh-CN" altLang="en-US" sz="2800" smtClean="0"/>
              <a:t>是连接</a:t>
            </a:r>
            <a:r>
              <a:rPr lang="zh-CN" altLang="en-US" sz="2800" smtClean="0">
                <a:solidFill>
                  <a:srgbClr val="FFFF00"/>
                </a:solidFill>
              </a:rPr>
              <a:t>较小地理范围</a:t>
            </a:r>
            <a:r>
              <a:rPr lang="zh-CN" altLang="en-US" sz="2800" smtClean="0"/>
              <a:t>内的计算机组成的网络</a:t>
            </a:r>
          </a:p>
          <a:p>
            <a:pPr lvl="1" eaLnBrk="1" hangingPunct="1">
              <a:defRPr/>
            </a:pPr>
            <a:r>
              <a:rPr lang="zh-CN" altLang="en-US" sz="2400" smtClean="0"/>
              <a:t>一般在</a:t>
            </a:r>
            <a:r>
              <a:rPr lang="zh-CN" altLang="en-US" sz="2400" smtClean="0">
                <a:solidFill>
                  <a:srgbClr val="FFFF00"/>
                </a:solidFill>
              </a:rPr>
              <a:t>几公里</a:t>
            </a:r>
            <a:r>
              <a:rPr lang="zh-CN" altLang="en-US" sz="2400" smtClean="0"/>
              <a:t>内的区域</a:t>
            </a:r>
          </a:p>
          <a:p>
            <a:pPr lvl="1" eaLnBrk="1" hangingPunct="1">
              <a:defRPr/>
            </a:pPr>
            <a:r>
              <a:rPr lang="zh-CN" altLang="en-US" sz="2400" smtClean="0"/>
              <a:t>最早的网络雏形就是</a:t>
            </a:r>
            <a:r>
              <a:rPr lang="zh-CN" altLang="en-US" sz="2400" smtClean="0">
                <a:solidFill>
                  <a:srgbClr val="FFFF00"/>
                </a:solidFill>
              </a:rPr>
              <a:t>局域网</a:t>
            </a:r>
            <a:r>
              <a:rPr lang="zh-CN" altLang="en-US" sz="2400" smtClean="0"/>
              <a:t>：</a:t>
            </a:r>
            <a:r>
              <a:rPr lang="en-US" altLang="zh-CN" sz="2400" smtClean="0"/>
              <a:t>MIT</a:t>
            </a:r>
            <a:r>
              <a:rPr lang="zh-CN" altLang="en-US" sz="2400" smtClean="0"/>
              <a:t>的几个学生通过电话线把计算机连接起来，互相交流编程的心得</a:t>
            </a:r>
          </a:p>
          <a:p>
            <a:pPr eaLnBrk="1" hangingPunct="1">
              <a:defRPr/>
            </a:pPr>
            <a:r>
              <a:rPr lang="en-US" altLang="zh-CN" sz="2800" smtClean="0"/>
              <a:t>LAN </a:t>
            </a:r>
            <a:r>
              <a:rPr lang="zh-CN" altLang="en-US" sz="2800" smtClean="0"/>
              <a:t>的配置方式</a:t>
            </a:r>
            <a:r>
              <a:rPr lang="en-US" altLang="zh-CN" sz="2800" smtClean="0">
                <a:latin typeface="华文中宋" pitchFamily="2" charset="-122"/>
              </a:rPr>
              <a:t>——</a:t>
            </a:r>
            <a:r>
              <a:rPr lang="zh-CN" altLang="en-US" sz="2800" smtClean="0"/>
              <a:t>拓扑（</a:t>
            </a:r>
            <a:r>
              <a:rPr lang="en-US" altLang="zh-CN" sz="2800" smtClean="0"/>
              <a:t>Topology</a:t>
            </a:r>
            <a:r>
              <a:rPr lang="zh-CN" altLang="en-US" sz="2800" smtClean="0"/>
              <a:t>）结构</a:t>
            </a:r>
          </a:p>
          <a:p>
            <a:pPr lvl="1" eaLnBrk="1" hangingPunct="1">
              <a:defRPr/>
            </a:pPr>
            <a:r>
              <a:rPr lang="zh-CN" altLang="en-US" sz="2400" smtClean="0"/>
              <a:t>管理和构成局域网的各种配置方式</a:t>
            </a:r>
            <a:endParaRPr lang="en-US" altLang="zh-CN" sz="2400" smtClean="0"/>
          </a:p>
          <a:p>
            <a:pPr lvl="1" eaLnBrk="1" hangingPunct="1">
              <a:defRPr/>
            </a:pPr>
            <a:r>
              <a:rPr lang="zh-CN" altLang="en-US" sz="2400" smtClean="0"/>
              <a:t>局域网主要有</a:t>
            </a:r>
            <a:r>
              <a:rPr lang="zh-CN" altLang="en-US" sz="2400" smtClean="0">
                <a:solidFill>
                  <a:srgbClr val="FFFF00"/>
                </a:solidFill>
              </a:rPr>
              <a:t>星型、总线型、环型和树型</a:t>
            </a:r>
          </a:p>
          <a:p>
            <a:pPr eaLnBrk="1" hangingPunct="1">
              <a:defRPr/>
            </a:pPr>
            <a:r>
              <a:rPr lang="zh-CN" altLang="en-US" sz="2800" smtClean="0"/>
              <a:t>拓扑结构：</a:t>
            </a:r>
            <a:endParaRPr lang="en-US" altLang="zh-CN" sz="2800" smtClean="0"/>
          </a:p>
          <a:p>
            <a:pPr lvl="1" eaLnBrk="1" hangingPunct="1">
              <a:defRPr/>
            </a:pPr>
            <a:r>
              <a:rPr lang="zh-CN" altLang="en-US" sz="2400" smtClean="0">
                <a:solidFill>
                  <a:srgbClr val="FFFF00"/>
                </a:solidFill>
              </a:rPr>
              <a:t>拓扑结构与传输介质和介质访问控制</a:t>
            </a:r>
            <a:r>
              <a:rPr lang="zh-CN" altLang="en-US" sz="2400" smtClean="0"/>
              <a:t>技术密切相关，它影响着整个</a:t>
            </a:r>
            <a:r>
              <a:rPr lang="zh-CN" altLang="en-US" sz="2400" smtClean="0">
                <a:solidFill>
                  <a:srgbClr val="FFFF00"/>
                </a:solidFill>
              </a:rPr>
              <a:t>网络的设计、功能以及费用</a:t>
            </a:r>
            <a:r>
              <a:rPr lang="zh-CN" altLang="en-US" sz="2400" smtClean="0"/>
              <a:t>等各方面 </a:t>
            </a:r>
          </a:p>
        </p:txBody>
      </p:sp>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30</a:t>
            </a:fld>
            <a:endParaRPr lang="en-US" altLang="zh-CN"/>
          </a:p>
        </p:txBody>
      </p:sp>
    </p:spTree>
    <p:extLst>
      <p:ext uri="{BB962C8B-B14F-4D97-AF65-F5344CB8AC3E}">
        <p14:creationId xmlns:p14="http://schemas.microsoft.com/office/powerpoint/2010/main" val="1565860874"/>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p:cNvSpPr>
            <a:spLocks noGrp="1" noChangeArrowheads="1"/>
          </p:cNvSpPr>
          <p:nvPr>
            <p:ph type="title"/>
          </p:nvPr>
        </p:nvSpPr>
        <p:spPr>
          <a:xfrm>
            <a:off x="457200" y="274638"/>
            <a:ext cx="7786688" cy="922337"/>
          </a:xfrm>
        </p:spPr>
        <p:txBody>
          <a:bodyPr/>
          <a:lstStyle/>
          <a:p>
            <a:pPr eaLnBrk="1" hangingPunct="1">
              <a:defRPr/>
            </a:pPr>
            <a:r>
              <a:rPr lang="zh-CN" altLang="en-US" dirty="0" smtClean="0"/>
              <a:t>星型网网拓扑结构</a:t>
            </a:r>
          </a:p>
        </p:txBody>
      </p:sp>
      <p:sp>
        <p:nvSpPr>
          <p:cNvPr id="41986" name="内容占位符 1"/>
          <p:cNvSpPr>
            <a:spLocks noGrp="1"/>
          </p:cNvSpPr>
          <p:nvPr>
            <p:ph idx="1"/>
          </p:nvPr>
        </p:nvSpPr>
        <p:spPr>
          <a:xfrm>
            <a:off x="251520" y="1412776"/>
            <a:ext cx="4667251" cy="4852987"/>
          </a:xfrm>
        </p:spPr>
        <p:txBody>
          <a:bodyPr/>
          <a:lstStyle/>
          <a:p>
            <a:pPr eaLnBrk="1" hangingPunct="1">
              <a:lnSpc>
                <a:spcPct val="120000"/>
              </a:lnSpc>
              <a:defRPr/>
            </a:pPr>
            <a:r>
              <a:rPr lang="zh-CN" altLang="en-US" sz="2800" dirty="0" smtClean="0"/>
              <a:t>以</a:t>
            </a:r>
            <a:r>
              <a:rPr lang="zh-CN" altLang="en-US" sz="2800" dirty="0" smtClean="0">
                <a:solidFill>
                  <a:srgbClr val="FFFF00"/>
                </a:solidFill>
              </a:rPr>
              <a:t>中央节点（交换机）</a:t>
            </a:r>
            <a:r>
              <a:rPr lang="zh-CN" altLang="en-US" sz="2800" dirty="0" smtClean="0"/>
              <a:t>为中心，用单独的线路如</a:t>
            </a:r>
            <a:r>
              <a:rPr lang="zh-CN" altLang="en-US" sz="2800" dirty="0" smtClean="0">
                <a:solidFill>
                  <a:srgbClr val="FFFF00"/>
                </a:solidFill>
              </a:rPr>
              <a:t>双绞线与其他节点（工作站）</a:t>
            </a:r>
            <a:r>
              <a:rPr lang="zh-CN" altLang="en-US" sz="2800" dirty="0" smtClean="0"/>
              <a:t>相连，节点间的通信通过</a:t>
            </a:r>
            <a:r>
              <a:rPr lang="zh-CN" altLang="en-US" sz="2800" dirty="0" smtClean="0">
                <a:solidFill>
                  <a:srgbClr val="FFFF00"/>
                </a:solidFill>
              </a:rPr>
              <a:t>中心节点</a:t>
            </a:r>
            <a:r>
              <a:rPr lang="zh-CN" altLang="en-US" sz="2800" dirty="0" smtClean="0"/>
              <a:t>进行。</a:t>
            </a:r>
            <a:endParaRPr lang="en-US" altLang="zh-CN" sz="2800" dirty="0" smtClean="0"/>
          </a:p>
          <a:p>
            <a:pPr eaLnBrk="1" hangingPunct="1">
              <a:lnSpc>
                <a:spcPct val="120000"/>
              </a:lnSpc>
              <a:defRPr/>
            </a:pPr>
            <a:r>
              <a:rPr lang="zh-CN" altLang="en-US" sz="2800" dirty="0" smtClean="0">
                <a:solidFill>
                  <a:srgbClr val="FFFF00"/>
                </a:solidFill>
              </a:rPr>
              <a:t>结构简单、配置灵活、维护方便</a:t>
            </a:r>
            <a:r>
              <a:rPr lang="zh-CN" altLang="en-US" sz="2800" dirty="0" smtClean="0"/>
              <a:t>。但中心节点的</a:t>
            </a:r>
            <a:r>
              <a:rPr lang="zh-CN" altLang="en-US" sz="2800" dirty="0" smtClean="0">
                <a:solidFill>
                  <a:srgbClr val="FFFF00"/>
                </a:solidFill>
              </a:rPr>
              <a:t>“瓶颈”</a:t>
            </a:r>
            <a:r>
              <a:rPr lang="zh-CN" altLang="en-US" sz="2800" dirty="0" smtClean="0"/>
              <a:t>会导致整个网络</a:t>
            </a:r>
            <a:r>
              <a:rPr lang="zh-CN" altLang="en-US" sz="2800" dirty="0" smtClean="0">
                <a:solidFill>
                  <a:srgbClr val="FFFF00"/>
                </a:solidFill>
              </a:rPr>
              <a:t>性能下降</a:t>
            </a:r>
            <a:r>
              <a:rPr lang="zh-CN" altLang="en-US" sz="2800" dirty="0" smtClean="0"/>
              <a:t>。</a:t>
            </a:r>
          </a:p>
        </p:txBody>
      </p:sp>
      <p:pic>
        <p:nvPicPr>
          <p:cNvPr id="44035" name="Picture 24"/>
          <p:cNvPicPr>
            <a:picLocks noChangeAspect="1" noChangeArrowheads="1"/>
          </p:cNvPicPr>
          <p:nvPr/>
        </p:nvPicPr>
        <p:blipFill>
          <a:blip r:embed="rId2" cstate="print"/>
          <a:srcRect/>
          <a:stretch>
            <a:fillRect/>
          </a:stretch>
        </p:blipFill>
        <p:spPr bwMode="auto">
          <a:xfrm>
            <a:off x="5240739" y="1624806"/>
            <a:ext cx="3889375" cy="414020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31</a:t>
            </a:fld>
            <a:endParaRPr lang="en-US" altLang="zh-CN"/>
          </a:p>
        </p:txBody>
      </p:sp>
    </p:spTree>
    <p:extLst>
      <p:ext uri="{BB962C8B-B14F-4D97-AF65-F5344CB8AC3E}">
        <p14:creationId xmlns:p14="http://schemas.microsoft.com/office/powerpoint/2010/main" val="37813122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p:txBody>
          <a:bodyPr/>
          <a:lstStyle/>
          <a:p>
            <a:pPr eaLnBrk="1" hangingPunct="1">
              <a:defRPr/>
            </a:pPr>
            <a:r>
              <a:rPr lang="zh-CN" altLang="en-US" dirty="0" smtClean="0"/>
              <a:t>总线型网拓扑结构</a:t>
            </a:r>
          </a:p>
        </p:txBody>
      </p:sp>
      <p:sp>
        <p:nvSpPr>
          <p:cNvPr id="43010" name="内容占位符 2"/>
          <p:cNvSpPr>
            <a:spLocks noGrp="1"/>
          </p:cNvSpPr>
          <p:nvPr>
            <p:ph idx="1"/>
          </p:nvPr>
        </p:nvSpPr>
        <p:spPr>
          <a:xfrm>
            <a:off x="107950" y="1600200"/>
            <a:ext cx="4824413" cy="4492625"/>
          </a:xfrm>
        </p:spPr>
        <p:txBody>
          <a:bodyPr/>
          <a:lstStyle/>
          <a:p>
            <a:pPr eaLnBrk="1" hangingPunct="1">
              <a:lnSpc>
                <a:spcPct val="120000"/>
              </a:lnSpc>
              <a:defRPr/>
            </a:pPr>
            <a:r>
              <a:rPr lang="zh-CN" altLang="en-US" sz="2800" smtClean="0"/>
              <a:t>采用</a:t>
            </a:r>
            <a:r>
              <a:rPr lang="zh-CN" altLang="en-US" sz="2800" smtClean="0">
                <a:solidFill>
                  <a:srgbClr val="FFFF00"/>
                </a:solidFill>
              </a:rPr>
              <a:t>单传输线（总线</a:t>
            </a:r>
            <a:r>
              <a:rPr lang="zh-CN" altLang="en-US" sz="2800" smtClean="0"/>
              <a:t>），所有节点都通过</a:t>
            </a:r>
            <a:r>
              <a:rPr lang="en-US" altLang="zh-CN" sz="2800" smtClean="0">
                <a:solidFill>
                  <a:srgbClr val="FFFF00"/>
                </a:solidFill>
              </a:rPr>
              <a:t>T</a:t>
            </a:r>
            <a:r>
              <a:rPr lang="zh-CN" altLang="en-US" sz="2800" smtClean="0">
                <a:solidFill>
                  <a:srgbClr val="FFFF00"/>
                </a:solidFill>
              </a:rPr>
              <a:t>形的接口</a:t>
            </a:r>
            <a:r>
              <a:rPr lang="zh-CN" altLang="en-US" sz="2800" smtClean="0"/>
              <a:t>直接连接到总线上，节点的信息沿</a:t>
            </a:r>
            <a:r>
              <a:rPr lang="zh-CN" altLang="en-US" sz="2800" smtClean="0">
                <a:solidFill>
                  <a:srgbClr val="FFFF00"/>
                </a:solidFill>
              </a:rPr>
              <a:t>总线向两个方向</a:t>
            </a:r>
            <a:r>
              <a:rPr lang="zh-CN" altLang="en-US" sz="2800" smtClean="0"/>
              <a:t>传播，且被其他节点接收，</a:t>
            </a:r>
            <a:endParaRPr lang="en-US" altLang="zh-CN" sz="2800" smtClean="0"/>
          </a:p>
          <a:p>
            <a:pPr eaLnBrk="1" hangingPunct="1">
              <a:lnSpc>
                <a:spcPct val="120000"/>
              </a:lnSpc>
              <a:defRPr/>
            </a:pPr>
            <a:r>
              <a:rPr lang="zh-CN" altLang="en-US" sz="2800" smtClean="0"/>
              <a:t>总线结构对</a:t>
            </a:r>
            <a:r>
              <a:rPr lang="zh-CN" altLang="en-US" sz="2800" smtClean="0">
                <a:solidFill>
                  <a:srgbClr val="FFFF00"/>
                </a:solidFill>
              </a:rPr>
              <a:t>信道故障敏感</a:t>
            </a:r>
            <a:r>
              <a:rPr lang="zh-CN" altLang="en-US" sz="2800" smtClean="0"/>
              <a:t>，任何</a:t>
            </a:r>
            <a:r>
              <a:rPr lang="zh-CN" altLang="en-US" sz="2800" smtClean="0">
                <a:solidFill>
                  <a:srgbClr val="FFFF00"/>
                </a:solidFill>
              </a:rPr>
              <a:t>节点发生故障</a:t>
            </a:r>
            <a:r>
              <a:rPr lang="zh-CN" altLang="en-US" sz="2800" smtClean="0"/>
              <a:t>都会导致</a:t>
            </a:r>
            <a:r>
              <a:rPr lang="zh-CN" altLang="en-US" sz="2800" smtClean="0">
                <a:solidFill>
                  <a:srgbClr val="FFFF00"/>
                </a:solidFill>
              </a:rPr>
              <a:t>全网瘫痪</a:t>
            </a:r>
            <a:r>
              <a:rPr lang="zh-CN" altLang="en-US" sz="2800" smtClean="0"/>
              <a:t>。</a:t>
            </a:r>
            <a:endParaRPr lang="zh-CN" altLang="en-US" smtClean="0"/>
          </a:p>
          <a:p>
            <a:pPr eaLnBrk="1" hangingPunct="1">
              <a:defRPr/>
            </a:pPr>
            <a:endParaRPr lang="zh-CN" altLang="en-US" smtClean="0"/>
          </a:p>
        </p:txBody>
      </p:sp>
      <p:sp>
        <p:nvSpPr>
          <p:cNvPr id="6" name="灯片编号占位符 5"/>
          <p:cNvSpPr>
            <a:spLocks noGrp="1"/>
          </p:cNvSpPr>
          <p:nvPr>
            <p:ph type="sldNum" sz="quarter" idx="12"/>
          </p:nvPr>
        </p:nvSpPr>
        <p:spPr/>
        <p:txBody>
          <a:bodyPr/>
          <a:lstStyle/>
          <a:p>
            <a:pPr>
              <a:defRPr/>
            </a:pPr>
            <a:fld id="{E2B969BB-6F27-4FEA-B689-F9A8C8AA7717}" type="slidenum">
              <a:rPr lang="zh-CN" altLang="en-US"/>
              <a:pPr>
                <a:defRPr/>
              </a:pPr>
              <a:t>32</a:t>
            </a:fld>
            <a:endParaRPr lang="zh-CN" altLang="en-US"/>
          </a:p>
        </p:txBody>
      </p:sp>
      <p:pic>
        <p:nvPicPr>
          <p:cNvPr id="45060" name="Picture 25"/>
          <p:cNvPicPr>
            <a:picLocks noChangeAspect="1" noChangeArrowheads="1"/>
          </p:cNvPicPr>
          <p:nvPr/>
        </p:nvPicPr>
        <p:blipFill>
          <a:blip r:embed="rId2" cstate="print"/>
          <a:srcRect/>
          <a:stretch>
            <a:fillRect/>
          </a:stretch>
        </p:blipFill>
        <p:spPr bwMode="auto">
          <a:xfrm>
            <a:off x="5003800" y="1916113"/>
            <a:ext cx="3816350" cy="3744912"/>
          </a:xfrm>
          <a:prstGeom prst="rect">
            <a:avLst/>
          </a:prstGeom>
          <a:noFill/>
          <a:ln w="9525">
            <a:noFill/>
            <a:miter lim="800000"/>
            <a:headEnd/>
            <a:tailEnd/>
          </a:ln>
        </p:spPr>
      </p:pic>
    </p:spTree>
    <p:extLst>
      <p:ext uri="{BB962C8B-B14F-4D97-AF65-F5344CB8AC3E}">
        <p14:creationId xmlns:p14="http://schemas.microsoft.com/office/powerpoint/2010/main" val="3962430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2" name="Rectangle 22"/>
          <p:cNvSpPr>
            <a:spLocks noGrp="1" noChangeArrowheads="1"/>
          </p:cNvSpPr>
          <p:nvPr>
            <p:ph type="title"/>
          </p:nvPr>
        </p:nvSpPr>
        <p:spPr>
          <a:xfrm>
            <a:off x="457200" y="274638"/>
            <a:ext cx="7786688" cy="777875"/>
          </a:xfrm>
        </p:spPr>
        <p:txBody>
          <a:bodyPr>
            <a:normAutofit fontScale="90000"/>
          </a:bodyPr>
          <a:lstStyle/>
          <a:p>
            <a:pPr eaLnBrk="1" fontAlgn="auto" hangingPunct="1">
              <a:spcAft>
                <a:spcPts val="0"/>
              </a:spcAft>
              <a:defRPr/>
            </a:pPr>
            <a:r>
              <a:rPr lang="zh-CN" altLang="en-US" dirty="0" smtClean="0"/>
              <a:t>环网、树型网拓扑结构 </a:t>
            </a:r>
          </a:p>
        </p:txBody>
      </p:sp>
      <p:sp>
        <p:nvSpPr>
          <p:cNvPr id="44034" name="内容占位符 1"/>
          <p:cNvSpPr>
            <a:spLocks noGrp="1"/>
          </p:cNvSpPr>
          <p:nvPr>
            <p:ph sz="half" idx="1"/>
          </p:nvPr>
        </p:nvSpPr>
        <p:spPr>
          <a:xfrm>
            <a:off x="317500" y="1196975"/>
            <a:ext cx="3822700" cy="5256212"/>
          </a:xfrm>
        </p:spPr>
        <p:txBody>
          <a:bodyPr>
            <a:normAutofit/>
          </a:bodyPr>
          <a:lstStyle/>
          <a:p>
            <a:pPr eaLnBrk="1" hangingPunct="1">
              <a:lnSpc>
                <a:spcPct val="120000"/>
              </a:lnSpc>
              <a:defRPr/>
            </a:pPr>
            <a:r>
              <a:rPr lang="zh-CN" altLang="en-US" sz="2800" dirty="0" smtClean="0"/>
              <a:t>所有节点连接成一个封闭的环。获得令牌的节点才能发送信息</a:t>
            </a:r>
            <a:endParaRPr lang="en-US" altLang="zh-CN" sz="2800" dirty="0" smtClean="0"/>
          </a:p>
          <a:p>
            <a:pPr eaLnBrk="1" hangingPunct="1">
              <a:lnSpc>
                <a:spcPct val="120000"/>
              </a:lnSpc>
              <a:defRPr/>
            </a:pPr>
            <a:r>
              <a:rPr lang="zh-CN" altLang="en-US" sz="2800" dirty="0" smtClean="0"/>
              <a:t>环网有</a:t>
            </a:r>
            <a:r>
              <a:rPr lang="zh-CN" altLang="en-US" sz="2800" dirty="0" smtClean="0">
                <a:solidFill>
                  <a:srgbClr val="FFFF00"/>
                </a:solidFill>
              </a:rPr>
              <a:t>较高的传输确定性</a:t>
            </a:r>
            <a:r>
              <a:rPr lang="zh-CN" altLang="en-US" sz="2800" dirty="0" smtClean="0"/>
              <a:t>，但</a:t>
            </a:r>
            <a:r>
              <a:rPr lang="zh-CN" altLang="en-US" sz="2800" dirty="0" smtClean="0">
                <a:solidFill>
                  <a:srgbClr val="FFFF00"/>
                </a:solidFill>
              </a:rPr>
              <a:t>扩充和关闭节点比较</a:t>
            </a:r>
            <a:r>
              <a:rPr lang="zh-CN" altLang="en-US" sz="2800" dirty="0" smtClean="0"/>
              <a:t>复杂。</a:t>
            </a:r>
          </a:p>
        </p:txBody>
      </p:sp>
      <p:pic>
        <p:nvPicPr>
          <p:cNvPr id="46083" name="Picture 24"/>
          <p:cNvPicPr>
            <a:picLocks noChangeAspect="1" noChangeArrowheads="1"/>
          </p:cNvPicPr>
          <p:nvPr/>
        </p:nvPicPr>
        <p:blipFill>
          <a:blip r:embed="rId2" cstate="print"/>
          <a:srcRect/>
          <a:stretch>
            <a:fillRect/>
          </a:stretch>
        </p:blipFill>
        <p:spPr bwMode="auto">
          <a:xfrm>
            <a:off x="4140200" y="1557338"/>
            <a:ext cx="4502150" cy="453548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pPr>
              <a:defRPr/>
            </a:pPr>
            <a:fld id="{404D06BB-25CF-4F9F-8B8C-423177285E6C}" type="slidenum">
              <a:rPr lang="en-US" altLang="zh-CN" smtClean="0"/>
              <a:pPr>
                <a:defRPr/>
              </a:pPr>
              <a:t>33</a:t>
            </a:fld>
            <a:endParaRPr lang="en-US" altLang="zh-CN"/>
          </a:p>
        </p:txBody>
      </p:sp>
    </p:spTree>
    <p:extLst>
      <p:ext uri="{BB962C8B-B14F-4D97-AF65-F5344CB8AC3E}">
        <p14:creationId xmlns:p14="http://schemas.microsoft.com/office/powerpoint/2010/main" val="3196481903"/>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a:lstStyle/>
          <a:p>
            <a:pPr eaLnBrk="1" hangingPunct="1">
              <a:defRPr/>
            </a:pPr>
            <a:r>
              <a:rPr lang="zh-CN" altLang="en-US" sz="4800" dirty="0" smtClean="0"/>
              <a:t>树型结构</a:t>
            </a:r>
            <a:endParaRPr lang="zh-CN" altLang="en-US" dirty="0" smtClean="0"/>
          </a:p>
        </p:txBody>
      </p:sp>
      <p:sp>
        <p:nvSpPr>
          <p:cNvPr id="45058" name="内容占位符 2"/>
          <p:cNvSpPr>
            <a:spLocks noGrp="1"/>
          </p:cNvSpPr>
          <p:nvPr>
            <p:ph sz="half" idx="1"/>
          </p:nvPr>
        </p:nvSpPr>
        <p:spPr>
          <a:xfrm>
            <a:off x="250825" y="1628775"/>
            <a:ext cx="3384550" cy="3960813"/>
          </a:xfrm>
        </p:spPr>
        <p:txBody>
          <a:bodyPr/>
          <a:lstStyle/>
          <a:p>
            <a:pPr eaLnBrk="1" hangingPunct="1">
              <a:lnSpc>
                <a:spcPct val="120000"/>
              </a:lnSpc>
              <a:defRPr/>
            </a:pPr>
            <a:r>
              <a:rPr lang="zh-CN" altLang="en-US" sz="3200" smtClean="0"/>
              <a:t>由多个星型网络按层次方式排列构成。</a:t>
            </a:r>
            <a:endParaRPr lang="en-US" altLang="zh-CN" sz="3200" smtClean="0"/>
          </a:p>
          <a:p>
            <a:pPr eaLnBrk="1" hangingPunct="1">
              <a:lnSpc>
                <a:spcPct val="120000"/>
              </a:lnSpc>
              <a:defRPr/>
            </a:pPr>
            <a:r>
              <a:rPr lang="zh-CN" altLang="en-US" sz="3200" smtClean="0">
                <a:solidFill>
                  <a:srgbClr val="FFFF00"/>
                </a:solidFill>
              </a:rPr>
              <a:t>组网灵活、成本低、扩充方便</a:t>
            </a:r>
            <a:r>
              <a:rPr lang="zh-CN" altLang="en-US" sz="3200" smtClean="0"/>
              <a:t>。</a:t>
            </a:r>
            <a:endParaRPr lang="zh-CN" altLang="en-US" smtClean="0"/>
          </a:p>
        </p:txBody>
      </p:sp>
      <p:sp>
        <p:nvSpPr>
          <p:cNvPr id="7" name="灯片编号占位符 6"/>
          <p:cNvSpPr>
            <a:spLocks noGrp="1"/>
          </p:cNvSpPr>
          <p:nvPr>
            <p:ph type="sldNum" sz="quarter" idx="12"/>
          </p:nvPr>
        </p:nvSpPr>
        <p:spPr/>
        <p:txBody>
          <a:bodyPr/>
          <a:lstStyle/>
          <a:p>
            <a:pPr>
              <a:defRPr/>
            </a:pPr>
            <a:fld id="{27B618E1-1FC5-4863-8184-D153572EBB59}" type="slidenum">
              <a:rPr lang="zh-CN" altLang="en-US"/>
              <a:pPr>
                <a:defRPr/>
              </a:pPr>
              <a:t>34</a:t>
            </a:fld>
            <a:endParaRPr lang="zh-CN" altLang="en-US"/>
          </a:p>
        </p:txBody>
      </p:sp>
      <p:pic>
        <p:nvPicPr>
          <p:cNvPr id="47108" name="Picture 3"/>
          <p:cNvPicPr>
            <a:picLocks noChangeAspect="1" noChangeArrowheads="1"/>
          </p:cNvPicPr>
          <p:nvPr/>
        </p:nvPicPr>
        <p:blipFill>
          <a:blip r:embed="rId2" cstate="print"/>
          <a:srcRect/>
          <a:stretch>
            <a:fillRect/>
          </a:stretch>
        </p:blipFill>
        <p:spPr bwMode="auto">
          <a:xfrm>
            <a:off x="3863975" y="1989138"/>
            <a:ext cx="4732338" cy="3743325"/>
          </a:xfrm>
          <a:prstGeom prst="rect">
            <a:avLst/>
          </a:prstGeom>
          <a:noFill/>
          <a:ln w="9525">
            <a:noFill/>
            <a:miter lim="800000"/>
            <a:headEnd/>
            <a:tailEnd/>
          </a:ln>
        </p:spPr>
      </p:pic>
    </p:spTree>
    <p:extLst>
      <p:ext uri="{BB962C8B-B14F-4D97-AF65-F5344CB8AC3E}">
        <p14:creationId xmlns:p14="http://schemas.microsoft.com/office/powerpoint/2010/main" val="3270920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defRPr/>
            </a:pPr>
            <a:r>
              <a:rPr lang="zh-CN" altLang="en-US" dirty="0" smtClean="0"/>
              <a:t>城域网 </a:t>
            </a:r>
          </a:p>
        </p:txBody>
      </p:sp>
      <p:sp>
        <p:nvSpPr>
          <p:cNvPr id="46082" name="Rectangle 3"/>
          <p:cNvSpPr>
            <a:spLocks noGrp="1" noChangeArrowheads="1"/>
          </p:cNvSpPr>
          <p:nvPr>
            <p:ph idx="1"/>
          </p:nvPr>
        </p:nvSpPr>
        <p:spPr/>
        <p:txBody>
          <a:bodyPr/>
          <a:lstStyle/>
          <a:p>
            <a:pPr eaLnBrk="1" hangingPunct="1">
              <a:defRPr/>
            </a:pPr>
            <a:r>
              <a:rPr lang="en-US" altLang="zh-CN" dirty="0" smtClean="0">
                <a:latin typeface="Times New Roman" panose="02020603050405020304" pitchFamily="18" charset="0"/>
                <a:cs typeface="Times New Roman" panose="02020603050405020304" pitchFamily="18" charset="0"/>
              </a:rPr>
              <a:t>MAN</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Metropolitan Area Network</a:t>
            </a:r>
            <a:endParaRPr lang="zh-CN" altLang="en-US" dirty="0" smtClean="0">
              <a:latin typeface="Times New Roman" panose="02020603050405020304" pitchFamily="18" charset="0"/>
              <a:cs typeface="Times New Roman" panose="02020603050405020304" pitchFamily="18" charset="0"/>
            </a:endParaRPr>
          </a:p>
          <a:p>
            <a:pPr eaLnBrk="1" hangingPunct="1">
              <a:defRPr/>
            </a:pPr>
            <a:r>
              <a:rPr lang="zh-CN" altLang="en-US" dirty="0" smtClean="0"/>
              <a:t>在一个城市及周边地区建设数据通信设施，构建覆盖整个城市区域的网络，以满足城市建设和居民对信息服务的需求</a:t>
            </a:r>
          </a:p>
          <a:p>
            <a:pPr eaLnBrk="1" hangingPunct="1">
              <a:defRPr/>
            </a:pPr>
            <a:r>
              <a:rPr lang="zh-CN" altLang="en-US" dirty="0" smtClean="0"/>
              <a:t>光缆为</a:t>
            </a:r>
            <a:r>
              <a:rPr lang="en-US" altLang="zh-CN" dirty="0" smtClean="0"/>
              <a:t>MAN</a:t>
            </a:r>
            <a:r>
              <a:rPr lang="zh-CN" altLang="en-US" dirty="0" smtClean="0"/>
              <a:t>主干，带宽高，城市中设施使用专用的光缆线路</a:t>
            </a:r>
            <a:r>
              <a:rPr lang="en-US" altLang="zh-CN" dirty="0" smtClean="0">
                <a:latin typeface="华文中宋" pitchFamily="2" charset="-122"/>
              </a:rPr>
              <a:t>——</a:t>
            </a:r>
            <a:r>
              <a:rPr lang="zh-CN" altLang="en-US" dirty="0" smtClean="0"/>
              <a:t>管理和服务需要</a:t>
            </a:r>
          </a:p>
          <a:p>
            <a:pPr eaLnBrk="1" hangingPunct="1">
              <a:defRPr/>
            </a:pPr>
            <a:r>
              <a:rPr lang="zh-CN" altLang="en-US" dirty="0" smtClean="0"/>
              <a:t>我国的城市信息化建设在近年间发展迅速，中、大城市都建有城域网 </a:t>
            </a:r>
          </a:p>
        </p:txBody>
      </p:sp>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35</a:t>
            </a:fld>
            <a:endParaRPr lang="en-US" altLang="zh-CN"/>
          </a:p>
        </p:txBody>
      </p:sp>
    </p:spTree>
    <p:extLst>
      <p:ext uri="{BB962C8B-B14F-4D97-AF65-F5344CB8AC3E}">
        <p14:creationId xmlns:p14="http://schemas.microsoft.com/office/powerpoint/2010/main" val="2297819635"/>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3" name="Rectangle 6"/>
          <p:cNvSpPr>
            <a:spLocks noGrp="1" noChangeArrowheads="1"/>
          </p:cNvSpPr>
          <p:nvPr>
            <p:ph type="title"/>
          </p:nvPr>
        </p:nvSpPr>
        <p:spPr/>
        <p:txBody>
          <a:bodyPr/>
          <a:lstStyle/>
          <a:p>
            <a:pPr eaLnBrk="1" hangingPunct="1">
              <a:defRPr/>
            </a:pPr>
            <a:r>
              <a:rPr lang="en-US" altLang="zh-CN" dirty="0" smtClean="0"/>
              <a:t>MAN</a:t>
            </a:r>
            <a:r>
              <a:rPr lang="zh-CN" altLang="en-US" dirty="0" smtClean="0"/>
              <a:t>示意图</a:t>
            </a:r>
          </a:p>
        </p:txBody>
      </p:sp>
      <p:sp>
        <p:nvSpPr>
          <p:cNvPr id="16403" name="灯片编号占位符 3"/>
          <p:cNvSpPr>
            <a:spLocks noGrp="1"/>
          </p:cNvSpPr>
          <p:nvPr>
            <p:ph type="sldNum" sz="quarter" idx="12"/>
          </p:nvPr>
        </p:nvSpPr>
        <p:spPr>
          <a:ln>
            <a:miter lim="800000"/>
            <a:headEnd/>
            <a:tailEnd/>
          </a:ln>
        </p:spPr>
        <p:txBody>
          <a:bodyPr/>
          <a:lstStyle/>
          <a:p>
            <a:pPr>
              <a:defRPr/>
            </a:pPr>
            <a:r>
              <a:rPr lang="en-US" altLang="zh-CN"/>
              <a:t>56/</a:t>
            </a:r>
            <a:fld id="{08E70A80-3F17-47D4-A445-D8F4B1C2402D}" type="slidenum">
              <a:rPr lang="en-US" altLang="zh-CN"/>
              <a:pPr>
                <a:defRPr/>
              </a:pPr>
              <a:t>36</a:t>
            </a:fld>
            <a:endParaRPr lang="en-US" altLang="zh-CN"/>
          </a:p>
        </p:txBody>
      </p:sp>
      <p:sp>
        <p:nvSpPr>
          <p:cNvPr id="16423" name="Rectangle 5"/>
          <p:cNvSpPr>
            <a:spLocks noChangeArrowheads="1"/>
          </p:cNvSpPr>
          <p:nvPr/>
        </p:nvSpPr>
        <p:spPr bwMode="auto">
          <a:xfrm>
            <a:off x="0" y="2371725"/>
            <a:ext cx="9144000" cy="0"/>
          </a:xfrm>
          <a:prstGeom prst="rect">
            <a:avLst/>
          </a:prstGeom>
          <a:noFill/>
          <a:ln w="9525">
            <a:noFill/>
            <a:miter lim="800000"/>
            <a:headEnd/>
            <a:tailEnd/>
          </a:ln>
        </p:spPr>
        <p:txBody>
          <a:bodyPr wrap="none" anchor="ctr">
            <a:spAutoFit/>
          </a:bodyPr>
          <a:lstStyle/>
          <a:p>
            <a:endParaRPr lang="zh-CN" altLang="en-US">
              <a:ea typeface="黑体" pitchFamily="2" charset="-122"/>
            </a:endParaRPr>
          </a:p>
        </p:txBody>
      </p:sp>
      <p:graphicFrame>
        <p:nvGraphicFramePr>
          <p:cNvPr id="16420" name="Object 36"/>
          <p:cNvGraphicFramePr>
            <a:graphicFrameLocks noChangeAspect="1"/>
          </p:cNvGraphicFramePr>
          <p:nvPr/>
        </p:nvGraphicFramePr>
        <p:xfrm>
          <a:off x="395288" y="1412875"/>
          <a:ext cx="8443912" cy="4968875"/>
        </p:xfrm>
        <a:graphic>
          <a:graphicData uri="http://schemas.openxmlformats.org/presentationml/2006/ole">
            <mc:AlternateContent xmlns:mc="http://schemas.openxmlformats.org/markup-compatibility/2006">
              <mc:Choice xmlns:v="urn:schemas-microsoft-com:vml" Requires="v">
                <p:oleObj spid="_x0000_s52255" name="SmartDraw" r:id="rId3" imgW="3730752" imgH="2368296" progId="">
                  <p:embed/>
                </p:oleObj>
              </mc:Choice>
              <mc:Fallback>
                <p:oleObj name="SmartDraw" r:id="rId3" imgW="3730752" imgH="2368296"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8443912" cy="4968875"/>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14112725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defRPr/>
            </a:pPr>
            <a:r>
              <a:rPr lang="zh-CN" altLang="en-US" dirty="0" smtClean="0"/>
              <a:t>广域网 </a:t>
            </a:r>
          </a:p>
        </p:txBody>
      </p:sp>
      <p:sp>
        <p:nvSpPr>
          <p:cNvPr id="49154" name="Rectangle 3"/>
          <p:cNvSpPr>
            <a:spLocks noGrp="1" noChangeArrowheads="1"/>
          </p:cNvSpPr>
          <p:nvPr>
            <p:ph idx="1"/>
          </p:nvPr>
        </p:nvSpPr>
        <p:spPr>
          <a:xfrm>
            <a:off x="457200" y="1484313"/>
            <a:ext cx="8362950" cy="4926012"/>
          </a:xfrm>
        </p:spPr>
        <p:txBody>
          <a:bodyPr/>
          <a:lstStyle/>
          <a:p>
            <a:pPr eaLnBrk="1" hangingPunct="1">
              <a:defRPr/>
            </a:pPr>
            <a:r>
              <a:rPr lang="en-US" altLang="zh-CN" dirty="0" smtClean="0"/>
              <a:t>WAN </a:t>
            </a:r>
            <a:r>
              <a:rPr lang="zh-CN" altLang="en-US" dirty="0" smtClean="0"/>
              <a:t>，</a:t>
            </a:r>
            <a:r>
              <a:rPr lang="en-US" altLang="zh-CN" dirty="0" smtClean="0"/>
              <a:t>Wide Area Network</a:t>
            </a:r>
            <a:endParaRPr lang="zh-CN" altLang="en-US" dirty="0" smtClean="0"/>
          </a:p>
          <a:p>
            <a:pPr eaLnBrk="1" hangingPunct="1">
              <a:defRPr/>
            </a:pPr>
            <a:r>
              <a:rPr lang="zh-CN" altLang="en-US" dirty="0" smtClean="0"/>
              <a:t>从地域上看，</a:t>
            </a:r>
            <a:r>
              <a:rPr lang="en-US" altLang="zh-CN" dirty="0" smtClean="0"/>
              <a:t>WAN</a:t>
            </a:r>
            <a:r>
              <a:rPr lang="zh-CN" altLang="en-US" dirty="0" smtClean="0"/>
              <a:t>的范围没有限制</a:t>
            </a:r>
          </a:p>
          <a:p>
            <a:pPr lvl="1" eaLnBrk="1" hangingPunct="1">
              <a:defRPr/>
            </a:pPr>
            <a:r>
              <a:rPr lang="zh-CN" altLang="en-US" dirty="0" smtClean="0"/>
              <a:t>如</a:t>
            </a:r>
            <a:r>
              <a:rPr lang="en-US" altLang="zh-CN" dirty="0" smtClean="0"/>
              <a:t>Internet</a:t>
            </a:r>
            <a:r>
              <a:rPr lang="zh-CN" altLang="en-US" dirty="0" smtClean="0"/>
              <a:t>就是最大的广域网</a:t>
            </a:r>
          </a:p>
          <a:p>
            <a:pPr eaLnBrk="1" hangingPunct="1">
              <a:defRPr/>
            </a:pPr>
            <a:r>
              <a:rPr lang="zh-CN" altLang="en-US" dirty="0" smtClean="0"/>
              <a:t>理论上，只要两个以上的局域网实现互连，所形成的网络就是广域网。但广域网还是指地域分布较广的网络连接在一起。</a:t>
            </a:r>
          </a:p>
          <a:p>
            <a:pPr eaLnBrk="1" hangingPunct="1">
              <a:defRPr/>
            </a:pPr>
            <a:r>
              <a:rPr lang="zh-CN" altLang="en-US" dirty="0" smtClean="0"/>
              <a:t>城域网也属于广域网的范畴</a:t>
            </a:r>
          </a:p>
          <a:p>
            <a:pPr eaLnBrk="1" hangingPunct="1">
              <a:defRPr/>
            </a:pPr>
            <a:r>
              <a:rPr lang="zh-CN" altLang="en-US" dirty="0" smtClean="0"/>
              <a:t>广域网实现在不同网络间的通信 </a:t>
            </a:r>
          </a:p>
        </p:txBody>
      </p:sp>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37</a:t>
            </a:fld>
            <a:endParaRPr lang="en-US" altLang="zh-CN"/>
          </a:p>
        </p:txBody>
      </p:sp>
    </p:spTree>
    <p:extLst>
      <p:ext uri="{BB962C8B-B14F-4D97-AF65-F5344CB8AC3E}">
        <p14:creationId xmlns:p14="http://schemas.microsoft.com/office/powerpoint/2010/main" val="3685059266"/>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5" name="Rectangle 4"/>
          <p:cNvSpPr>
            <a:spLocks noGrp="1" noChangeArrowheads="1"/>
          </p:cNvSpPr>
          <p:nvPr>
            <p:ph type="title"/>
          </p:nvPr>
        </p:nvSpPr>
        <p:spPr/>
        <p:txBody>
          <a:bodyPr/>
          <a:lstStyle/>
          <a:p>
            <a:pPr eaLnBrk="1" hangingPunct="1">
              <a:defRPr/>
            </a:pPr>
            <a:r>
              <a:rPr lang="en-US" altLang="zh-CN" dirty="0" smtClean="0"/>
              <a:t>WAN </a:t>
            </a:r>
            <a:r>
              <a:rPr lang="zh-CN" altLang="en-US" dirty="0" smtClean="0"/>
              <a:t>示意图</a:t>
            </a:r>
          </a:p>
        </p:txBody>
      </p:sp>
      <p:graphicFrame>
        <p:nvGraphicFramePr>
          <p:cNvPr id="17444" name="Object 36"/>
          <p:cNvGraphicFramePr>
            <a:graphicFrameLocks noChangeAspect="1"/>
          </p:cNvGraphicFramePr>
          <p:nvPr/>
        </p:nvGraphicFramePr>
        <p:xfrm>
          <a:off x="107950" y="1628775"/>
          <a:ext cx="9012238" cy="3816350"/>
        </p:xfrm>
        <a:graphic>
          <a:graphicData uri="http://schemas.openxmlformats.org/presentationml/2006/ole">
            <mc:AlternateContent xmlns:mc="http://schemas.openxmlformats.org/markup-compatibility/2006">
              <mc:Choice xmlns:v="urn:schemas-microsoft-com:vml" Requires="v">
                <p:oleObj spid="_x0000_s53279" name="SmartDraw" r:id="rId3" imgW="4480560" imgH="1472184" progId="">
                  <p:embed/>
                </p:oleObj>
              </mc:Choice>
              <mc:Fallback>
                <p:oleObj name="SmartDraw" r:id="rId3" imgW="4480560" imgH="1472184" progId="">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28775"/>
                        <a:ext cx="9012238" cy="3816350"/>
                      </a:xfrm>
                      <a:prstGeom prst="rect">
                        <a:avLst/>
                      </a:prstGeom>
                      <a:solidFill>
                        <a:schemeClr val="tx1"/>
                      </a:solidFill>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EC4D217D-E573-4F28-91B2-6572696BA559}" type="slidenum">
              <a:rPr lang="en-US" altLang="zh-CN" smtClean="0"/>
              <a:pPr>
                <a:defRPr/>
              </a:pPr>
              <a:t>38</a:t>
            </a:fld>
            <a:endParaRPr lang="en-US" altLang="zh-CN"/>
          </a:p>
        </p:txBody>
      </p:sp>
    </p:spTree>
    <p:extLst>
      <p:ext uri="{BB962C8B-B14F-4D97-AF65-F5344CB8AC3E}">
        <p14:creationId xmlns:p14="http://schemas.microsoft.com/office/powerpoint/2010/main" val="67202919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p:txBody>
          <a:bodyPr/>
          <a:lstStyle/>
          <a:p>
            <a:pPr eaLnBrk="1" hangingPunct="1">
              <a:defRPr/>
            </a:pPr>
            <a:r>
              <a:rPr lang="zh-CN" altLang="en-US" sz="4800" dirty="0" smtClean="0"/>
              <a:t>无线网</a:t>
            </a:r>
            <a:endParaRPr lang="zh-CN" altLang="en-US" dirty="0" smtClean="0"/>
          </a:p>
        </p:txBody>
      </p:sp>
      <p:sp>
        <p:nvSpPr>
          <p:cNvPr id="52226" name="内容占位符 2"/>
          <p:cNvSpPr>
            <a:spLocks noGrp="1"/>
          </p:cNvSpPr>
          <p:nvPr>
            <p:ph idx="1"/>
          </p:nvPr>
        </p:nvSpPr>
        <p:spPr>
          <a:xfrm>
            <a:off x="107950" y="1341438"/>
            <a:ext cx="6689725" cy="2951162"/>
          </a:xfrm>
        </p:spPr>
        <p:txBody>
          <a:bodyPr/>
          <a:lstStyle/>
          <a:p>
            <a:pPr eaLnBrk="1" hangingPunct="1">
              <a:defRPr/>
            </a:pPr>
            <a:r>
              <a:rPr lang="zh-CN" altLang="en-US" sz="2800" dirty="0" smtClean="0"/>
              <a:t>移动通信（手机上网）：</a:t>
            </a:r>
            <a:endParaRPr lang="en-US" altLang="zh-CN" sz="2800" dirty="0" smtClean="0"/>
          </a:p>
          <a:p>
            <a:pPr lvl="1" eaLnBrk="1" hangingPunct="1">
              <a:defRPr/>
            </a:pPr>
            <a:r>
              <a:rPr lang="en-US" altLang="zh-CN" sz="2400" dirty="0" smtClean="0"/>
              <a:t>2G</a:t>
            </a:r>
            <a:r>
              <a:rPr lang="zh-CN" altLang="en-US" sz="2400" dirty="0" smtClean="0"/>
              <a:t>、</a:t>
            </a:r>
            <a:r>
              <a:rPr lang="en-US" altLang="zh-CN" sz="2400" dirty="0" smtClean="0"/>
              <a:t>3G</a:t>
            </a:r>
            <a:r>
              <a:rPr lang="zh-CN" altLang="en-US" sz="2400" dirty="0" smtClean="0"/>
              <a:t>、</a:t>
            </a:r>
            <a:r>
              <a:rPr lang="en-US" altLang="zh-CN" sz="2400" dirty="0" smtClean="0"/>
              <a:t>4G</a:t>
            </a:r>
            <a:r>
              <a:rPr lang="zh-CN" altLang="en-US" sz="2400" dirty="0" smtClean="0"/>
              <a:t>、</a:t>
            </a:r>
            <a:r>
              <a:rPr lang="en-US" altLang="zh-CN" sz="2400" dirty="0" smtClean="0"/>
              <a:t>5G …</a:t>
            </a:r>
          </a:p>
          <a:p>
            <a:pPr eaLnBrk="1" hangingPunct="1">
              <a:defRPr/>
            </a:pPr>
            <a:r>
              <a:rPr lang="en-US" altLang="zh-CN" sz="2800" dirty="0" smtClean="0"/>
              <a:t>Wi-Fi</a:t>
            </a:r>
            <a:r>
              <a:rPr lang="zh-CN" altLang="en-US" sz="2800" dirty="0" smtClean="0"/>
              <a:t>：</a:t>
            </a:r>
            <a:endParaRPr lang="en-US" altLang="zh-CN" sz="2800" dirty="0" smtClean="0"/>
          </a:p>
          <a:p>
            <a:pPr lvl="1" eaLnBrk="1" hangingPunct="1">
              <a:defRPr/>
            </a:pPr>
            <a:r>
              <a:rPr lang="zh-CN" altLang="en-US" sz="2400" dirty="0" smtClean="0"/>
              <a:t>使用和</a:t>
            </a:r>
            <a:r>
              <a:rPr lang="en-US" altLang="zh-CN" sz="2400" dirty="0" smtClean="0"/>
              <a:t>LAN</a:t>
            </a:r>
            <a:r>
              <a:rPr lang="zh-CN" altLang="en-US" sz="2400" dirty="0" smtClean="0"/>
              <a:t>兼容的无线网络技术</a:t>
            </a:r>
            <a:endParaRPr lang="en-US" altLang="zh-CN" sz="2400" dirty="0" smtClean="0"/>
          </a:p>
          <a:p>
            <a:pPr eaLnBrk="1" hangingPunct="1">
              <a:defRPr/>
            </a:pPr>
            <a:r>
              <a:rPr lang="zh-CN" altLang="en-US" sz="2800" dirty="0" smtClean="0"/>
              <a:t>蓝牙：</a:t>
            </a:r>
            <a:endParaRPr lang="en-US" altLang="zh-CN" sz="2800" dirty="0" smtClean="0"/>
          </a:p>
          <a:p>
            <a:pPr lvl="1" eaLnBrk="1" hangingPunct="1">
              <a:defRPr/>
            </a:pPr>
            <a:r>
              <a:rPr lang="zh-CN" altLang="en-US" sz="2400" dirty="0" smtClean="0"/>
              <a:t>一种小范围的无线网技术</a:t>
            </a:r>
          </a:p>
          <a:p>
            <a:pPr lvl="1" eaLnBrk="1" hangingPunct="1">
              <a:defRPr/>
            </a:pPr>
            <a:endParaRPr lang="zh-CN" altLang="en-US" sz="2400" dirty="0" smtClean="0"/>
          </a:p>
          <a:p>
            <a:pPr eaLnBrk="1" hangingPunct="1">
              <a:defRPr/>
            </a:pPr>
            <a:endParaRPr lang="zh-CN" altLang="en-US" sz="2400" dirty="0" smtClean="0"/>
          </a:p>
          <a:p>
            <a:pPr eaLnBrk="1" hangingPunct="1">
              <a:defRPr/>
            </a:pPr>
            <a:endParaRPr lang="en-US" altLang="zh-CN" sz="2800" dirty="0" smtClean="0"/>
          </a:p>
        </p:txBody>
      </p:sp>
      <p:sp>
        <p:nvSpPr>
          <p:cNvPr id="6" name="页脚占位符 5"/>
          <p:cNvSpPr>
            <a:spLocks noGrp="1"/>
          </p:cNvSpPr>
          <p:nvPr>
            <p:ph type="ftr" sz="quarter" idx="11"/>
          </p:nvPr>
        </p:nvSpPr>
        <p:spPr/>
        <p:txBody>
          <a:bodyPr/>
          <a:lstStyle/>
          <a:p>
            <a:pPr>
              <a:defRPr/>
            </a:pPr>
            <a:r>
              <a:rPr lang="en-US" altLang="zh-CN" smtClean="0"/>
              <a:t>Data and Computation</a:t>
            </a:r>
            <a:endParaRPr lang="zh-CN" altLang="en-US"/>
          </a:p>
        </p:txBody>
      </p:sp>
      <p:sp>
        <p:nvSpPr>
          <p:cNvPr id="5" name="灯片编号占位符 4"/>
          <p:cNvSpPr>
            <a:spLocks noGrp="1"/>
          </p:cNvSpPr>
          <p:nvPr>
            <p:ph type="sldNum" sz="quarter" idx="12"/>
          </p:nvPr>
        </p:nvSpPr>
        <p:spPr/>
        <p:txBody>
          <a:bodyPr/>
          <a:lstStyle/>
          <a:p>
            <a:pPr>
              <a:defRPr/>
            </a:pPr>
            <a:fld id="{6289C026-2F0B-4FB8-B69E-F1A10E9DB79E}" type="slidenum">
              <a:rPr lang="zh-CN" altLang="en-US"/>
              <a:pPr>
                <a:defRPr/>
              </a:pPr>
              <a:t>39</a:t>
            </a:fld>
            <a:endParaRPr lang="zh-CN" altLang="en-US"/>
          </a:p>
        </p:txBody>
      </p:sp>
      <p:pic>
        <p:nvPicPr>
          <p:cNvPr id="54278" name="Picture 2"/>
          <p:cNvPicPr>
            <a:picLocks noChangeAspect="1" noChangeArrowheads="1"/>
          </p:cNvPicPr>
          <p:nvPr/>
        </p:nvPicPr>
        <p:blipFill>
          <a:blip r:embed="rId2" cstate="print"/>
          <a:srcRect/>
          <a:stretch>
            <a:fillRect/>
          </a:stretch>
        </p:blipFill>
        <p:spPr bwMode="auto">
          <a:xfrm>
            <a:off x="7308850" y="188913"/>
            <a:ext cx="1576388" cy="2808287"/>
          </a:xfrm>
          <a:prstGeom prst="rect">
            <a:avLst/>
          </a:prstGeom>
          <a:noFill/>
          <a:ln w="9525">
            <a:noFill/>
            <a:miter lim="800000"/>
            <a:headEnd/>
            <a:tailEnd/>
          </a:ln>
        </p:spPr>
      </p:pic>
      <p:pic>
        <p:nvPicPr>
          <p:cNvPr id="54279" name="Picture 3"/>
          <p:cNvPicPr>
            <a:picLocks noChangeAspect="1" noChangeArrowheads="1"/>
          </p:cNvPicPr>
          <p:nvPr/>
        </p:nvPicPr>
        <p:blipFill>
          <a:blip r:embed="rId3" cstate="print"/>
          <a:srcRect/>
          <a:stretch>
            <a:fillRect/>
          </a:stretch>
        </p:blipFill>
        <p:spPr bwMode="auto">
          <a:xfrm>
            <a:off x="5508625" y="4291013"/>
            <a:ext cx="3600450" cy="2565400"/>
          </a:xfrm>
          <a:prstGeom prst="rect">
            <a:avLst/>
          </a:prstGeom>
          <a:noFill/>
          <a:ln w="9525">
            <a:noFill/>
            <a:miter lim="800000"/>
            <a:headEnd/>
            <a:tailEnd/>
          </a:ln>
        </p:spPr>
      </p:pic>
      <p:pic>
        <p:nvPicPr>
          <p:cNvPr id="54280" name="Picture 4"/>
          <p:cNvPicPr>
            <a:picLocks noChangeAspect="1" noChangeArrowheads="1"/>
          </p:cNvPicPr>
          <p:nvPr/>
        </p:nvPicPr>
        <p:blipFill>
          <a:blip r:embed="rId4" cstate="print"/>
          <a:srcRect/>
          <a:stretch>
            <a:fillRect/>
          </a:stretch>
        </p:blipFill>
        <p:spPr bwMode="auto">
          <a:xfrm>
            <a:off x="4975225" y="188913"/>
            <a:ext cx="2209800" cy="1816100"/>
          </a:xfrm>
          <a:prstGeom prst="rect">
            <a:avLst/>
          </a:prstGeom>
          <a:noFill/>
          <a:ln w="9525">
            <a:noFill/>
            <a:miter lim="800000"/>
            <a:headEnd/>
            <a:tailEnd/>
          </a:ln>
        </p:spPr>
      </p:pic>
      <p:pic>
        <p:nvPicPr>
          <p:cNvPr id="54281" name="Picture 5"/>
          <p:cNvPicPr>
            <a:picLocks noChangeAspect="1" noChangeArrowheads="1"/>
          </p:cNvPicPr>
          <p:nvPr/>
        </p:nvPicPr>
        <p:blipFill>
          <a:blip r:embed="rId5" cstate="print"/>
          <a:srcRect/>
          <a:stretch>
            <a:fillRect/>
          </a:stretch>
        </p:blipFill>
        <p:spPr bwMode="auto">
          <a:xfrm>
            <a:off x="5508625" y="2781300"/>
            <a:ext cx="1504950" cy="1028700"/>
          </a:xfrm>
          <a:prstGeom prst="rect">
            <a:avLst/>
          </a:prstGeom>
          <a:noFill/>
          <a:ln w="9525">
            <a:noFill/>
            <a:miter lim="800000"/>
            <a:headEnd/>
            <a:tailEnd/>
          </a:ln>
        </p:spPr>
      </p:pic>
      <p:pic>
        <p:nvPicPr>
          <p:cNvPr id="54282" name="Picture 6"/>
          <p:cNvPicPr>
            <a:picLocks noChangeAspect="1" noChangeArrowheads="1"/>
          </p:cNvPicPr>
          <p:nvPr/>
        </p:nvPicPr>
        <p:blipFill>
          <a:blip r:embed="rId6" cstate="print"/>
          <a:srcRect/>
          <a:stretch>
            <a:fillRect/>
          </a:stretch>
        </p:blipFill>
        <p:spPr bwMode="auto">
          <a:xfrm>
            <a:off x="34925" y="4333875"/>
            <a:ext cx="5400675" cy="2522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zh-CN" altLang="en-US" dirty="0" smtClean="0"/>
              <a:t>网络的起源 </a:t>
            </a:r>
          </a:p>
        </p:txBody>
      </p:sp>
      <p:sp>
        <p:nvSpPr>
          <p:cNvPr id="64515" name="Rectangle 3"/>
          <p:cNvSpPr>
            <a:spLocks noGrp="1" noChangeArrowheads="1"/>
          </p:cNvSpPr>
          <p:nvPr>
            <p:ph idx="1"/>
          </p:nvPr>
        </p:nvSpPr>
        <p:spPr>
          <a:xfrm>
            <a:off x="467544" y="1844824"/>
            <a:ext cx="8425631" cy="4636939"/>
          </a:xfrm>
        </p:spPr>
        <p:txBody>
          <a:bodyPr/>
          <a:lstStyle/>
          <a:p>
            <a:pPr eaLnBrk="1" hangingPunct="1">
              <a:defRPr/>
            </a:pPr>
            <a:r>
              <a:rPr lang="zh-CN" altLang="en-US" dirty="0" smtClean="0"/>
              <a:t>网络实现了计算机的连接</a:t>
            </a:r>
            <a:endParaRPr lang="en-US" altLang="zh-CN" dirty="0" smtClean="0"/>
          </a:p>
          <a:p>
            <a:pPr lvl="1">
              <a:defRPr/>
            </a:pPr>
            <a:r>
              <a:rPr lang="zh-CN" altLang="en-US" dirty="0"/>
              <a:t>地球村</a:t>
            </a:r>
            <a:endParaRPr lang="en-US" altLang="zh-CN" dirty="0" smtClean="0"/>
          </a:p>
          <a:p>
            <a:pPr eaLnBrk="1" hangingPunct="1">
              <a:defRPr/>
            </a:pPr>
            <a:r>
              <a:rPr lang="zh-CN" altLang="en-US" dirty="0" smtClean="0"/>
              <a:t>计算机网络（</a:t>
            </a:r>
            <a:r>
              <a:rPr lang="en-US" altLang="zh-CN" dirty="0" smtClean="0"/>
              <a:t>Network</a:t>
            </a:r>
            <a:r>
              <a:rPr lang="zh-CN" altLang="en-US" dirty="0" smtClean="0"/>
              <a:t>，</a:t>
            </a:r>
            <a:r>
              <a:rPr lang="en-US" altLang="zh-CN" dirty="0" smtClean="0"/>
              <a:t>Net</a:t>
            </a:r>
            <a:r>
              <a:rPr lang="zh-CN" altLang="en-US" dirty="0" smtClean="0"/>
              <a:t>）</a:t>
            </a:r>
            <a:endParaRPr lang="en-US" altLang="zh-CN" dirty="0" smtClean="0"/>
          </a:p>
          <a:p>
            <a:pPr lvl="1">
              <a:defRPr/>
            </a:pPr>
            <a:r>
              <a:rPr lang="zh-CN" altLang="en-US" dirty="0" smtClean="0"/>
              <a:t>最初是由</a:t>
            </a:r>
            <a:r>
              <a:rPr lang="en-US" altLang="zh-CN" dirty="0" smtClean="0"/>
              <a:t>MIT</a:t>
            </a:r>
            <a:r>
              <a:rPr lang="zh-CN" altLang="en-US" dirty="0" smtClean="0"/>
              <a:t>的学生为交流学习而设计</a:t>
            </a:r>
          </a:p>
          <a:p>
            <a:pPr eaLnBrk="1" hangingPunct="1">
              <a:defRPr/>
            </a:pPr>
            <a:r>
              <a:rPr lang="zh-CN" altLang="en-US" dirty="0" smtClean="0"/>
              <a:t>今天</a:t>
            </a:r>
            <a:endParaRPr lang="en-US" altLang="zh-CN" dirty="0" smtClean="0"/>
          </a:p>
          <a:p>
            <a:pPr lvl="1">
              <a:defRPr/>
            </a:pPr>
            <a:r>
              <a:rPr lang="zh-CN" altLang="en-US" dirty="0" smtClean="0"/>
              <a:t>虚拟世界</a:t>
            </a:r>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3" name="灯片编号占位符 2"/>
          <p:cNvSpPr>
            <a:spLocks noGrp="1"/>
          </p:cNvSpPr>
          <p:nvPr>
            <p:ph type="sldNum" sz="quarter" idx="12"/>
          </p:nvPr>
        </p:nvSpPr>
        <p:spPr/>
        <p:txBody>
          <a:bodyPr/>
          <a:lstStyle/>
          <a:p>
            <a:pPr>
              <a:defRPr/>
            </a:pPr>
            <a:fld id="{54DCE81F-A34A-4F23-89A3-BB8AD725059B}" type="slidenum">
              <a:rPr lang="en-US" altLang="zh-CN" smtClean="0"/>
              <a:pPr>
                <a:defRPr/>
              </a:pPr>
              <a:t>4</a:t>
            </a:fld>
            <a:endParaRPr lang="en-US" altLang="zh-CN"/>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457200" y="274638"/>
            <a:ext cx="8115300" cy="1143000"/>
          </a:xfrm>
        </p:spPr>
        <p:txBody>
          <a:bodyPr/>
          <a:lstStyle/>
          <a:p>
            <a:pPr>
              <a:defRPr/>
            </a:pPr>
            <a:r>
              <a:rPr lang="zh-CN" altLang="zh-CN" sz="4000" b="1" dirty="0"/>
              <a:t>网络设备</a:t>
            </a:r>
            <a:endParaRPr lang="zh-CN" altLang="en-US" sz="4000" dirty="0" smtClean="0"/>
          </a:p>
        </p:txBody>
      </p:sp>
      <p:sp>
        <p:nvSpPr>
          <p:cNvPr id="3" name="内容占位符 2"/>
          <p:cNvSpPr>
            <a:spLocks noGrp="1"/>
          </p:cNvSpPr>
          <p:nvPr>
            <p:ph idx="1"/>
          </p:nvPr>
        </p:nvSpPr>
        <p:spPr>
          <a:xfrm>
            <a:off x="611560" y="1484784"/>
            <a:ext cx="8065021" cy="4679801"/>
          </a:xfrm>
        </p:spPr>
        <p:txBody>
          <a:bodyPr>
            <a:normAutofit/>
          </a:bodyPr>
          <a:lstStyle/>
          <a:p>
            <a:pPr marL="457200" indent="-457200">
              <a:lnSpc>
                <a:spcPct val="110000"/>
              </a:lnSpc>
              <a:defRPr/>
            </a:pPr>
            <a:r>
              <a:rPr lang="zh-CN" altLang="en-US" sz="2800" dirty="0" smtClean="0"/>
              <a:t>网络的组建</a:t>
            </a:r>
            <a:endParaRPr lang="en-US" altLang="zh-CN" sz="2800" dirty="0" smtClean="0"/>
          </a:p>
          <a:p>
            <a:pPr marL="758952" lvl="1" indent="-457200">
              <a:lnSpc>
                <a:spcPct val="110000"/>
              </a:lnSpc>
              <a:defRPr/>
            </a:pPr>
            <a:r>
              <a:rPr lang="zh-CN" altLang="en-US" sz="2400" dirty="0" smtClean="0"/>
              <a:t>使用网络设备进行连接</a:t>
            </a:r>
            <a:endParaRPr lang="en-US" altLang="zh-CN" sz="2400" dirty="0" smtClean="0"/>
          </a:p>
          <a:p>
            <a:pPr marL="758952" lvl="1" indent="-457200">
              <a:lnSpc>
                <a:spcPct val="110000"/>
              </a:lnSpc>
              <a:defRPr/>
            </a:pPr>
            <a:r>
              <a:rPr lang="zh-CN" altLang="en-US" sz="2400" dirty="0" smtClean="0"/>
              <a:t>使用网络软件进行数据通信，数据通信是</a:t>
            </a:r>
            <a:endParaRPr lang="en-US" altLang="zh-CN" sz="2400" dirty="0" smtClean="0"/>
          </a:p>
          <a:p>
            <a:pPr marL="758952" lvl="1" indent="-457200">
              <a:lnSpc>
                <a:spcPct val="110000"/>
              </a:lnSpc>
              <a:defRPr/>
            </a:pPr>
            <a:r>
              <a:rPr lang="zh-CN" altLang="en-US" sz="2400" dirty="0" smtClean="0"/>
              <a:t>建立在网络模型和协议基础上的</a:t>
            </a:r>
          </a:p>
          <a:p>
            <a:pPr marL="420624" indent="-384048" eaLnBrk="1" fontAlgn="auto" hangingPunct="1">
              <a:spcAft>
                <a:spcPts val="0"/>
              </a:spcAft>
              <a:buFont typeface="Wingdings 2"/>
              <a:buChar char=""/>
              <a:defRPr/>
            </a:pPr>
            <a:r>
              <a:rPr lang="zh-CN" altLang="en-US" sz="2800" dirty="0" smtClean="0"/>
              <a:t>网络设备</a:t>
            </a:r>
            <a:endParaRPr lang="en-US" altLang="zh-CN" sz="2800" dirty="0" smtClean="0"/>
          </a:p>
          <a:p>
            <a:pPr marL="722376" lvl="1" indent="-274320" eaLnBrk="1" fontAlgn="auto" hangingPunct="1">
              <a:lnSpc>
                <a:spcPct val="105000"/>
              </a:lnSpc>
              <a:spcAft>
                <a:spcPts val="0"/>
              </a:spcAft>
              <a:buFont typeface="Wingdings 2"/>
              <a:buChar char=""/>
              <a:defRPr/>
            </a:pPr>
            <a:r>
              <a:rPr lang="zh-CN" altLang="en-US" sz="2400" dirty="0" smtClean="0">
                <a:latin typeface="+mj-ea"/>
                <a:ea typeface="+mj-ea"/>
              </a:rPr>
              <a:t>网络接口卡</a:t>
            </a:r>
          </a:p>
          <a:p>
            <a:pPr marL="722376" lvl="1" indent="-274320" eaLnBrk="1" fontAlgn="auto" hangingPunct="1">
              <a:lnSpc>
                <a:spcPct val="105000"/>
              </a:lnSpc>
              <a:spcAft>
                <a:spcPts val="0"/>
              </a:spcAft>
              <a:buFont typeface="Wingdings 2"/>
              <a:buChar char=""/>
              <a:defRPr/>
            </a:pPr>
            <a:r>
              <a:rPr lang="zh-CN" altLang="en-US" sz="2400" dirty="0" smtClean="0">
                <a:latin typeface="+mj-ea"/>
                <a:ea typeface="+mj-ea"/>
              </a:rPr>
              <a:t>集线器和交换机</a:t>
            </a:r>
            <a:endParaRPr lang="en-US" altLang="zh-CN" sz="2400" dirty="0" smtClean="0">
              <a:latin typeface="+mj-ea"/>
              <a:ea typeface="+mj-ea"/>
            </a:endParaRPr>
          </a:p>
          <a:p>
            <a:pPr marL="722376" lvl="1" indent="-274320" eaLnBrk="1" fontAlgn="auto" hangingPunct="1">
              <a:lnSpc>
                <a:spcPct val="105000"/>
              </a:lnSpc>
              <a:spcAft>
                <a:spcPts val="0"/>
              </a:spcAft>
              <a:buFont typeface="Wingdings 2"/>
              <a:buChar char=""/>
              <a:defRPr/>
            </a:pPr>
            <a:r>
              <a:rPr lang="zh-CN" altLang="en-US" sz="2400" dirty="0" smtClean="0">
                <a:latin typeface="+mj-ea"/>
                <a:ea typeface="+mj-ea"/>
              </a:rPr>
              <a:t>路由器</a:t>
            </a:r>
            <a:endParaRPr lang="zh-CN" altLang="en-US" sz="2000" dirty="0">
              <a:latin typeface="+mj-ea"/>
              <a:ea typeface="+mj-ea"/>
            </a:endParaRPr>
          </a:p>
        </p:txBody>
      </p:sp>
      <p:sp>
        <p:nvSpPr>
          <p:cNvPr id="5" name="灯片编号占位符 4"/>
          <p:cNvSpPr>
            <a:spLocks noGrp="1"/>
          </p:cNvSpPr>
          <p:nvPr>
            <p:ph type="sldNum" sz="quarter" idx="12"/>
          </p:nvPr>
        </p:nvSpPr>
        <p:spPr/>
        <p:txBody>
          <a:bodyPr/>
          <a:lstStyle/>
          <a:p>
            <a:pPr>
              <a:defRPr/>
            </a:pPr>
            <a:fld id="{12739F26-A665-4280-81F3-43916181BBA1}" type="slidenum">
              <a:rPr lang="zh-CN" altLang="en-US"/>
              <a:pPr>
                <a:defRPr/>
              </a:pPr>
              <a:t>40</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304800"/>
            <a:ext cx="7753672" cy="1431925"/>
          </a:xfrm>
        </p:spPr>
        <p:txBody>
          <a:bodyPr>
            <a:normAutofit/>
          </a:bodyPr>
          <a:lstStyle/>
          <a:p>
            <a:pPr eaLnBrk="1" fontAlgn="auto" hangingPunct="1">
              <a:spcAft>
                <a:spcPts val="0"/>
              </a:spcAft>
              <a:defRPr/>
            </a:pPr>
            <a:r>
              <a:rPr lang="zh-CN" altLang="en-US" sz="4800" dirty="0" smtClean="0">
                <a:latin typeface="+mn-ea"/>
              </a:rPr>
              <a:t>网卡</a:t>
            </a:r>
            <a:endParaRPr lang="zh-CN" altLang="en-US" dirty="0"/>
          </a:p>
        </p:txBody>
      </p:sp>
      <p:sp>
        <p:nvSpPr>
          <p:cNvPr id="3" name="内容占位符 2"/>
          <p:cNvSpPr>
            <a:spLocks noGrp="1"/>
          </p:cNvSpPr>
          <p:nvPr>
            <p:ph idx="1"/>
          </p:nvPr>
        </p:nvSpPr>
        <p:spPr>
          <a:xfrm>
            <a:off x="624394" y="1616601"/>
            <a:ext cx="8352928" cy="1524367"/>
          </a:xfrm>
        </p:spPr>
        <p:txBody>
          <a:bodyPr>
            <a:normAutofit/>
          </a:bodyPr>
          <a:lstStyle/>
          <a:p>
            <a:pPr marL="323723" indent="-176213">
              <a:defRPr/>
            </a:pPr>
            <a:r>
              <a:rPr lang="zh-CN" altLang="en-US" sz="2800" dirty="0">
                <a:latin typeface="+mn-ea"/>
              </a:rPr>
              <a:t>网络接口卡</a:t>
            </a:r>
            <a:r>
              <a:rPr lang="zh-CN" altLang="en-US" sz="2800" dirty="0" smtClean="0">
                <a:latin typeface="+mn-ea"/>
              </a:rPr>
              <a:t>（</a:t>
            </a:r>
            <a:r>
              <a:rPr lang="en-US" altLang="zh-CN" sz="2800" dirty="0">
                <a:latin typeface="+mn-ea"/>
              </a:rPr>
              <a:t>Network Interface </a:t>
            </a:r>
            <a:r>
              <a:rPr lang="en-US" altLang="zh-CN" sz="2800" dirty="0" smtClean="0">
                <a:latin typeface="+mn-ea"/>
              </a:rPr>
              <a:t>Card, NIC</a:t>
            </a:r>
            <a:r>
              <a:rPr lang="zh-CN" altLang="en-US" sz="2800" dirty="0">
                <a:latin typeface="+mn-ea"/>
              </a:rPr>
              <a:t>）</a:t>
            </a:r>
            <a:endParaRPr lang="zh-CN" altLang="en-US" sz="2800" dirty="0"/>
          </a:p>
          <a:p>
            <a:pPr marL="625475" lvl="1" indent="-176213">
              <a:buFont typeface="Wingdings 2"/>
              <a:buChar char=""/>
              <a:defRPr/>
            </a:pPr>
            <a:r>
              <a:rPr lang="zh-CN" altLang="en-US" sz="2400" dirty="0" smtClean="0">
                <a:latin typeface="+mj-ea"/>
                <a:ea typeface="+mj-ea"/>
              </a:rPr>
              <a:t>早前的机器有扩展槽，插入网卡，</a:t>
            </a:r>
            <a:endParaRPr lang="en-US" altLang="zh-CN" sz="2400" dirty="0" smtClean="0">
              <a:latin typeface="+mj-ea"/>
              <a:ea typeface="+mj-ea"/>
            </a:endParaRPr>
          </a:p>
          <a:p>
            <a:pPr marL="625475" lvl="1" indent="-176213">
              <a:buFont typeface="Wingdings 2"/>
              <a:buChar char=""/>
              <a:defRPr/>
            </a:pPr>
            <a:r>
              <a:rPr lang="zh-CN" altLang="en-US" sz="2400" dirty="0" smtClean="0">
                <a:latin typeface="+mj-ea"/>
                <a:ea typeface="+mj-ea"/>
              </a:rPr>
              <a:t>通过</a:t>
            </a:r>
            <a:r>
              <a:rPr lang="zh-CN" altLang="en-US" sz="2400" dirty="0">
                <a:latin typeface="+mj-ea"/>
                <a:ea typeface="+mj-ea"/>
              </a:rPr>
              <a:t>网线与网络相连</a:t>
            </a:r>
          </a:p>
          <a:p>
            <a:pPr marL="323723" indent="-176213" eaLnBrk="1" fontAlgn="auto" hangingPunct="1">
              <a:spcAft>
                <a:spcPts val="0"/>
              </a:spcAft>
              <a:buFont typeface="Wingdings 2"/>
              <a:buChar char=""/>
              <a:defRPr/>
            </a:pPr>
            <a:endParaRPr lang="zh-CN" altLang="en-US" sz="2800" dirty="0" smtClean="0">
              <a:latin typeface="+mj-ea"/>
              <a:ea typeface="+mj-ea"/>
            </a:endParaRPr>
          </a:p>
          <a:p>
            <a:pPr marL="625475" lvl="1" indent="-176213" eaLnBrk="1" fontAlgn="auto" hangingPunct="1">
              <a:spcAft>
                <a:spcPts val="0"/>
              </a:spcAft>
              <a:buFont typeface="Wingdings 2"/>
              <a:buChar char=""/>
              <a:defRPr/>
            </a:pPr>
            <a:endParaRPr lang="zh-CN" altLang="en-US" sz="2000" dirty="0" smtClean="0">
              <a:latin typeface="+mj-ea"/>
              <a:ea typeface="+mj-ea"/>
            </a:endParaRPr>
          </a:p>
        </p:txBody>
      </p:sp>
      <p:sp>
        <p:nvSpPr>
          <p:cNvPr id="5" name="灯片编号占位符 4"/>
          <p:cNvSpPr>
            <a:spLocks noGrp="1"/>
          </p:cNvSpPr>
          <p:nvPr>
            <p:ph type="sldNum" sz="quarter" idx="12"/>
          </p:nvPr>
        </p:nvSpPr>
        <p:spPr/>
        <p:txBody>
          <a:bodyPr/>
          <a:lstStyle/>
          <a:p>
            <a:pPr>
              <a:defRPr/>
            </a:pPr>
            <a:fld id="{0B52F422-8B9F-48BA-8EAA-FA556C5D40BD}" type="slidenum">
              <a:rPr lang="zh-CN" altLang="en-US"/>
              <a:pPr>
                <a:defRPr/>
              </a:pPr>
              <a:t>41</a:t>
            </a:fld>
            <a:endParaRPr lang="zh-CN" altLang="en-US"/>
          </a:p>
        </p:txBody>
      </p:sp>
      <p:sp>
        <p:nvSpPr>
          <p:cNvPr id="4" name="矩形 3"/>
          <p:cNvSpPr/>
          <p:nvPr/>
        </p:nvSpPr>
        <p:spPr>
          <a:xfrm>
            <a:off x="532036" y="4290315"/>
            <a:ext cx="7287840" cy="2296013"/>
          </a:xfrm>
          <a:prstGeom prst="rect">
            <a:avLst/>
          </a:prstGeom>
        </p:spPr>
        <p:txBody>
          <a:bodyPr wrap="square">
            <a:spAutoFit/>
          </a:bodyPr>
          <a:lstStyle/>
          <a:p>
            <a:pPr marL="323723" indent="-176213" fontAlgn="auto">
              <a:spcBef>
                <a:spcPct val="20000"/>
              </a:spcBef>
              <a:spcAft>
                <a:spcPts val="0"/>
              </a:spcAft>
              <a:buClr>
                <a:srgbClr val="6EA0B0"/>
              </a:buClr>
              <a:buSzPct val="80000"/>
              <a:buFont typeface="Wingdings 2"/>
              <a:buChar char=""/>
              <a:defRPr/>
            </a:pPr>
            <a:r>
              <a:rPr lang="zh-CN" altLang="en-US" sz="2800" dirty="0">
                <a:solidFill>
                  <a:prstClr val="white"/>
                </a:solidFill>
                <a:latin typeface="宋体"/>
                <a:ea typeface="宋体"/>
              </a:rPr>
              <a:t>实现连网</a:t>
            </a:r>
            <a:r>
              <a:rPr lang="zh-CN" altLang="en-US" sz="2800" dirty="0" smtClean="0">
                <a:solidFill>
                  <a:prstClr val="white"/>
                </a:solidFill>
                <a:latin typeface="宋体"/>
                <a:ea typeface="宋体"/>
              </a:rPr>
              <a:t>通信，需要</a:t>
            </a:r>
            <a:endParaRPr lang="en-US" altLang="zh-CN" sz="2800" dirty="0" smtClean="0">
              <a:solidFill>
                <a:prstClr val="white"/>
              </a:solidFill>
              <a:latin typeface="宋体"/>
              <a:ea typeface="宋体"/>
            </a:endParaRPr>
          </a:p>
          <a:p>
            <a:pPr marL="780923" lvl="1" indent="-176213" fontAlgn="auto">
              <a:spcBef>
                <a:spcPct val="20000"/>
              </a:spcBef>
              <a:spcAft>
                <a:spcPts val="0"/>
              </a:spcAft>
              <a:buClr>
                <a:srgbClr val="6EA0B0"/>
              </a:buClr>
              <a:buSzPct val="80000"/>
              <a:buFont typeface="Wingdings 2"/>
              <a:buChar char=""/>
              <a:defRPr/>
            </a:pPr>
            <a:r>
              <a:rPr lang="zh-CN" altLang="en-US" sz="2400" dirty="0" smtClean="0">
                <a:solidFill>
                  <a:prstClr val="white"/>
                </a:solidFill>
                <a:latin typeface="宋体"/>
                <a:ea typeface="宋体"/>
              </a:rPr>
              <a:t>并行</a:t>
            </a:r>
            <a:r>
              <a:rPr lang="zh-CN" altLang="en-US" sz="2400" dirty="0">
                <a:solidFill>
                  <a:prstClr val="white"/>
                </a:solidFill>
                <a:latin typeface="宋体"/>
                <a:ea typeface="宋体"/>
              </a:rPr>
              <a:t>数据与串行数据的</a:t>
            </a:r>
            <a:r>
              <a:rPr lang="zh-CN" altLang="en-US" sz="2400" dirty="0" smtClean="0">
                <a:solidFill>
                  <a:prstClr val="white"/>
                </a:solidFill>
                <a:latin typeface="宋体"/>
                <a:ea typeface="宋体"/>
              </a:rPr>
              <a:t>转换</a:t>
            </a:r>
            <a:endParaRPr lang="en-US" altLang="zh-CN" sz="2400" dirty="0" smtClean="0">
              <a:solidFill>
                <a:prstClr val="white"/>
              </a:solidFill>
              <a:latin typeface="宋体"/>
              <a:ea typeface="宋体"/>
            </a:endParaRPr>
          </a:p>
          <a:p>
            <a:pPr marL="780923" lvl="1" indent="-176213" fontAlgn="auto">
              <a:spcBef>
                <a:spcPct val="20000"/>
              </a:spcBef>
              <a:spcAft>
                <a:spcPts val="0"/>
              </a:spcAft>
              <a:buClr>
                <a:srgbClr val="6EA0B0"/>
              </a:buClr>
              <a:buSzPct val="80000"/>
              <a:buFont typeface="Wingdings 2"/>
              <a:buChar char=""/>
              <a:defRPr/>
            </a:pPr>
            <a:r>
              <a:rPr lang="zh-CN" altLang="en-US" sz="2400" dirty="0" smtClean="0">
                <a:solidFill>
                  <a:prstClr val="white"/>
                </a:solidFill>
                <a:latin typeface="宋体"/>
                <a:ea typeface="宋体"/>
              </a:rPr>
              <a:t>数据</a:t>
            </a:r>
            <a:r>
              <a:rPr lang="zh-CN" altLang="en-US" sz="2400" dirty="0">
                <a:solidFill>
                  <a:prstClr val="white"/>
                </a:solidFill>
                <a:latin typeface="宋体"/>
                <a:ea typeface="宋体"/>
              </a:rPr>
              <a:t>打包和</a:t>
            </a:r>
            <a:r>
              <a:rPr lang="zh-CN" altLang="en-US" sz="2400" dirty="0" smtClean="0">
                <a:solidFill>
                  <a:prstClr val="white"/>
                </a:solidFill>
                <a:latin typeface="宋体"/>
                <a:ea typeface="宋体"/>
              </a:rPr>
              <a:t>拆装</a:t>
            </a:r>
            <a:endParaRPr lang="en-US" altLang="zh-CN" sz="2400" dirty="0" smtClean="0">
              <a:solidFill>
                <a:prstClr val="white"/>
              </a:solidFill>
              <a:latin typeface="宋体"/>
              <a:ea typeface="宋体"/>
            </a:endParaRPr>
          </a:p>
          <a:p>
            <a:pPr marL="780923" lvl="1" indent="-176213" fontAlgn="auto">
              <a:spcBef>
                <a:spcPct val="20000"/>
              </a:spcBef>
              <a:spcAft>
                <a:spcPts val="0"/>
              </a:spcAft>
              <a:buClr>
                <a:srgbClr val="6EA0B0"/>
              </a:buClr>
              <a:buSzPct val="80000"/>
              <a:buFont typeface="Wingdings 2"/>
              <a:buChar char=""/>
              <a:defRPr/>
            </a:pPr>
            <a:r>
              <a:rPr lang="zh-CN" altLang="en-US" sz="2400" dirty="0" smtClean="0">
                <a:solidFill>
                  <a:prstClr val="white"/>
                </a:solidFill>
                <a:latin typeface="宋体"/>
                <a:ea typeface="宋体"/>
              </a:rPr>
              <a:t>存取控制</a:t>
            </a:r>
            <a:endParaRPr lang="en-US" altLang="zh-CN" sz="2400" dirty="0" smtClean="0">
              <a:solidFill>
                <a:prstClr val="white"/>
              </a:solidFill>
              <a:latin typeface="宋体"/>
              <a:ea typeface="宋体"/>
            </a:endParaRPr>
          </a:p>
          <a:p>
            <a:pPr marL="780923" lvl="1" indent="-176213" fontAlgn="auto">
              <a:spcBef>
                <a:spcPct val="20000"/>
              </a:spcBef>
              <a:spcAft>
                <a:spcPts val="0"/>
              </a:spcAft>
              <a:buClr>
                <a:srgbClr val="6EA0B0"/>
              </a:buClr>
              <a:buSzPct val="80000"/>
              <a:buFont typeface="Wingdings 2"/>
              <a:buChar char=""/>
              <a:defRPr/>
            </a:pPr>
            <a:r>
              <a:rPr lang="zh-CN" altLang="en-US" sz="2400" dirty="0" smtClean="0">
                <a:solidFill>
                  <a:prstClr val="white"/>
                </a:solidFill>
                <a:latin typeface="宋体"/>
                <a:ea typeface="宋体"/>
              </a:rPr>
              <a:t>产生</a:t>
            </a:r>
            <a:r>
              <a:rPr lang="zh-CN" altLang="en-US" sz="2400" dirty="0">
                <a:solidFill>
                  <a:prstClr val="white"/>
                </a:solidFill>
                <a:latin typeface="宋体"/>
                <a:ea typeface="宋体"/>
              </a:rPr>
              <a:t>网络信号</a:t>
            </a:r>
            <a:r>
              <a:rPr lang="zh-CN" altLang="en-US" sz="2400" dirty="0" smtClean="0">
                <a:solidFill>
                  <a:prstClr val="white"/>
                </a:solidFill>
                <a:latin typeface="宋体"/>
                <a:ea typeface="宋体"/>
              </a:rPr>
              <a:t>等</a:t>
            </a:r>
            <a:endParaRPr lang="en-US" altLang="zh-CN" sz="2400" dirty="0">
              <a:solidFill>
                <a:prstClr val="white"/>
              </a:solidFill>
              <a:latin typeface="宋体"/>
              <a:ea typeface="宋体"/>
            </a:endParaRPr>
          </a:p>
        </p:txBody>
      </p:sp>
      <p:pic>
        <p:nvPicPr>
          <p:cNvPr id="389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5265" y="2548315"/>
            <a:ext cx="3848735" cy="212427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2905644"/>
            <a:ext cx="7128792" cy="1409617"/>
          </a:xfrm>
          <a:prstGeom prst="rect">
            <a:avLst/>
          </a:prstGeom>
        </p:spPr>
        <p:txBody>
          <a:bodyPr wrap="square">
            <a:spAutoFit/>
          </a:bodyPr>
          <a:lstStyle/>
          <a:p>
            <a:pPr marL="323723" lvl="0" indent="-176213" fontAlgn="auto">
              <a:spcBef>
                <a:spcPct val="20000"/>
              </a:spcBef>
              <a:spcAft>
                <a:spcPts val="0"/>
              </a:spcAft>
              <a:buClr>
                <a:srgbClr val="6EA0B0"/>
              </a:buClr>
              <a:buSzPct val="80000"/>
              <a:buFont typeface="Wingdings 2"/>
              <a:buChar char=""/>
              <a:defRPr/>
            </a:pPr>
            <a:r>
              <a:rPr lang="zh-CN" altLang="en-US" sz="2800" dirty="0">
                <a:solidFill>
                  <a:prstClr val="white"/>
                </a:solidFill>
                <a:latin typeface="宋体"/>
                <a:ea typeface="宋体"/>
              </a:rPr>
              <a:t>今天</a:t>
            </a:r>
            <a:endParaRPr lang="en-US" altLang="zh-CN" sz="2800" dirty="0">
              <a:solidFill>
                <a:prstClr val="white"/>
              </a:solidFill>
              <a:latin typeface="宋体"/>
              <a:ea typeface="宋体"/>
            </a:endParaRPr>
          </a:p>
          <a:p>
            <a:pPr marL="625475" lvl="1" indent="-176213" fontAlgn="auto">
              <a:spcBef>
                <a:spcPct val="20000"/>
              </a:spcBef>
              <a:spcAft>
                <a:spcPts val="0"/>
              </a:spcAft>
              <a:buClr>
                <a:srgbClr val="6EA0B0"/>
              </a:buClr>
              <a:buSzPct val="90000"/>
              <a:buFont typeface="Wingdings 2"/>
              <a:buChar char=""/>
              <a:defRPr/>
            </a:pPr>
            <a:r>
              <a:rPr lang="zh-CN" altLang="en-US" sz="2400" dirty="0">
                <a:solidFill>
                  <a:prstClr val="white"/>
                </a:solidFill>
                <a:latin typeface="宋体"/>
                <a:ea typeface="宋体"/>
              </a:rPr>
              <a:t>机器内嵌有线网卡，</a:t>
            </a:r>
            <a:endParaRPr lang="en-US" altLang="zh-CN" sz="2400" dirty="0">
              <a:solidFill>
                <a:prstClr val="white"/>
              </a:solidFill>
              <a:latin typeface="宋体"/>
              <a:ea typeface="宋体"/>
            </a:endParaRPr>
          </a:p>
          <a:p>
            <a:pPr marL="625475" lvl="1" indent="-176213" fontAlgn="auto">
              <a:spcBef>
                <a:spcPct val="20000"/>
              </a:spcBef>
              <a:spcAft>
                <a:spcPts val="0"/>
              </a:spcAft>
              <a:buClr>
                <a:srgbClr val="6EA0B0"/>
              </a:buClr>
              <a:buSzPct val="90000"/>
              <a:buFont typeface="Wingdings 2"/>
              <a:buChar char=""/>
              <a:defRPr/>
            </a:pPr>
            <a:r>
              <a:rPr lang="zh-CN" altLang="en-US" sz="2400" dirty="0">
                <a:solidFill>
                  <a:prstClr val="white"/>
                </a:solidFill>
                <a:latin typeface="宋体"/>
                <a:ea typeface="宋体"/>
              </a:rPr>
              <a:t>无线</a:t>
            </a:r>
            <a:r>
              <a:rPr lang="zh-CN" altLang="en-US" sz="2400" dirty="0" smtClean="0">
                <a:solidFill>
                  <a:prstClr val="white"/>
                </a:solidFill>
                <a:latin typeface="宋体"/>
                <a:ea typeface="宋体"/>
              </a:rPr>
              <a:t>网</a:t>
            </a:r>
            <a:r>
              <a:rPr lang="en-US" altLang="zh-CN" sz="2400" dirty="0" smtClean="0">
                <a:solidFill>
                  <a:prstClr val="white"/>
                </a:solidFill>
                <a:latin typeface="宋体"/>
                <a:ea typeface="宋体"/>
              </a:rPr>
              <a:t>(</a:t>
            </a:r>
            <a:r>
              <a:rPr lang="zh-CN" altLang="en-US" sz="2400" dirty="0" smtClean="0">
                <a:solidFill>
                  <a:prstClr val="white"/>
                </a:solidFill>
                <a:latin typeface="宋体"/>
                <a:ea typeface="宋体"/>
              </a:rPr>
              <a:t>卡</a:t>
            </a:r>
            <a:r>
              <a:rPr lang="en-US" altLang="zh-CN" sz="2400" dirty="0" smtClean="0">
                <a:solidFill>
                  <a:prstClr val="white"/>
                </a:solidFill>
                <a:latin typeface="宋体"/>
                <a:ea typeface="宋体"/>
              </a:rPr>
              <a:t>)</a:t>
            </a:r>
            <a:r>
              <a:rPr lang="zh-CN" altLang="en-US" sz="2400" dirty="0" smtClean="0">
                <a:solidFill>
                  <a:prstClr val="white"/>
                </a:solidFill>
                <a:latin typeface="宋体"/>
                <a:ea typeface="宋体"/>
              </a:rPr>
              <a:t>芯片</a:t>
            </a:r>
            <a:r>
              <a:rPr lang="en-US" altLang="zh-CN" sz="2400" dirty="0" smtClean="0">
                <a:solidFill>
                  <a:prstClr val="white"/>
                </a:solidFill>
                <a:latin typeface="宋体"/>
                <a:ea typeface="宋体"/>
              </a:rPr>
              <a:t>/</a:t>
            </a:r>
            <a:r>
              <a:rPr lang="zh-CN" altLang="en-US" sz="2400" dirty="0" smtClean="0">
                <a:solidFill>
                  <a:prstClr val="white"/>
                </a:solidFill>
                <a:latin typeface="宋体"/>
                <a:ea typeface="宋体"/>
              </a:rPr>
              <a:t>电路</a:t>
            </a:r>
            <a:endParaRPr lang="en-US" altLang="zh-CN" sz="2400" dirty="0">
              <a:solidFill>
                <a:prstClr val="white"/>
              </a:solidFill>
              <a:latin typeface="宋体"/>
              <a:ea typeface="宋体"/>
            </a:endParaRPr>
          </a:p>
        </p:txBody>
      </p:sp>
      <p:grpSp>
        <p:nvGrpSpPr>
          <p:cNvPr id="9" name="组合 8"/>
          <p:cNvGrpSpPr/>
          <p:nvPr/>
        </p:nvGrpSpPr>
        <p:grpSpPr>
          <a:xfrm>
            <a:off x="5387907" y="4660818"/>
            <a:ext cx="3578203" cy="1893588"/>
            <a:chOff x="5387908" y="4785064"/>
            <a:chExt cx="3578203" cy="1893588"/>
          </a:xfrm>
        </p:grpSpPr>
        <p:pic>
          <p:nvPicPr>
            <p:cNvPr id="389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7908" y="4785064"/>
              <a:ext cx="3578203" cy="15242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094965" y="6309320"/>
              <a:ext cx="2249334" cy="369332"/>
            </a:xfrm>
            <a:prstGeom prst="rect">
              <a:avLst/>
            </a:prstGeom>
          </p:spPr>
          <p:txBody>
            <a:bodyPr wrap="none">
              <a:spAutoFit/>
            </a:bodyPr>
            <a:lstStyle/>
            <a:p>
              <a:r>
                <a:rPr lang="zh-CN" altLang="en-US" dirty="0"/>
                <a:t>无线网</a:t>
              </a:r>
              <a:r>
                <a:rPr lang="en-US" altLang="zh-CN" dirty="0"/>
                <a:t>(</a:t>
              </a:r>
              <a:r>
                <a:rPr lang="zh-CN" altLang="en-US" dirty="0"/>
                <a:t>卡</a:t>
              </a:r>
              <a:r>
                <a:rPr lang="en-US" altLang="zh-CN" dirty="0"/>
                <a:t>)</a:t>
              </a:r>
              <a:r>
                <a:rPr lang="zh-CN" altLang="en-US" dirty="0"/>
                <a:t>芯片</a:t>
              </a:r>
              <a:r>
                <a:rPr lang="en-US" altLang="zh-CN" dirty="0"/>
                <a:t>/</a:t>
              </a:r>
              <a:r>
                <a:rPr lang="zh-CN" altLang="en-US" dirty="0"/>
                <a:t>电路</a:t>
              </a:r>
            </a:p>
          </p:txBody>
        </p:sp>
      </p:grpSp>
      <p:sp>
        <p:nvSpPr>
          <p:cNvPr id="10" name="页脚占位符 9"/>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8915"/>
                                        </p:tgtEl>
                                        <p:attrNameLst>
                                          <p:attrName>style.visibility</p:attrName>
                                        </p:attrNameLst>
                                      </p:cBhvr>
                                      <p:to>
                                        <p:strVal val="visible"/>
                                      </p:to>
                                    </p:set>
                                    <p:animEffect transition="in" filter="fade">
                                      <p:cBhvr>
                                        <p:cTn id="16" dur="500"/>
                                        <p:tgtEl>
                                          <p:spTgt spid="389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827584" y="476672"/>
            <a:ext cx="7543800" cy="1113900"/>
          </a:xfrm>
        </p:spPr>
        <p:txBody>
          <a:bodyPr/>
          <a:lstStyle/>
          <a:p>
            <a:pPr eaLnBrk="1" hangingPunct="1">
              <a:defRPr/>
            </a:pPr>
            <a:r>
              <a:rPr lang="zh-CN" altLang="en-US" dirty="0" smtClean="0"/>
              <a:t>网络接口卡</a:t>
            </a:r>
            <a:r>
              <a:rPr lang="en-US" altLang="zh-CN" dirty="0" smtClean="0"/>
              <a:t>NIC</a:t>
            </a:r>
          </a:p>
        </p:txBody>
      </p:sp>
      <p:sp>
        <p:nvSpPr>
          <p:cNvPr id="26628" name="Rectangle 4"/>
          <p:cNvSpPr>
            <a:spLocks noGrp="1" noChangeArrowheads="1"/>
          </p:cNvSpPr>
          <p:nvPr>
            <p:ph idx="1"/>
          </p:nvPr>
        </p:nvSpPr>
        <p:spPr>
          <a:xfrm>
            <a:off x="827584" y="1844278"/>
            <a:ext cx="8089822" cy="2736850"/>
          </a:xfrm>
        </p:spPr>
        <p:txBody>
          <a:bodyPr>
            <a:normAutofit lnSpcReduction="10000"/>
          </a:bodyPr>
          <a:lstStyle/>
          <a:p>
            <a:pPr marL="420624" indent="-384048" eaLnBrk="1" fontAlgn="auto" hangingPunct="1">
              <a:spcAft>
                <a:spcPts val="0"/>
              </a:spcAft>
              <a:buFont typeface="Wingdings 2"/>
              <a:buChar char=""/>
              <a:defRPr/>
            </a:pPr>
            <a:r>
              <a:rPr lang="zh-CN" altLang="en-US" sz="2800" dirty="0" smtClean="0"/>
              <a:t>接入</a:t>
            </a:r>
            <a:r>
              <a:rPr lang="en-US" altLang="zh-CN" sz="2800" dirty="0" smtClean="0"/>
              <a:t>LAN</a:t>
            </a:r>
            <a:r>
              <a:rPr lang="zh-CN" altLang="en-US" sz="2800" dirty="0" smtClean="0"/>
              <a:t>的计算机，网卡是必须的</a:t>
            </a:r>
          </a:p>
          <a:p>
            <a:pPr marL="420624" indent="-384048" eaLnBrk="1" fontAlgn="auto" hangingPunct="1">
              <a:spcAft>
                <a:spcPts val="0"/>
              </a:spcAft>
              <a:buFont typeface="Wingdings 2"/>
              <a:buChar char=""/>
              <a:defRPr/>
            </a:pPr>
            <a:r>
              <a:rPr lang="en-US" altLang="zh-CN" sz="2800" dirty="0" smtClean="0"/>
              <a:t>NIC</a:t>
            </a:r>
            <a:r>
              <a:rPr lang="zh-CN" altLang="en-US" sz="2800" dirty="0" smtClean="0"/>
              <a:t>有一个唯一的</a:t>
            </a:r>
            <a:r>
              <a:rPr lang="en-US" altLang="zh-CN" sz="2800" dirty="0" smtClean="0">
                <a:solidFill>
                  <a:srgbClr val="FFFF00"/>
                </a:solidFill>
              </a:rPr>
              <a:t>48</a:t>
            </a:r>
            <a:r>
              <a:rPr lang="zh-CN" altLang="en-US" sz="2800" dirty="0" smtClean="0">
                <a:solidFill>
                  <a:srgbClr val="FFFF00"/>
                </a:solidFill>
              </a:rPr>
              <a:t>位</a:t>
            </a:r>
            <a:r>
              <a:rPr lang="zh-CN" altLang="en-US" sz="2800" dirty="0" smtClean="0"/>
              <a:t>物理地址</a:t>
            </a:r>
            <a:r>
              <a:rPr lang="en-US" altLang="zh-CN" sz="2800" dirty="0" smtClean="0">
                <a:latin typeface="华文中宋" pitchFamily="2" charset="-122"/>
              </a:rPr>
              <a:t>——</a:t>
            </a:r>
            <a:r>
              <a:rPr lang="en-US" altLang="zh-CN" sz="2800" dirty="0" smtClean="0">
                <a:solidFill>
                  <a:srgbClr val="FFFF00"/>
                </a:solidFill>
              </a:rPr>
              <a:t>MAC</a:t>
            </a:r>
            <a:r>
              <a:rPr lang="zh-CN" altLang="en-US" sz="2800" dirty="0" smtClean="0">
                <a:solidFill>
                  <a:srgbClr val="FFFF00"/>
                </a:solidFill>
              </a:rPr>
              <a:t>地址</a:t>
            </a:r>
            <a:r>
              <a:rPr lang="zh-CN" altLang="en-US" sz="2800" dirty="0" smtClean="0"/>
              <a:t>（介质访问控制），形如</a:t>
            </a:r>
            <a:r>
              <a:rPr lang="zh-CN" altLang="en-US" sz="2800" dirty="0" smtClean="0">
                <a:latin typeface="华文中宋" pitchFamily="2" charset="-122"/>
              </a:rPr>
              <a:t>“</a:t>
            </a:r>
            <a:r>
              <a:rPr lang="en-US" altLang="zh-CN" sz="2800" dirty="0" smtClean="0">
                <a:solidFill>
                  <a:srgbClr val="FFFF00"/>
                </a:solidFill>
              </a:rPr>
              <a:t>00-00-E8-51-0E-7C</a:t>
            </a:r>
            <a:r>
              <a:rPr lang="en-US" altLang="zh-CN" sz="2800" dirty="0" smtClean="0">
                <a:latin typeface="华文中宋" pitchFamily="2" charset="-122"/>
              </a:rPr>
              <a:t>”</a:t>
            </a:r>
            <a:endParaRPr lang="zh-CN" altLang="en-US" sz="2800" dirty="0" smtClean="0"/>
          </a:p>
          <a:p>
            <a:pPr marL="722376" lvl="1" indent="-274320" eaLnBrk="1" fontAlgn="auto" hangingPunct="1">
              <a:spcAft>
                <a:spcPts val="0"/>
              </a:spcAft>
              <a:buFont typeface="Wingdings 2"/>
              <a:buChar char=""/>
              <a:defRPr/>
            </a:pPr>
            <a:r>
              <a:rPr lang="zh-CN" altLang="en-US" sz="2400" dirty="0" smtClean="0"/>
              <a:t>前六位代表生产厂商</a:t>
            </a:r>
          </a:p>
          <a:p>
            <a:pPr marL="722376" lvl="1" indent="-274320" eaLnBrk="1" fontAlgn="auto" hangingPunct="1">
              <a:spcAft>
                <a:spcPts val="0"/>
              </a:spcAft>
              <a:buFont typeface="Wingdings 2"/>
              <a:buChar char=""/>
              <a:defRPr/>
            </a:pPr>
            <a:r>
              <a:rPr lang="zh-CN" altLang="en-US" sz="2400" dirty="0" smtClean="0"/>
              <a:t>后六位为该厂商自行分配给网卡的唯一号码</a:t>
            </a:r>
          </a:p>
          <a:p>
            <a:pPr marL="420624" indent="-384048" eaLnBrk="1" fontAlgn="auto" hangingPunct="1">
              <a:spcAft>
                <a:spcPts val="0"/>
              </a:spcAft>
              <a:buFont typeface="Wingdings 2"/>
              <a:buChar char=""/>
              <a:defRPr/>
            </a:pPr>
            <a:r>
              <a:rPr lang="zh-CN" altLang="en-US" sz="2800" dirty="0" smtClean="0"/>
              <a:t>网络管理，</a:t>
            </a:r>
            <a:r>
              <a:rPr lang="en-US" altLang="zh-CN" sz="2800" dirty="0" smtClean="0"/>
              <a:t>MAC</a:t>
            </a:r>
            <a:r>
              <a:rPr lang="zh-CN" altLang="en-US" sz="2800" dirty="0" smtClean="0"/>
              <a:t>地址流量计量和故障定位的 </a:t>
            </a:r>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3" name="灯片编号占位符 2"/>
          <p:cNvSpPr>
            <a:spLocks noGrp="1"/>
          </p:cNvSpPr>
          <p:nvPr>
            <p:ph type="sldNum" sz="quarter" idx="12"/>
          </p:nvPr>
        </p:nvSpPr>
        <p:spPr/>
        <p:txBody>
          <a:bodyPr/>
          <a:lstStyle/>
          <a:p>
            <a:pPr>
              <a:defRPr/>
            </a:pPr>
            <a:fld id="{54DCE81F-A34A-4F23-89A3-BB8AD725059B}" type="slidenum">
              <a:rPr lang="en-US" altLang="zh-CN" smtClean="0"/>
              <a:pPr>
                <a:defRPr/>
              </a:pPr>
              <a:t>42</a:t>
            </a:fld>
            <a:endParaRPr lang="en-US" altLang="zh-CN"/>
          </a:p>
        </p:txBody>
      </p:sp>
      <p:pic>
        <p:nvPicPr>
          <p:cNvPr id="4" name="图片 3"/>
          <p:cNvPicPr>
            <a:picLocks noChangeAspect="1"/>
          </p:cNvPicPr>
          <p:nvPr/>
        </p:nvPicPr>
        <p:blipFill>
          <a:blip r:embed="rId2" cstate="print"/>
          <a:stretch>
            <a:fillRect/>
          </a:stretch>
        </p:blipFill>
        <p:spPr>
          <a:xfrm>
            <a:off x="4289489" y="4581128"/>
            <a:ext cx="4638095" cy="22000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225282"/>
                                        </p:tgtEl>
                                        <p:attrNameLst>
                                          <p:attrName>style.visibility</p:attrName>
                                        </p:attrNameLst>
                                      </p:cBhvr>
                                      <p:to>
                                        <p:strVal val="visible"/>
                                      </p:to>
                                    </p:set>
                                    <p:anim calcmode="lin" valueType="num">
                                      <p:cBhvr>
                                        <p:cTn id="7" dur="1000" fill="hold"/>
                                        <p:tgtEl>
                                          <p:spTgt spid="225282"/>
                                        </p:tgtEl>
                                        <p:attrNameLst>
                                          <p:attrName>ppt_x</p:attrName>
                                        </p:attrNameLst>
                                      </p:cBhvr>
                                      <p:tavLst>
                                        <p:tav tm="0">
                                          <p:val>
                                            <p:strVal val="#ppt_x-.2"/>
                                          </p:val>
                                        </p:tav>
                                        <p:tav tm="100000">
                                          <p:val>
                                            <p:strVal val="#ppt_x"/>
                                          </p:val>
                                        </p:tav>
                                      </p:tavLst>
                                    </p:anim>
                                    <p:anim calcmode="lin" valueType="num">
                                      <p:cBhvr>
                                        <p:cTn id="8" dur="1000" fill="hold"/>
                                        <p:tgtEl>
                                          <p:spTgt spid="22528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2528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26628">
                                            <p:txEl>
                                              <p:pRg st="0" end="0"/>
                                            </p:txEl>
                                          </p:spTgt>
                                        </p:tgtEl>
                                        <p:attrNameLst>
                                          <p:attrName>style.visibility</p:attrName>
                                        </p:attrNameLst>
                                      </p:cBhvr>
                                      <p:to>
                                        <p:strVal val="visible"/>
                                      </p:to>
                                    </p:set>
                                    <p:animEffect transition="in" filter="fade">
                                      <p:cBhvr>
                                        <p:cTn id="14" dur="500"/>
                                        <p:tgtEl>
                                          <p:spTgt spid="26628">
                                            <p:txEl>
                                              <p:pRg st="0" end="0"/>
                                            </p:txEl>
                                          </p:spTgt>
                                        </p:tgtEl>
                                      </p:cBhvr>
                                    </p:animEffect>
                                    <p:anim calcmode="lin" valueType="num">
                                      <p:cBhvr>
                                        <p:cTn id="15" dur="500" fill="hold"/>
                                        <p:tgtEl>
                                          <p:spTgt spid="26628">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26628">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4" presetClass="entr" presetSubtype="0" fill="hold" grpId="0" nodeType="clickEffect">
                                  <p:stCondLst>
                                    <p:cond delay="0"/>
                                  </p:stCondLst>
                                  <p:childTnLst>
                                    <p:set>
                                      <p:cBhvr>
                                        <p:cTn id="20" dur="0" fill="hold">
                                          <p:stCondLst>
                                            <p:cond delay="0"/>
                                          </p:stCondLst>
                                        </p:cTn>
                                        <p:tgtEl>
                                          <p:spTgt spid="26628">
                                            <p:txEl>
                                              <p:pRg st="1" end="1"/>
                                            </p:txEl>
                                          </p:spTgt>
                                        </p:tgtEl>
                                        <p:attrNameLst>
                                          <p:attrName>style.visibility</p:attrName>
                                        </p:attrNameLst>
                                      </p:cBhvr>
                                      <p:to>
                                        <p:strVal val="visible"/>
                                      </p:to>
                                    </p:set>
                                    <p:animEffect transition="in" filter="fade">
                                      <p:cBhvr>
                                        <p:cTn id="21" dur="500"/>
                                        <p:tgtEl>
                                          <p:spTgt spid="26628">
                                            <p:txEl>
                                              <p:pRg st="1" end="1"/>
                                            </p:txEl>
                                          </p:spTgt>
                                        </p:tgtEl>
                                      </p:cBhvr>
                                    </p:animEffect>
                                    <p:anim calcmode="lin" valueType="num">
                                      <p:cBhvr>
                                        <p:cTn id="22" dur="500" fill="hold"/>
                                        <p:tgtEl>
                                          <p:spTgt spid="26628">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26628">
                                            <p:txEl>
                                              <p:pRg st="1" end="1"/>
                                            </p:txEl>
                                          </p:spTgt>
                                        </p:tgtEl>
                                        <p:attrNameLst>
                                          <p:attrName>ppt_y</p:attrName>
                                        </p:attrNameLst>
                                      </p:cBhvr>
                                      <p:tavLst>
                                        <p:tav tm="0">
                                          <p:val>
                                            <p:strVal val="#ppt_y+.05"/>
                                          </p:val>
                                        </p:tav>
                                        <p:tav tm="100000">
                                          <p:val>
                                            <p:strVal val="#ppt_y"/>
                                          </p:val>
                                        </p:tav>
                                      </p:tavLst>
                                    </p:anim>
                                  </p:childTnLst>
                                </p:cTn>
                              </p:par>
                              <p:par>
                                <p:cTn id="24" presetID="44" presetClass="entr" presetSubtype="0" fill="hold" grpId="0" nodeType="withEffect">
                                  <p:stCondLst>
                                    <p:cond delay="0"/>
                                  </p:stCondLst>
                                  <p:childTnLst>
                                    <p:set>
                                      <p:cBhvr>
                                        <p:cTn id="25" dur="0" fill="hold">
                                          <p:stCondLst>
                                            <p:cond delay="0"/>
                                          </p:stCondLst>
                                        </p:cTn>
                                        <p:tgtEl>
                                          <p:spTgt spid="26628">
                                            <p:txEl>
                                              <p:pRg st="2" end="2"/>
                                            </p:txEl>
                                          </p:spTgt>
                                        </p:tgtEl>
                                        <p:attrNameLst>
                                          <p:attrName>style.visibility</p:attrName>
                                        </p:attrNameLst>
                                      </p:cBhvr>
                                      <p:to>
                                        <p:strVal val="visible"/>
                                      </p:to>
                                    </p:set>
                                    <p:animEffect transition="in" filter="fade">
                                      <p:cBhvr>
                                        <p:cTn id="26" dur="500"/>
                                        <p:tgtEl>
                                          <p:spTgt spid="26628">
                                            <p:txEl>
                                              <p:pRg st="2" end="2"/>
                                            </p:txEl>
                                          </p:spTgt>
                                        </p:tgtEl>
                                      </p:cBhvr>
                                    </p:animEffect>
                                    <p:anim calcmode="lin" valueType="num">
                                      <p:cBhvr>
                                        <p:cTn id="27" dur="500" fill="hold"/>
                                        <p:tgtEl>
                                          <p:spTgt spid="26628">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26628">
                                            <p:txEl>
                                              <p:pRg st="2" end="2"/>
                                            </p:txEl>
                                          </p:spTgt>
                                        </p:tgtEl>
                                        <p:attrNameLst>
                                          <p:attrName>ppt_y</p:attrName>
                                        </p:attrNameLst>
                                      </p:cBhvr>
                                      <p:tavLst>
                                        <p:tav tm="0">
                                          <p:val>
                                            <p:strVal val="#ppt_y+.05"/>
                                          </p:val>
                                        </p:tav>
                                        <p:tav tm="100000">
                                          <p:val>
                                            <p:strVal val="#ppt_y"/>
                                          </p:val>
                                        </p:tav>
                                      </p:tavLst>
                                    </p:anim>
                                  </p:childTnLst>
                                </p:cTn>
                              </p:par>
                              <p:par>
                                <p:cTn id="29" presetID="44" presetClass="entr" presetSubtype="0" fill="hold" grpId="0" nodeType="withEffect">
                                  <p:stCondLst>
                                    <p:cond delay="0"/>
                                  </p:stCondLst>
                                  <p:childTnLst>
                                    <p:set>
                                      <p:cBhvr>
                                        <p:cTn id="30" dur="0" fill="hold">
                                          <p:stCondLst>
                                            <p:cond delay="0"/>
                                          </p:stCondLst>
                                        </p:cTn>
                                        <p:tgtEl>
                                          <p:spTgt spid="26628">
                                            <p:txEl>
                                              <p:pRg st="3" end="3"/>
                                            </p:txEl>
                                          </p:spTgt>
                                        </p:tgtEl>
                                        <p:attrNameLst>
                                          <p:attrName>style.visibility</p:attrName>
                                        </p:attrNameLst>
                                      </p:cBhvr>
                                      <p:to>
                                        <p:strVal val="visible"/>
                                      </p:to>
                                    </p:set>
                                    <p:animEffect transition="in" filter="fade">
                                      <p:cBhvr>
                                        <p:cTn id="31" dur="500"/>
                                        <p:tgtEl>
                                          <p:spTgt spid="26628">
                                            <p:txEl>
                                              <p:pRg st="3" end="3"/>
                                            </p:txEl>
                                          </p:spTgt>
                                        </p:tgtEl>
                                      </p:cBhvr>
                                    </p:animEffect>
                                    <p:anim calcmode="lin" valueType="num">
                                      <p:cBhvr>
                                        <p:cTn id="32" dur="500" fill="hold"/>
                                        <p:tgtEl>
                                          <p:spTgt spid="26628">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26628">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4" presetClass="entr" presetSubtype="0" fill="hold" grpId="0" nodeType="clickEffect">
                                  <p:stCondLst>
                                    <p:cond delay="0"/>
                                  </p:stCondLst>
                                  <p:childTnLst>
                                    <p:set>
                                      <p:cBhvr>
                                        <p:cTn id="37" dur="0" fill="hold">
                                          <p:stCondLst>
                                            <p:cond delay="0"/>
                                          </p:stCondLst>
                                        </p:cTn>
                                        <p:tgtEl>
                                          <p:spTgt spid="26628">
                                            <p:txEl>
                                              <p:pRg st="4" end="4"/>
                                            </p:txEl>
                                          </p:spTgt>
                                        </p:tgtEl>
                                        <p:attrNameLst>
                                          <p:attrName>style.visibility</p:attrName>
                                        </p:attrNameLst>
                                      </p:cBhvr>
                                      <p:to>
                                        <p:strVal val="visible"/>
                                      </p:to>
                                    </p:set>
                                    <p:animEffect transition="in" filter="fade">
                                      <p:cBhvr>
                                        <p:cTn id="38" dur="500"/>
                                        <p:tgtEl>
                                          <p:spTgt spid="26628">
                                            <p:txEl>
                                              <p:pRg st="4" end="4"/>
                                            </p:txEl>
                                          </p:spTgt>
                                        </p:tgtEl>
                                      </p:cBhvr>
                                    </p:animEffect>
                                    <p:anim calcmode="lin" valueType="num">
                                      <p:cBhvr>
                                        <p:cTn id="39" dur="500" fill="hold"/>
                                        <p:tgtEl>
                                          <p:spTgt spid="26628">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26628">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p:bldP spid="2662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393378"/>
            <a:ext cx="7543800" cy="1080120"/>
          </a:xfrm>
        </p:spPr>
        <p:txBody>
          <a:bodyPr>
            <a:normAutofit/>
          </a:bodyPr>
          <a:lstStyle/>
          <a:p>
            <a:pPr eaLnBrk="1" fontAlgn="auto" hangingPunct="1">
              <a:spcAft>
                <a:spcPts val="0"/>
              </a:spcAft>
              <a:defRPr/>
            </a:pPr>
            <a:r>
              <a:rPr lang="zh-CN" altLang="en-US" sz="4800" dirty="0" smtClean="0">
                <a:latin typeface="+mn-ea"/>
              </a:rPr>
              <a:t>交换机和</a:t>
            </a:r>
            <a:r>
              <a:rPr lang="zh-CN" altLang="en-US" dirty="0">
                <a:latin typeface="+mn-ea"/>
              </a:rPr>
              <a:t>集线器</a:t>
            </a:r>
            <a:endParaRPr lang="zh-CN" altLang="en-US" dirty="0"/>
          </a:p>
        </p:txBody>
      </p:sp>
      <p:sp>
        <p:nvSpPr>
          <p:cNvPr id="10" name="内容占位符 2"/>
          <p:cNvSpPr>
            <a:spLocks noGrp="1"/>
          </p:cNvSpPr>
          <p:nvPr>
            <p:ph idx="1"/>
          </p:nvPr>
        </p:nvSpPr>
        <p:spPr>
          <a:xfrm>
            <a:off x="468313" y="1628800"/>
            <a:ext cx="8675687" cy="5158389"/>
          </a:xfrm>
        </p:spPr>
        <p:txBody>
          <a:bodyPr>
            <a:normAutofit/>
          </a:bodyPr>
          <a:lstStyle/>
          <a:p>
            <a:pPr marL="420624" indent="-384048" eaLnBrk="1" fontAlgn="auto" hangingPunct="1">
              <a:spcAft>
                <a:spcPts val="0"/>
              </a:spcAft>
              <a:buFont typeface="Wingdings 2"/>
              <a:buChar char=""/>
              <a:defRPr/>
            </a:pPr>
            <a:r>
              <a:rPr lang="zh-CN" altLang="en-US" sz="2800" dirty="0" smtClean="0">
                <a:latin typeface="+mj-ea"/>
                <a:ea typeface="+mj-ea"/>
              </a:rPr>
              <a:t>交换机</a:t>
            </a:r>
            <a:r>
              <a:rPr lang="en-US" altLang="zh-CN" sz="2800" dirty="0" smtClean="0">
                <a:latin typeface="+mj-ea"/>
                <a:ea typeface="+mj-ea"/>
              </a:rPr>
              <a:t>(Switch)</a:t>
            </a:r>
          </a:p>
          <a:p>
            <a:pPr lvl="1" indent="-384048">
              <a:buFont typeface="Wingdings 2"/>
              <a:buChar char=""/>
              <a:defRPr/>
            </a:pPr>
            <a:r>
              <a:rPr lang="zh-CN" altLang="en-US" sz="2400" dirty="0" smtClean="0">
                <a:latin typeface="+mj-ea"/>
                <a:ea typeface="+mj-ea"/>
              </a:rPr>
              <a:t>网络的关键设备，充当网络的中心节点</a:t>
            </a:r>
            <a:endParaRPr lang="en-US" altLang="zh-CN" sz="2400" dirty="0" smtClean="0">
              <a:latin typeface="+mj-ea"/>
              <a:ea typeface="+mj-ea"/>
            </a:endParaRPr>
          </a:p>
          <a:p>
            <a:pPr lvl="1" indent="-384048">
              <a:buFont typeface="Wingdings 2"/>
              <a:buChar char=""/>
              <a:defRPr/>
            </a:pPr>
            <a:r>
              <a:rPr lang="zh-CN" altLang="en-US" sz="2400" dirty="0" smtClean="0">
                <a:latin typeface="+mj-ea"/>
                <a:ea typeface="+mj-ea"/>
              </a:rPr>
              <a:t>信号的接收、再生和转发，并提供网络的稳定性和可靠性</a:t>
            </a:r>
            <a:endParaRPr lang="en-US" altLang="zh-CN" sz="2400" dirty="0" smtClean="0">
              <a:latin typeface="+mj-ea"/>
              <a:ea typeface="+mj-ea"/>
            </a:endParaRPr>
          </a:p>
          <a:p>
            <a:pPr marL="420624" indent="-384048" eaLnBrk="1" fontAlgn="auto" hangingPunct="1">
              <a:spcAft>
                <a:spcPts val="0"/>
              </a:spcAft>
              <a:buFont typeface="Wingdings 2"/>
              <a:buChar char=""/>
              <a:defRPr/>
            </a:pPr>
            <a:r>
              <a:rPr lang="zh-CN" altLang="en-US" sz="2800" dirty="0" smtClean="0">
                <a:latin typeface="+mj-ea"/>
                <a:ea typeface="+mj-ea"/>
              </a:rPr>
              <a:t>交换机和集线器（</a:t>
            </a:r>
            <a:r>
              <a:rPr lang="en-US" altLang="zh-CN" sz="2800" dirty="0" smtClean="0">
                <a:latin typeface="+mj-ea"/>
                <a:ea typeface="+mj-ea"/>
              </a:rPr>
              <a:t>Hub</a:t>
            </a:r>
            <a:r>
              <a:rPr lang="zh-CN" altLang="en-US" sz="2800" dirty="0" smtClean="0">
                <a:latin typeface="+mj-ea"/>
                <a:ea typeface="+mj-ea"/>
              </a:rPr>
              <a:t>）</a:t>
            </a:r>
            <a:endParaRPr lang="en-US" altLang="zh-CN" sz="2800" dirty="0" smtClean="0">
              <a:latin typeface="+mj-ea"/>
              <a:ea typeface="+mj-ea"/>
            </a:endParaRPr>
          </a:p>
          <a:p>
            <a:pPr lvl="1" indent="-384048">
              <a:buFont typeface="Wingdings 2"/>
              <a:buChar char=""/>
              <a:defRPr/>
            </a:pPr>
            <a:r>
              <a:rPr lang="zh-CN" altLang="en-US" sz="2400" dirty="0" smtClean="0">
                <a:latin typeface="+mj-ea"/>
                <a:ea typeface="+mj-ea"/>
              </a:rPr>
              <a:t>两者用途大致相同，其差异在于，</a:t>
            </a:r>
            <a:endParaRPr lang="en-US" altLang="zh-CN" sz="2400" dirty="0" smtClean="0">
              <a:latin typeface="+mj-ea"/>
              <a:ea typeface="+mj-ea"/>
            </a:endParaRPr>
          </a:p>
          <a:p>
            <a:pPr lvl="1" indent="-384048">
              <a:buFont typeface="Wingdings 2"/>
              <a:buChar char=""/>
              <a:defRPr/>
            </a:pPr>
            <a:r>
              <a:rPr lang="zh-CN" altLang="en-US" sz="2400" dirty="0" smtClean="0">
                <a:latin typeface="+mj-ea"/>
                <a:ea typeface="+mj-ea"/>
              </a:rPr>
              <a:t>交换机</a:t>
            </a:r>
            <a:endParaRPr lang="en-US" altLang="zh-CN" sz="2400" dirty="0" smtClean="0">
              <a:latin typeface="+mj-ea"/>
              <a:ea typeface="+mj-ea"/>
            </a:endParaRPr>
          </a:p>
          <a:p>
            <a:pPr lvl="2" indent="-384048">
              <a:buFont typeface="Wingdings 2"/>
              <a:buChar char=""/>
              <a:defRPr/>
            </a:pPr>
            <a:r>
              <a:rPr lang="zh-CN" altLang="en-US" sz="2200" dirty="0" smtClean="0">
                <a:latin typeface="+mj-ea"/>
                <a:ea typeface="+mj-ea"/>
              </a:rPr>
              <a:t>每个端口都享有专属的带宽，具备数据交换能力</a:t>
            </a:r>
            <a:endParaRPr lang="en-US" altLang="zh-CN" sz="2200" dirty="0" smtClean="0">
              <a:latin typeface="+mj-ea"/>
              <a:ea typeface="+mj-ea"/>
            </a:endParaRPr>
          </a:p>
          <a:p>
            <a:pPr lvl="2" indent="-384048">
              <a:buFont typeface="Wingdings 2"/>
              <a:buChar char=""/>
              <a:defRPr/>
            </a:pPr>
            <a:r>
              <a:rPr lang="zh-CN" altLang="en-US" sz="2200" dirty="0" smtClean="0">
                <a:latin typeface="+mj-ea"/>
              </a:rPr>
              <a:t>交换机有</a:t>
            </a:r>
            <a:r>
              <a:rPr lang="zh-CN" altLang="en-US" sz="2200" dirty="0">
                <a:latin typeface="+mj-ea"/>
              </a:rPr>
              <a:t>通信过滤及网络管理的</a:t>
            </a:r>
            <a:r>
              <a:rPr lang="zh-CN" altLang="en-US" sz="2200" dirty="0" smtClean="0">
                <a:latin typeface="+mj-ea"/>
              </a:rPr>
              <a:t>功能</a:t>
            </a:r>
            <a:endParaRPr lang="en-US" altLang="zh-CN" sz="2600" dirty="0" smtClean="0">
              <a:latin typeface="+mj-ea"/>
              <a:ea typeface="+mj-ea"/>
            </a:endParaRPr>
          </a:p>
          <a:p>
            <a:pPr lvl="1" indent="-384048">
              <a:buFont typeface="Wingdings 2"/>
              <a:buChar char=""/>
              <a:defRPr/>
            </a:pPr>
            <a:r>
              <a:rPr lang="zh-CN" altLang="en-US" sz="2400" dirty="0" smtClean="0">
                <a:latin typeface="+mj-ea"/>
                <a:ea typeface="+mj-ea"/>
              </a:rPr>
              <a:t>集线器共享一个带宽</a:t>
            </a:r>
            <a:endParaRPr lang="en-US" altLang="zh-CN" sz="2400" dirty="0" smtClean="0">
              <a:latin typeface="+mj-ea"/>
              <a:ea typeface="+mj-ea"/>
            </a:endParaRPr>
          </a:p>
          <a:p>
            <a:pPr marL="420624" indent="-384048" eaLnBrk="1" fontAlgn="auto" hangingPunct="1">
              <a:spcAft>
                <a:spcPts val="0"/>
              </a:spcAft>
              <a:buFont typeface="Wingdings 2"/>
              <a:buChar char=""/>
              <a:defRPr/>
            </a:pPr>
            <a:r>
              <a:rPr lang="zh-CN" altLang="en-US" sz="2800" dirty="0" smtClean="0">
                <a:latin typeface="+mj-ea"/>
                <a:ea typeface="+mj-ea"/>
              </a:rPr>
              <a:t>曾经，大型网络使用交换机，而小型网络用较便宜的集线器。现在基本上都使用交换机</a:t>
            </a:r>
          </a:p>
        </p:txBody>
      </p:sp>
      <p:sp>
        <p:nvSpPr>
          <p:cNvPr id="5" name="灯片编号占位符 4"/>
          <p:cNvSpPr>
            <a:spLocks noGrp="1"/>
          </p:cNvSpPr>
          <p:nvPr>
            <p:ph type="sldNum" sz="quarter" idx="12"/>
          </p:nvPr>
        </p:nvSpPr>
        <p:spPr/>
        <p:txBody>
          <a:bodyPr/>
          <a:lstStyle/>
          <a:p>
            <a:pPr>
              <a:defRPr/>
            </a:pPr>
            <a:fld id="{D71F891C-A029-481A-A2C0-E8B0B0B791A4}" type="slidenum">
              <a:rPr lang="zh-CN" altLang="en-US"/>
              <a:pPr>
                <a:defRPr/>
              </a:pPr>
              <a:t>43</a:t>
            </a:fld>
            <a:endParaRPr lang="zh-CN" altLang="en-US"/>
          </a:p>
        </p:txBody>
      </p:sp>
      <p:pic>
        <p:nvPicPr>
          <p:cNvPr id="18500" name="Picture 68"/>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01591" y="2327601"/>
            <a:ext cx="7413065" cy="339566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页脚占位符 2"/>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500"/>
                                        </p:tgtEl>
                                        <p:attrNameLst>
                                          <p:attrName>style.visibility</p:attrName>
                                        </p:attrNameLst>
                                      </p:cBhvr>
                                      <p:to>
                                        <p:strVal val="visible"/>
                                      </p:to>
                                    </p:set>
                                    <p:animEffect transition="in" filter="barn(inVertical)">
                                      <p:cBhvr>
                                        <p:cTn id="7" dur="500"/>
                                        <p:tgtEl>
                                          <p:spTgt spid="1850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 calcmode="lin" valueType="num">
                                      <p:cBhvr additive="base">
                                        <p:cTn id="11" dur="500"/>
                                        <p:tgtEl>
                                          <p:spTgt spid="18500"/>
                                        </p:tgtEl>
                                        <p:attrNameLst>
                                          <p:attrName>ppt_y</p:attrName>
                                        </p:attrNameLst>
                                      </p:cBhvr>
                                      <p:tavLst>
                                        <p:tav tm="0">
                                          <p:val>
                                            <p:strVal val="#ppt_y"/>
                                          </p:val>
                                        </p:tav>
                                        <p:tav tm="100000">
                                          <p:val>
                                            <p:strVal val="#ppt_y+#ppt_h*1.125000"/>
                                          </p:val>
                                        </p:tav>
                                      </p:tavLst>
                                    </p:anim>
                                    <p:animEffect transition="out" filter="wipe(down)">
                                      <p:cBhvr>
                                        <p:cTn id="12" dur="500"/>
                                        <p:tgtEl>
                                          <p:spTgt spid="18500"/>
                                        </p:tgtEl>
                                      </p:cBhvr>
                                    </p:animEffect>
                                    <p:set>
                                      <p:cBhvr>
                                        <p:cTn id="13" dur="1" fill="hold">
                                          <p:stCondLst>
                                            <p:cond delay="499"/>
                                          </p:stCondLst>
                                        </p:cTn>
                                        <p:tgtEl>
                                          <p:spTgt spid="1850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1000"/>
                                        <p:tgtEl>
                                          <p:spTgt spid="10">
                                            <p:txEl>
                                              <p:pRg st="0" end="0"/>
                                            </p:txEl>
                                          </p:spTgt>
                                        </p:tgtEl>
                                      </p:cBhvr>
                                    </p:animEffect>
                                    <p:anim calcmode="lin" valueType="num">
                                      <p:cBhvr>
                                        <p:cTn id="1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1000"/>
                                        <p:tgtEl>
                                          <p:spTgt spid="10">
                                            <p:txEl>
                                              <p:pRg st="1" end="1"/>
                                            </p:txEl>
                                          </p:spTgt>
                                        </p:tgtEl>
                                      </p:cBhvr>
                                    </p:animEffect>
                                    <p:anim calcmode="lin" valueType="num">
                                      <p:cBhvr>
                                        <p:cTn id="2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fade">
                                      <p:cBhvr>
                                        <p:cTn id="40" dur="1000"/>
                                        <p:tgtEl>
                                          <p:spTgt spid="10">
                                            <p:txEl>
                                              <p:pRg st="4" end="4"/>
                                            </p:txEl>
                                          </p:spTgt>
                                        </p:tgtEl>
                                      </p:cBhvr>
                                    </p:animEffect>
                                    <p:anim calcmode="lin" valueType="num">
                                      <p:cBhvr>
                                        <p:cTn id="4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Effect transition="in" filter="fade">
                                      <p:cBhvr>
                                        <p:cTn id="45" dur="1000"/>
                                        <p:tgtEl>
                                          <p:spTgt spid="10">
                                            <p:txEl>
                                              <p:pRg st="5" end="5"/>
                                            </p:txEl>
                                          </p:spTgt>
                                        </p:tgtEl>
                                      </p:cBhvr>
                                    </p:animEffect>
                                    <p:anim calcmode="lin" valueType="num">
                                      <p:cBhvr>
                                        <p:cTn id="46"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animEffect transition="in" filter="fade">
                                      <p:cBhvr>
                                        <p:cTn id="50" dur="1000"/>
                                        <p:tgtEl>
                                          <p:spTgt spid="10">
                                            <p:txEl>
                                              <p:pRg st="6" end="6"/>
                                            </p:txEl>
                                          </p:spTgt>
                                        </p:tgtEl>
                                      </p:cBhvr>
                                    </p:animEffect>
                                    <p:anim calcmode="lin" valueType="num">
                                      <p:cBhvr>
                                        <p:cTn id="51"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animEffect transition="in" filter="fade">
                                      <p:cBhvr>
                                        <p:cTn id="55" dur="1000"/>
                                        <p:tgtEl>
                                          <p:spTgt spid="10">
                                            <p:txEl>
                                              <p:pRg st="7" end="7"/>
                                            </p:txEl>
                                          </p:spTgt>
                                        </p:tgtEl>
                                      </p:cBhvr>
                                    </p:animEffect>
                                    <p:anim calcmode="lin" valueType="num">
                                      <p:cBhvr>
                                        <p:cTn id="56"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xEl>
                                              <p:pRg st="8" end="8"/>
                                            </p:txEl>
                                          </p:spTgt>
                                        </p:tgtEl>
                                        <p:attrNameLst>
                                          <p:attrName>style.visibility</p:attrName>
                                        </p:attrNameLst>
                                      </p:cBhvr>
                                      <p:to>
                                        <p:strVal val="visible"/>
                                      </p:to>
                                    </p:set>
                                    <p:animEffect transition="in" filter="fade">
                                      <p:cBhvr>
                                        <p:cTn id="60" dur="1000"/>
                                        <p:tgtEl>
                                          <p:spTgt spid="10">
                                            <p:txEl>
                                              <p:pRg st="8" end="8"/>
                                            </p:txEl>
                                          </p:spTgt>
                                        </p:tgtEl>
                                      </p:cBhvr>
                                    </p:animEffect>
                                    <p:anim calcmode="lin" valueType="num">
                                      <p:cBhvr>
                                        <p:cTn id="61"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0">
                                            <p:txEl>
                                              <p:pRg st="9" end="9"/>
                                            </p:txEl>
                                          </p:spTgt>
                                        </p:tgtEl>
                                        <p:attrNameLst>
                                          <p:attrName>style.visibility</p:attrName>
                                        </p:attrNameLst>
                                      </p:cBhvr>
                                      <p:to>
                                        <p:strVal val="visible"/>
                                      </p:to>
                                    </p:set>
                                    <p:animEffect transition="in" filter="fade">
                                      <p:cBhvr>
                                        <p:cTn id="67" dur="1000"/>
                                        <p:tgtEl>
                                          <p:spTgt spid="10">
                                            <p:txEl>
                                              <p:pRg st="9" end="9"/>
                                            </p:txEl>
                                          </p:spTgt>
                                        </p:tgtEl>
                                      </p:cBhvr>
                                    </p:animEffect>
                                    <p:anim calcmode="lin" valueType="num">
                                      <p:cBhvr>
                                        <p:cTn id="68"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274638"/>
            <a:ext cx="7025208" cy="1143000"/>
          </a:xfrm>
        </p:spPr>
        <p:txBody>
          <a:bodyPr>
            <a:normAutofit/>
          </a:bodyPr>
          <a:lstStyle/>
          <a:p>
            <a:pPr eaLnBrk="1" fontAlgn="auto" hangingPunct="1">
              <a:spcAft>
                <a:spcPts val="0"/>
              </a:spcAft>
              <a:defRPr/>
            </a:pPr>
            <a:r>
              <a:rPr lang="zh-CN" altLang="en-US" sz="4800" dirty="0" smtClean="0">
                <a:latin typeface="+mn-ea"/>
              </a:rPr>
              <a:t>路由器  </a:t>
            </a:r>
            <a:r>
              <a:rPr lang="en-US" altLang="zh-CN" sz="4800" dirty="0" smtClean="0">
                <a:latin typeface="+mn-ea"/>
              </a:rPr>
              <a:t>Router</a:t>
            </a:r>
            <a:endParaRPr lang="zh-CN" altLang="en-US" dirty="0"/>
          </a:p>
        </p:txBody>
      </p:sp>
      <p:sp>
        <p:nvSpPr>
          <p:cNvPr id="3" name="内容占位符 2"/>
          <p:cNvSpPr>
            <a:spLocks noGrp="1"/>
          </p:cNvSpPr>
          <p:nvPr>
            <p:ph idx="1"/>
          </p:nvPr>
        </p:nvSpPr>
        <p:spPr>
          <a:xfrm>
            <a:off x="827584" y="1412777"/>
            <a:ext cx="8316416" cy="1080120"/>
          </a:xfrm>
        </p:spPr>
        <p:txBody>
          <a:bodyPr>
            <a:normAutofit/>
          </a:bodyPr>
          <a:lstStyle/>
          <a:p>
            <a:pPr marL="420624" indent="-384048" eaLnBrk="1" fontAlgn="auto" hangingPunct="1">
              <a:spcAft>
                <a:spcPts val="0"/>
              </a:spcAft>
              <a:buFont typeface="Wingdings 2"/>
              <a:buChar char=""/>
              <a:defRPr/>
            </a:pPr>
            <a:r>
              <a:rPr lang="zh-CN" altLang="en-US" dirty="0" smtClean="0">
                <a:latin typeface="+mj-ea"/>
                <a:ea typeface="+mj-ea"/>
              </a:rPr>
              <a:t>路由器</a:t>
            </a:r>
            <a:endParaRPr lang="en-US" altLang="zh-CN" dirty="0" smtClean="0">
              <a:latin typeface="+mj-ea"/>
              <a:ea typeface="+mj-ea"/>
            </a:endParaRPr>
          </a:p>
          <a:p>
            <a:pPr lvl="1" indent="-384048">
              <a:buFont typeface="Wingdings 2"/>
              <a:buChar char=""/>
              <a:defRPr/>
            </a:pPr>
            <a:r>
              <a:rPr lang="zh-CN" altLang="en-US" dirty="0" smtClean="0">
                <a:latin typeface="+mj-ea"/>
                <a:ea typeface="+mj-ea"/>
              </a:rPr>
              <a:t>是</a:t>
            </a:r>
            <a:r>
              <a:rPr lang="zh-CN" altLang="en-US" dirty="0" smtClean="0">
                <a:solidFill>
                  <a:srgbClr val="FFFF00"/>
                </a:solidFill>
                <a:latin typeface="+mj-ea"/>
                <a:ea typeface="+mj-ea"/>
              </a:rPr>
              <a:t>因特网的</a:t>
            </a:r>
            <a:r>
              <a:rPr lang="zh-CN" altLang="en-US" dirty="0" smtClean="0">
                <a:latin typeface="+mj-ea"/>
                <a:ea typeface="+mj-ea"/>
              </a:rPr>
              <a:t>关键连接设备</a:t>
            </a:r>
            <a:endParaRPr lang="en-US" altLang="zh-CN" dirty="0" smtClean="0">
              <a:latin typeface="+mj-ea"/>
              <a:ea typeface="+mj-ea"/>
            </a:endParaRPr>
          </a:p>
          <a:p>
            <a:pPr>
              <a:defRPr/>
            </a:pPr>
            <a:endParaRPr lang="zh-CN" altLang="en-US" dirty="0" smtClean="0">
              <a:latin typeface="+mj-ea"/>
              <a:ea typeface="+mj-ea"/>
            </a:endParaRPr>
          </a:p>
          <a:p>
            <a:pPr marL="722376" lvl="1" indent="-274320" eaLnBrk="1" fontAlgn="auto" hangingPunct="1">
              <a:lnSpc>
                <a:spcPct val="105000"/>
              </a:lnSpc>
              <a:spcAft>
                <a:spcPts val="0"/>
              </a:spcAft>
              <a:buFont typeface="Wingdings 2"/>
              <a:buChar char=""/>
              <a:defRPr/>
            </a:pPr>
            <a:endParaRPr lang="zh-CN" altLang="en-US" sz="2000" dirty="0" smtClean="0">
              <a:latin typeface="+mj-ea"/>
              <a:ea typeface="+mj-ea"/>
            </a:endParaRPr>
          </a:p>
          <a:p>
            <a:pPr marL="722376" lvl="1" indent="-274320" eaLnBrk="1" fontAlgn="auto" hangingPunct="1">
              <a:lnSpc>
                <a:spcPct val="105000"/>
              </a:lnSpc>
              <a:spcAft>
                <a:spcPts val="0"/>
              </a:spcAft>
              <a:buFont typeface="Wingdings 2"/>
              <a:buChar char=""/>
              <a:defRPr/>
            </a:pPr>
            <a:endParaRPr lang="zh-CN" altLang="en-US" sz="2000" dirty="0">
              <a:latin typeface="+mj-ea"/>
              <a:ea typeface="+mj-ea"/>
            </a:endParaRPr>
          </a:p>
        </p:txBody>
      </p:sp>
      <p:sp>
        <p:nvSpPr>
          <p:cNvPr id="5" name="灯片编号占位符 4"/>
          <p:cNvSpPr>
            <a:spLocks noGrp="1"/>
          </p:cNvSpPr>
          <p:nvPr>
            <p:ph type="sldNum" sz="quarter" idx="12"/>
          </p:nvPr>
        </p:nvSpPr>
        <p:spPr/>
        <p:txBody>
          <a:bodyPr/>
          <a:lstStyle/>
          <a:p>
            <a:pPr>
              <a:defRPr/>
            </a:pPr>
            <a:fld id="{EF83790F-BEFC-4FFA-906B-DA072959417A}" type="slidenum">
              <a:rPr lang="zh-CN" altLang="en-US"/>
              <a:pPr>
                <a:defRPr/>
              </a:pPr>
              <a:t>44</a:t>
            </a:fld>
            <a:endParaRPr lang="zh-CN" altLang="en-US"/>
          </a:p>
        </p:txBody>
      </p:sp>
      <p:pic>
        <p:nvPicPr>
          <p:cNvPr id="39938"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144587" y="2555777"/>
            <a:ext cx="7770813" cy="408585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8"/>
                                        </p:tgtEl>
                                        <p:attrNameLst>
                                          <p:attrName>style.visibility</p:attrName>
                                        </p:attrNameLst>
                                      </p:cBhvr>
                                      <p:to>
                                        <p:strVal val="visible"/>
                                      </p:to>
                                    </p:set>
                                    <p:anim calcmode="lin" valueType="num">
                                      <p:cBhvr additive="base">
                                        <p:cTn id="19" dur="500" fill="hold"/>
                                        <p:tgtEl>
                                          <p:spTgt spid="39938"/>
                                        </p:tgtEl>
                                        <p:attrNameLst>
                                          <p:attrName>ppt_x</p:attrName>
                                        </p:attrNameLst>
                                      </p:cBhvr>
                                      <p:tavLst>
                                        <p:tav tm="0">
                                          <p:val>
                                            <p:strVal val="#ppt_x"/>
                                          </p:val>
                                        </p:tav>
                                        <p:tav tm="100000">
                                          <p:val>
                                            <p:strVal val="#ppt_x"/>
                                          </p:val>
                                        </p:tav>
                                      </p:tavLst>
                                    </p:anim>
                                    <p:anim calcmode="lin" valueType="num">
                                      <p:cBhvr additive="base">
                                        <p:cTn id="20"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0" name="标题 1"/>
          <p:cNvSpPr>
            <a:spLocks noGrp="1"/>
          </p:cNvSpPr>
          <p:nvPr>
            <p:ph type="title"/>
          </p:nvPr>
        </p:nvSpPr>
        <p:spPr>
          <a:xfrm>
            <a:off x="959805" y="332656"/>
            <a:ext cx="3612195" cy="1143893"/>
          </a:xfrm>
        </p:spPr>
        <p:txBody>
          <a:bodyPr/>
          <a:lstStyle/>
          <a:p>
            <a:pPr eaLnBrk="1" hangingPunct="1">
              <a:defRPr/>
            </a:pPr>
            <a:r>
              <a:rPr lang="zh-CN" altLang="en-US" dirty="0" smtClean="0"/>
              <a:t>路由器</a:t>
            </a:r>
          </a:p>
        </p:txBody>
      </p:sp>
      <p:sp>
        <p:nvSpPr>
          <p:cNvPr id="21531" name="内容占位符 2"/>
          <p:cNvSpPr>
            <a:spLocks noGrp="1"/>
          </p:cNvSpPr>
          <p:nvPr>
            <p:ph idx="1"/>
          </p:nvPr>
        </p:nvSpPr>
        <p:spPr>
          <a:xfrm>
            <a:off x="560784" y="1556793"/>
            <a:ext cx="7467600" cy="2016224"/>
          </a:xfrm>
        </p:spPr>
        <p:txBody>
          <a:bodyPr/>
          <a:lstStyle/>
          <a:p>
            <a:pPr eaLnBrk="1" hangingPunct="1">
              <a:defRPr/>
            </a:pPr>
            <a:r>
              <a:rPr lang="zh-CN" altLang="en-US" dirty="0" smtClean="0"/>
              <a:t>任务</a:t>
            </a:r>
            <a:endParaRPr lang="en-US" altLang="zh-CN" dirty="0" smtClean="0"/>
          </a:p>
          <a:p>
            <a:pPr lvl="1">
              <a:defRPr/>
            </a:pPr>
            <a:r>
              <a:rPr lang="zh-CN" altLang="zh-CN" dirty="0"/>
              <a:t>寻找一条最佳传输路径，</a:t>
            </a:r>
            <a:r>
              <a:rPr lang="zh-CN" altLang="zh-CN" dirty="0" smtClean="0"/>
              <a:t>并</a:t>
            </a:r>
            <a:endParaRPr lang="en-US" altLang="zh-CN" dirty="0" smtClean="0"/>
          </a:p>
          <a:p>
            <a:pPr lvl="1">
              <a:defRPr/>
            </a:pPr>
            <a:r>
              <a:rPr lang="zh-CN" altLang="zh-CN" dirty="0" smtClean="0"/>
              <a:t>将</a:t>
            </a:r>
            <a:r>
              <a:rPr lang="zh-CN" altLang="zh-CN" dirty="0"/>
              <a:t>数据传送到目的地</a:t>
            </a:r>
            <a:r>
              <a:rPr lang="zh-CN" altLang="zh-CN" dirty="0" smtClean="0"/>
              <a:t>点</a:t>
            </a:r>
            <a:r>
              <a:rPr lang="zh-CN" altLang="en-US" dirty="0" smtClean="0"/>
              <a:t>，</a:t>
            </a:r>
            <a:r>
              <a:rPr lang="zh-CN" altLang="zh-CN" dirty="0"/>
              <a:t>在路由器</a:t>
            </a:r>
            <a:r>
              <a:rPr lang="zh-CN" altLang="zh-CN" dirty="0" smtClean="0"/>
              <a:t>中</a:t>
            </a:r>
            <a:endParaRPr lang="en-US" altLang="zh-CN" dirty="0" smtClean="0"/>
          </a:p>
          <a:p>
            <a:pPr lvl="1">
              <a:defRPr/>
            </a:pPr>
            <a:r>
              <a:rPr lang="zh-CN" altLang="zh-CN" dirty="0"/>
              <a:t>路径</a:t>
            </a:r>
            <a:r>
              <a:rPr lang="zh-CN" altLang="zh-CN" dirty="0" smtClean="0"/>
              <a:t>表</a:t>
            </a:r>
            <a:r>
              <a:rPr lang="zh-CN" altLang="zh-CN" dirty="0"/>
              <a:t>（</a:t>
            </a:r>
            <a:r>
              <a:rPr lang="en-US" altLang="zh-CN" dirty="0"/>
              <a:t>Routing Table</a:t>
            </a:r>
            <a:r>
              <a:rPr lang="zh-CN" altLang="zh-CN" dirty="0" smtClean="0"/>
              <a:t>）保存传输路径数据</a:t>
            </a:r>
            <a:endParaRPr lang="zh-CN" altLang="en-US" dirty="0" smtClean="0"/>
          </a:p>
        </p:txBody>
      </p:sp>
      <p:sp>
        <p:nvSpPr>
          <p:cNvPr id="6" name="灯片编号占位符 5"/>
          <p:cNvSpPr>
            <a:spLocks noGrp="1"/>
          </p:cNvSpPr>
          <p:nvPr>
            <p:ph type="sldNum" sz="quarter" idx="12"/>
          </p:nvPr>
        </p:nvSpPr>
        <p:spPr/>
        <p:txBody>
          <a:bodyPr/>
          <a:lstStyle/>
          <a:p>
            <a:pPr>
              <a:defRPr/>
            </a:pPr>
            <a:fld id="{E44C6B9C-8C5C-427F-9C11-6AEB48839474}" type="slidenum">
              <a:rPr lang="zh-CN" altLang="en-US"/>
              <a:pPr>
                <a:defRPr/>
              </a:pPr>
              <a:t>45</a:t>
            </a:fld>
            <a:endParaRPr lang="zh-CN" altLang="en-US"/>
          </a:p>
        </p:txBody>
      </p:sp>
      <p:sp>
        <p:nvSpPr>
          <p:cNvPr id="7" name="内容占位符 2"/>
          <p:cNvSpPr txBox="1">
            <a:spLocks/>
          </p:cNvSpPr>
          <p:nvPr/>
        </p:nvSpPr>
        <p:spPr>
          <a:xfrm>
            <a:off x="467544" y="3645024"/>
            <a:ext cx="7467600" cy="258174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defRPr/>
            </a:pPr>
            <a:r>
              <a:rPr lang="en-US" altLang="zh-CN" dirty="0" smtClean="0"/>
              <a:t>Today</a:t>
            </a:r>
          </a:p>
          <a:p>
            <a:pPr>
              <a:defRPr/>
            </a:pPr>
            <a:r>
              <a:rPr lang="zh-CN" altLang="zh-CN" dirty="0" smtClean="0"/>
              <a:t>网络技术</a:t>
            </a:r>
            <a:r>
              <a:rPr lang="zh-CN" altLang="zh-CN" dirty="0"/>
              <a:t>的</a:t>
            </a:r>
            <a:r>
              <a:rPr lang="zh-CN" altLang="zh-CN" dirty="0" smtClean="0"/>
              <a:t>核心</a:t>
            </a:r>
            <a:r>
              <a:rPr lang="en-US" altLang="zh-CN" dirty="0" smtClean="0"/>
              <a:t>---</a:t>
            </a:r>
            <a:r>
              <a:rPr lang="zh-CN" altLang="en-US" dirty="0" smtClean="0"/>
              <a:t>路由</a:t>
            </a:r>
          </a:p>
        </p:txBody>
      </p:sp>
      <p:pic>
        <p:nvPicPr>
          <p:cNvPr id="21571" name="Picture 67"/>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5652120" y="0"/>
            <a:ext cx="3491880" cy="25612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6156176" y="1804174"/>
            <a:ext cx="2828925" cy="2137291"/>
            <a:chOff x="1115616" y="1462113"/>
            <a:chExt cx="2828925" cy="2137291"/>
          </a:xfrm>
        </p:grpSpPr>
        <p:pic>
          <p:nvPicPr>
            <p:cNvPr id="21574" name="Picture 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616" y="1462113"/>
              <a:ext cx="2828925" cy="19526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697157" y="3230072"/>
              <a:ext cx="1665841" cy="369332"/>
            </a:xfrm>
            <a:prstGeom prst="rect">
              <a:avLst/>
            </a:prstGeom>
          </p:spPr>
          <p:txBody>
            <a:bodyPr wrap="none">
              <a:spAutoFit/>
            </a:bodyPr>
            <a:lstStyle/>
            <a:p>
              <a:r>
                <a:rPr lang="zh-CN" altLang="en-US" dirty="0"/>
                <a:t>路由</a:t>
              </a:r>
              <a:r>
                <a:rPr lang="en-US" altLang="zh-CN" dirty="0"/>
                <a:t>+MODEM</a:t>
              </a:r>
            </a:p>
          </p:txBody>
        </p:sp>
      </p:grpSp>
      <p:grpSp>
        <p:nvGrpSpPr>
          <p:cNvPr id="5" name="组合 4"/>
          <p:cNvGrpSpPr/>
          <p:nvPr/>
        </p:nvGrpSpPr>
        <p:grpSpPr>
          <a:xfrm>
            <a:off x="4435211" y="2862130"/>
            <a:ext cx="4328257" cy="2706787"/>
            <a:chOff x="4788024" y="3429000"/>
            <a:chExt cx="4328257" cy="2706787"/>
          </a:xfrm>
        </p:grpSpPr>
        <p:pic>
          <p:nvPicPr>
            <p:cNvPr id="21572" name="Picture 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4" y="3429000"/>
              <a:ext cx="4328257" cy="23565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154971" y="5766455"/>
              <a:ext cx="1338828" cy="369332"/>
            </a:xfrm>
            <a:prstGeom prst="rect">
              <a:avLst/>
            </a:prstGeom>
          </p:spPr>
          <p:txBody>
            <a:bodyPr wrap="none">
              <a:spAutoFit/>
            </a:bodyPr>
            <a:lstStyle/>
            <a:p>
              <a:r>
                <a:rPr lang="zh-CN" altLang="en-US" dirty="0" smtClean="0"/>
                <a:t>路由交换</a:t>
              </a:r>
              <a:r>
                <a:rPr lang="zh-CN" altLang="en-US" dirty="0"/>
                <a:t>机</a:t>
              </a:r>
            </a:p>
          </p:txBody>
        </p:sp>
      </p:grpSp>
      <p:grpSp>
        <p:nvGrpSpPr>
          <p:cNvPr id="9" name="组合 8"/>
          <p:cNvGrpSpPr/>
          <p:nvPr/>
        </p:nvGrpSpPr>
        <p:grpSpPr>
          <a:xfrm>
            <a:off x="4480399" y="4723136"/>
            <a:ext cx="2917661" cy="2060894"/>
            <a:chOff x="1607507" y="3653711"/>
            <a:chExt cx="2917661" cy="2060894"/>
          </a:xfrm>
        </p:grpSpPr>
        <p:pic>
          <p:nvPicPr>
            <p:cNvPr id="21576" name="Picture 72"/>
            <p:cNvPicPr>
              <a:picLocks noChangeAspect="1" noChangeArrowheads="1"/>
            </p:cNvPicPr>
            <p:nvPr/>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607507" y="3653711"/>
              <a:ext cx="2917661" cy="169156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107938" y="5345273"/>
              <a:ext cx="1781257" cy="369332"/>
            </a:xfrm>
            <a:prstGeom prst="rect">
              <a:avLst/>
            </a:prstGeom>
          </p:spPr>
          <p:txBody>
            <a:bodyPr wrap="none">
              <a:spAutoFit/>
            </a:bodyPr>
            <a:lstStyle/>
            <a:p>
              <a:pPr lvl="1">
                <a:defRPr/>
              </a:pPr>
              <a:r>
                <a:rPr lang="zh-CN" altLang="en-US" dirty="0"/>
                <a:t>路由</a:t>
              </a:r>
              <a:r>
                <a:rPr lang="en-US" altLang="zh-CN" dirty="0"/>
                <a:t>+Wi-Fi</a:t>
              </a:r>
            </a:p>
          </p:txBody>
        </p:sp>
      </p:grpSp>
      <p:sp>
        <p:nvSpPr>
          <p:cNvPr id="10" name="矩形 9"/>
          <p:cNvSpPr/>
          <p:nvPr/>
        </p:nvSpPr>
        <p:spPr>
          <a:xfrm>
            <a:off x="467544" y="4742161"/>
            <a:ext cx="2286000" cy="461665"/>
          </a:xfrm>
          <a:prstGeom prst="rect">
            <a:avLst/>
          </a:prstGeom>
        </p:spPr>
        <p:txBody>
          <a:bodyPr>
            <a:spAutoFit/>
          </a:bodyPr>
          <a:lstStyle/>
          <a:p>
            <a:pPr lvl="1">
              <a:defRPr/>
            </a:pPr>
            <a:r>
              <a:rPr lang="zh-CN" altLang="en-US" sz="2400" dirty="0">
                <a:solidFill>
                  <a:prstClr val="white"/>
                </a:solidFill>
              </a:rPr>
              <a:t>路由</a:t>
            </a:r>
            <a:r>
              <a:rPr lang="en-US" altLang="zh-CN" sz="2400" dirty="0">
                <a:solidFill>
                  <a:prstClr val="white"/>
                </a:solidFill>
              </a:rPr>
              <a:t>+</a:t>
            </a:r>
            <a:r>
              <a:rPr lang="zh-CN" altLang="en-US" sz="2400" dirty="0" smtClean="0">
                <a:solidFill>
                  <a:prstClr val="white"/>
                </a:solidFill>
              </a:rPr>
              <a:t>交换</a:t>
            </a:r>
            <a:endParaRPr lang="en-US" altLang="zh-CN" sz="2400" dirty="0">
              <a:solidFill>
                <a:prstClr val="white"/>
              </a:solidFill>
            </a:endParaRPr>
          </a:p>
        </p:txBody>
      </p:sp>
      <p:sp>
        <p:nvSpPr>
          <p:cNvPr id="11" name="矩形 10"/>
          <p:cNvSpPr/>
          <p:nvPr/>
        </p:nvSpPr>
        <p:spPr>
          <a:xfrm>
            <a:off x="467544" y="5307569"/>
            <a:ext cx="2664296" cy="461665"/>
          </a:xfrm>
          <a:prstGeom prst="rect">
            <a:avLst/>
          </a:prstGeom>
        </p:spPr>
        <p:txBody>
          <a:bodyPr wrap="square">
            <a:spAutoFit/>
          </a:bodyPr>
          <a:lstStyle/>
          <a:p>
            <a:pPr lvl="1">
              <a:defRPr/>
            </a:pPr>
            <a:r>
              <a:rPr lang="zh-CN" altLang="en-US" sz="2400" dirty="0">
                <a:solidFill>
                  <a:prstClr val="white"/>
                </a:solidFill>
              </a:rPr>
              <a:t>路由</a:t>
            </a:r>
            <a:r>
              <a:rPr lang="en-US" altLang="zh-CN" sz="2400" dirty="0">
                <a:solidFill>
                  <a:prstClr val="white"/>
                </a:solidFill>
              </a:rPr>
              <a:t>+</a:t>
            </a:r>
            <a:r>
              <a:rPr lang="en-US" altLang="zh-CN" sz="2400" dirty="0" smtClean="0">
                <a:solidFill>
                  <a:prstClr val="white"/>
                </a:solidFill>
              </a:rPr>
              <a:t>MODEM</a:t>
            </a:r>
            <a:endParaRPr lang="en-US" altLang="zh-CN" sz="2400" dirty="0">
              <a:solidFill>
                <a:prstClr val="white"/>
              </a:solidFill>
            </a:endParaRPr>
          </a:p>
        </p:txBody>
      </p:sp>
      <p:sp>
        <p:nvSpPr>
          <p:cNvPr id="12" name="矩形 11"/>
          <p:cNvSpPr/>
          <p:nvPr/>
        </p:nvSpPr>
        <p:spPr>
          <a:xfrm>
            <a:off x="454502" y="5857439"/>
            <a:ext cx="2344011" cy="461665"/>
          </a:xfrm>
          <a:prstGeom prst="rect">
            <a:avLst/>
          </a:prstGeom>
        </p:spPr>
        <p:txBody>
          <a:bodyPr wrap="square">
            <a:spAutoFit/>
          </a:bodyPr>
          <a:lstStyle/>
          <a:p>
            <a:pPr lvl="1">
              <a:defRPr/>
            </a:pPr>
            <a:r>
              <a:rPr lang="zh-CN" altLang="en-US" sz="2400" dirty="0">
                <a:solidFill>
                  <a:prstClr val="white"/>
                </a:solidFill>
              </a:rPr>
              <a:t>路由</a:t>
            </a:r>
            <a:r>
              <a:rPr lang="en-US" altLang="zh-CN" sz="2400" dirty="0">
                <a:solidFill>
                  <a:prstClr val="white"/>
                </a:solidFill>
              </a:rPr>
              <a:t>+Wi-Fi</a:t>
            </a:r>
          </a:p>
        </p:txBody>
      </p:sp>
      <p:sp>
        <p:nvSpPr>
          <p:cNvPr id="13" name="页脚占位符 12"/>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31">
                                            <p:txEl>
                                              <p:pRg st="0" end="0"/>
                                            </p:txEl>
                                          </p:spTgt>
                                        </p:tgtEl>
                                        <p:attrNameLst>
                                          <p:attrName>style.visibility</p:attrName>
                                        </p:attrNameLst>
                                      </p:cBhvr>
                                      <p:to>
                                        <p:strVal val="visible"/>
                                      </p:to>
                                    </p:set>
                                    <p:animEffect transition="in" filter="fade">
                                      <p:cBhvr>
                                        <p:cTn id="7" dur="1000"/>
                                        <p:tgtEl>
                                          <p:spTgt spid="21531">
                                            <p:txEl>
                                              <p:pRg st="0" end="0"/>
                                            </p:txEl>
                                          </p:spTgt>
                                        </p:tgtEl>
                                      </p:cBhvr>
                                    </p:animEffect>
                                    <p:anim calcmode="lin" valueType="num">
                                      <p:cBhvr>
                                        <p:cTn id="8" dur="1000" fill="hold"/>
                                        <p:tgtEl>
                                          <p:spTgt spid="215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53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531">
                                            <p:txEl>
                                              <p:pRg st="1" end="1"/>
                                            </p:txEl>
                                          </p:spTgt>
                                        </p:tgtEl>
                                        <p:attrNameLst>
                                          <p:attrName>style.visibility</p:attrName>
                                        </p:attrNameLst>
                                      </p:cBhvr>
                                      <p:to>
                                        <p:strVal val="visible"/>
                                      </p:to>
                                    </p:set>
                                    <p:animEffect transition="in" filter="fade">
                                      <p:cBhvr>
                                        <p:cTn id="12" dur="1000"/>
                                        <p:tgtEl>
                                          <p:spTgt spid="21531">
                                            <p:txEl>
                                              <p:pRg st="1" end="1"/>
                                            </p:txEl>
                                          </p:spTgt>
                                        </p:tgtEl>
                                      </p:cBhvr>
                                    </p:animEffect>
                                    <p:anim calcmode="lin" valueType="num">
                                      <p:cBhvr>
                                        <p:cTn id="13" dur="1000" fill="hold"/>
                                        <p:tgtEl>
                                          <p:spTgt spid="2153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153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531">
                                            <p:txEl>
                                              <p:pRg st="2" end="2"/>
                                            </p:txEl>
                                          </p:spTgt>
                                        </p:tgtEl>
                                        <p:attrNameLst>
                                          <p:attrName>style.visibility</p:attrName>
                                        </p:attrNameLst>
                                      </p:cBhvr>
                                      <p:to>
                                        <p:strVal val="visible"/>
                                      </p:to>
                                    </p:set>
                                    <p:animEffect transition="in" filter="fade">
                                      <p:cBhvr>
                                        <p:cTn id="17" dur="1000"/>
                                        <p:tgtEl>
                                          <p:spTgt spid="21531">
                                            <p:txEl>
                                              <p:pRg st="2" end="2"/>
                                            </p:txEl>
                                          </p:spTgt>
                                        </p:tgtEl>
                                      </p:cBhvr>
                                    </p:animEffect>
                                    <p:anim calcmode="lin" valueType="num">
                                      <p:cBhvr>
                                        <p:cTn id="18" dur="1000" fill="hold"/>
                                        <p:tgtEl>
                                          <p:spTgt spid="2153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153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531">
                                            <p:txEl>
                                              <p:pRg st="3" end="3"/>
                                            </p:txEl>
                                          </p:spTgt>
                                        </p:tgtEl>
                                        <p:attrNameLst>
                                          <p:attrName>style.visibility</p:attrName>
                                        </p:attrNameLst>
                                      </p:cBhvr>
                                      <p:to>
                                        <p:strVal val="visible"/>
                                      </p:to>
                                    </p:set>
                                    <p:animEffect transition="in" filter="fade">
                                      <p:cBhvr>
                                        <p:cTn id="22" dur="1000"/>
                                        <p:tgtEl>
                                          <p:spTgt spid="21531">
                                            <p:txEl>
                                              <p:pRg st="3" end="3"/>
                                            </p:txEl>
                                          </p:spTgt>
                                        </p:tgtEl>
                                      </p:cBhvr>
                                    </p:animEffect>
                                    <p:anim calcmode="lin" valueType="num">
                                      <p:cBhvr>
                                        <p:cTn id="23" dur="1000" fill="hold"/>
                                        <p:tgtEl>
                                          <p:spTgt spid="2153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15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1571"/>
                                        </p:tgtEl>
                                        <p:attrNameLst>
                                          <p:attrName>style.visibility</p:attrName>
                                        </p:attrNameLst>
                                      </p:cBhvr>
                                      <p:to>
                                        <p:strVal val="visible"/>
                                      </p:to>
                                    </p:set>
                                    <p:anim calcmode="lin" valueType="num">
                                      <p:cBhvr additive="base">
                                        <p:cTn id="29" dur="500" fill="hold"/>
                                        <p:tgtEl>
                                          <p:spTgt spid="21571"/>
                                        </p:tgtEl>
                                        <p:attrNameLst>
                                          <p:attrName>ppt_x</p:attrName>
                                        </p:attrNameLst>
                                      </p:cBhvr>
                                      <p:tavLst>
                                        <p:tav tm="0">
                                          <p:val>
                                            <p:strVal val="#ppt_x"/>
                                          </p:val>
                                        </p:tav>
                                        <p:tav tm="100000">
                                          <p:val>
                                            <p:strVal val="#ppt_x"/>
                                          </p:val>
                                        </p:tav>
                                      </p:tavLst>
                                    </p:anim>
                                    <p:anim calcmode="lin" valueType="num">
                                      <p:cBhvr additive="base">
                                        <p:cTn id="30" dur="500" fill="hold"/>
                                        <p:tgtEl>
                                          <p:spTgt spid="21571"/>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 presetClass="exit" presetSubtype="32" fill="hold" nodeType="clickEffect">
                                  <p:stCondLst>
                                    <p:cond delay="0"/>
                                  </p:stCondLst>
                                  <p:childTnLst>
                                    <p:animEffect transition="out" filter="box(out)">
                                      <p:cBhvr>
                                        <p:cTn id="50" dur="2000"/>
                                        <p:tgtEl>
                                          <p:spTgt spid="5"/>
                                        </p:tgtEl>
                                      </p:cBhvr>
                                    </p:animEffect>
                                    <p:set>
                                      <p:cBhvr>
                                        <p:cTn id="51" dur="1" fill="hold">
                                          <p:stCondLst>
                                            <p:cond delay="1999"/>
                                          </p:stCondLst>
                                        </p:cTn>
                                        <p:tgtEl>
                                          <p:spTgt spid="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anim calcmode="lin" valueType="num">
                                      <p:cBhvr>
                                        <p:cTn id="76" dur="1000" fill="hold"/>
                                        <p:tgtEl>
                                          <p:spTgt spid="9"/>
                                        </p:tgtEl>
                                        <p:attrNameLst>
                                          <p:attrName>ppt_x</p:attrName>
                                        </p:attrNameLst>
                                      </p:cBhvr>
                                      <p:tavLst>
                                        <p:tav tm="0">
                                          <p:val>
                                            <p:strVal val="#ppt_x"/>
                                          </p:val>
                                        </p:tav>
                                        <p:tav tm="100000">
                                          <p:val>
                                            <p:strVal val="#ppt_x"/>
                                          </p:val>
                                        </p:tav>
                                      </p:tavLst>
                                    </p:anim>
                                    <p:anim calcmode="lin" valueType="num">
                                      <p:cBhvr>
                                        <p:cTn id="7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xit" presetSubtype="21" fill="hold" nodeType="clickEffect">
                                  <p:stCondLst>
                                    <p:cond delay="0"/>
                                  </p:stCondLst>
                                  <p:childTnLst>
                                    <p:animEffect transition="out" filter="barn(inVertical)">
                                      <p:cBhvr>
                                        <p:cTn id="81" dur="500"/>
                                        <p:tgtEl>
                                          <p:spTgt spid="9"/>
                                        </p:tgtEl>
                                      </p:cBhvr>
                                    </p:animEffect>
                                    <p:set>
                                      <p:cBhvr>
                                        <p:cTn id="8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1" grpId="0" build="p"/>
      <p:bldP spid="7" grpId="0"/>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0" y="5301208"/>
            <a:ext cx="9144000" cy="96198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lstStyle/>
          <a:p>
            <a:pPr algn="ctr" eaLnBrk="1" hangingPunct="1">
              <a:defRPr/>
            </a:pPr>
            <a:r>
              <a:rPr lang="en-US" altLang="zh-CN"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7.2.3 </a:t>
            </a:r>
            <a:r>
              <a:rPr lang="zh-CN" alt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网络协议</a:t>
            </a:r>
            <a:endParaRPr lang="zh-CN" alt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内容占位符 2"/>
          <p:cNvSpPr>
            <a:spLocks noGrp="1"/>
          </p:cNvSpPr>
          <p:nvPr>
            <p:ph idx="1"/>
          </p:nvPr>
        </p:nvSpPr>
        <p:spPr>
          <a:xfrm>
            <a:off x="371016" y="548680"/>
            <a:ext cx="8748713" cy="1368152"/>
          </a:xfrm>
        </p:spPr>
        <p:txBody>
          <a:bodyPr>
            <a:normAutofit/>
          </a:bodyPr>
          <a:lstStyle/>
          <a:p>
            <a:pPr marL="420624" indent="-384048" eaLnBrk="1" fontAlgn="auto" hangingPunct="1">
              <a:lnSpc>
                <a:spcPct val="80000"/>
              </a:lnSpc>
              <a:spcAft>
                <a:spcPts val="0"/>
              </a:spcAft>
              <a:buFont typeface="Wingdings 2"/>
              <a:buChar char=""/>
              <a:defRPr/>
            </a:pPr>
            <a:r>
              <a:rPr lang="zh-CN" altLang="en-US" dirty="0"/>
              <a:t>网络及</a:t>
            </a:r>
            <a:r>
              <a:rPr lang="zh-CN" altLang="en-US" dirty="0" smtClean="0"/>
              <a:t>设备</a:t>
            </a:r>
            <a:endParaRPr lang="en-US" altLang="zh-CN" dirty="0" smtClean="0"/>
          </a:p>
          <a:p>
            <a:pPr lvl="1" indent="-384048">
              <a:lnSpc>
                <a:spcPct val="80000"/>
              </a:lnSpc>
              <a:buFont typeface="Wingdings 2"/>
              <a:buChar char=""/>
              <a:defRPr/>
            </a:pPr>
            <a:r>
              <a:rPr lang="zh-CN" altLang="en-US" sz="2400" dirty="0" smtClean="0"/>
              <a:t>基于协议</a:t>
            </a:r>
            <a:r>
              <a:rPr lang="en-US" altLang="zh-CN" sz="2400" dirty="0" smtClean="0"/>
              <a:t>(</a:t>
            </a:r>
            <a:r>
              <a:rPr lang="en-US" altLang="zh-CN" sz="2400" dirty="0"/>
              <a:t>Protocol</a:t>
            </a:r>
            <a:r>
              <a:rPr lang="en-US" altLang="zh-CN" sz="2400" dirty="0" smtClean="0"/>
              <a:t>)</a:t>
            </a:r>
            <a:r>
              <a:rPr lang="zh-CN" altLang="en-US" sz="2400" dirty="0" smtClean="0"/>
              <a:t>：按约定的工作</a:t>
            </a:r>
            <a:endParaRPr lang="en-US" altLang="zh-CN" sz="2400" dirty="0" smtClean="0"/>
          </a:p>
          <a:p>
            <a:pPr lvl="1" indent="-384048">
              <a:lnSpc>
                <a:spcPct val="80000"/>
              </a:lnSpc>
              <a:buFont typeface="Wingdings 2"/>
              <a:buChar char=""/>
              <a:defRPr/>
            </a:pPr>
            <a:r>
              <a:rPr lang="zh-CN" altLang="en-US" sz="2400" dirty="0" smtClean="0">
                <a:solidFill>
                  <a:prstClr val="white"/>
                </a:solidFill>
              </a:rPr>
              <a:t>协议</a:t>
            </a:r>
            <a:r>
              <a:rPr lang="zh-CN" altLang="en-US" sz="2400" dirty="0">
                <a:solidFill>
                  <a:prstClr val="white"/>
                </a:solidFill>
              </a:rPr>
              <a:t>是不同对象之间通信的规则</a:t>
            </a:r>
            <a:endParaRPr lang="en-US" altLang="zh-CN" sz="2400" dirty="0">
              <a:solidFill>
                <a:prstClr val="white"/>
              </a:solidFill>
            </a:endParaRPr>
          </a:p>
          <a:p>
            <a:pPr lvl="1" indent="-384048">
              <a:lnSpc>
                <a:spcPct val="80000"/>
              </a:lnSpc>
              <a:buFont typeface="Wingdings 2"/>
              <a:buChar char=""/>
              <a:defRPr/>
            </a:pPr>
            <a:endParaRPr lang="zh-CN" altLang="en-US" sz="2400" dirty="0"/>
          </a:p>
          <a:p>
            <a:pPr marL="420624" indent="-384048" eaLnBrk="1" fontAlgn="auto" hangingPunct="1">
              <a:lnSpc>
                <a:spcPct val="90000"/>
              </a:lnSpc>
              <a:spcAft>
                <a:spcPts val="0"/>
              </a:spcAft>
              <a:buFont typeface="Wingdings 2"/>
              <a:buNone/>
              <a:defRPr/>
            </a:pPr>
            <a:endParaRPr lang="en-US" altLang="zh-CN" dirty="0" smtClean="0"/>
          </a:p>
          <a:p>
            <a:pPr marL="722376" lvl="1" indent="-274320" eaLnBrk="1" fontAlgn="auto" hangingPunct="1">
              <a:spcAft>
                <a:spcPts val="0"/>
              </a:spcAft>
              <a:buFont typeface="Wingdings 2"/>
              <a:buNone/>
              <a:defRPr/>
            </a:pPr>
            <a:endParaRPr lang="zh-CN" altLang="en-US" dirty="0" smtClean="0"/>
          </a:p>
          <a:p>
            <a:pPr marL="722376" lvl="1" indent="-274320" eaLnBrk="1" fontAlgn="auto" hangingPunct="1">
              <a:spcAft>
                <a:spcPts val="0"/>
              </a:spcAft>
              <a:buFont typeface="Wingdings 2"/>
              <a:buChar char=""/>
              <a:defRPr/>
            </a:pPr>
            <a:endParaRPr lang="zh-CN" altLang="en-US" sz="2400" dirty="0" smtClean="0">
              <a:latin typeface="+mj-ea"/>
              <a:ea typeface="+mj-ea"/>
            </a:endParaRPr>
          </a:p>
          <a:p>
            <a:pPr marL="1005840" lvl="2" indent="-256032" eaLnBrk="1" fontAlgn="auto" hangingPunct="1">
              <a:lnSpc>
                <a:spcPct val="105000"/>
              </a:lnSpc>
              <a:spcAft>
                <a:spcPts val="0"/>
              </a:spcAft>
              <a:buFont typeface="Arial"/>
              <a:buChar char="○"/>
              <a:defRPr/>
            </a:pPr>
            <a:endParaRPr lang="zh-CN" altLang="en-US" sz="2000" dirty="0">
              <a:latin typeface="+mj-ea"/>
              <a:ea typeface="+mj-ea"/>
            </a:endParaRPr>
          </a:p>
        </p:txBody>
      </p:sp>
      <p:sp>
        <p:nvSpPr>
          <p:cNvPr id="5" name="灯片编号占位符 4"/>
          <p:cNvSpPr>
            <a:spLocks noGrp="1"/>
          </p:cNvSpPr>
          <p:nvPr>
            <p:ph type="sldNum" sz="quarter" idx="12"/>
          </p:nvPr>
        </p:nvSpPr>
        <p:spPr/>
        <p:txBody>
          <a:bodyPr/>
          <a:lstStyle/>
          <a:p>
            <a:pPr>
              <a:defRPr/>
            </a:pPr>
            <a:fld id="{BBB9C9B6-6789-45EF-BEE7-8E82F68EA515}" type="slidenum">
              <a:rPr lang="zh-CN" altLang="en-US"/>
              <a:pPr>
                <a:defRPr/>
              </a:pPr>
              <a:t>46</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4" name="矩形 3"/>
          <p:cNvSpPr/>
          <p:nvPr/>
        </p:nvSpPr>
        <p:spPr>
          <a:xfrm>
            <a:off x="426328" y="2132856"/>
            <a:ext cx="8687692" cy="2723823"/>
          </a:xfrm>
          <a:prstGeom prst="rect">
            <a:avLst/>
          </a:prstGeom>
        </p:spPr>
        <p:txBody>
          <a:bodyPr wrap="square">
            <a:spAutoFit/>
          </a:bodyPr>
          <a:lstStyle/>
          <a:p>
            <a:pPr marL="493776" lvl="0" indent="-457200" fontAlgn="auto">
              <a:lnSpc>
                <a:spcPct val="90000"/>
              </a:lnSpc>
              <a:spcBef>
                <a:spcPct val="20000"/>
              </a:spcBef>
              <a:spcAft>
                <a:spcPts val="0"/>
              </a:spcAft>
              <a:buClr>
                <a:srgbClr val="6EA0B0"/>
              </a:buClr>
              <a:buSzPct val="80000"/>
              <a:buFont typeface="Wingdings" pitchFamily="2" charset="2"/>
              <a:buChar char="n"/>
              <a:defRPr/>
            </a:pPr>
            <a:r>
              <a:rPr lang="zh-CN" altLang="en-US" sz="3000" dirty="0" smtClean="0">
                <a:solidFill>
                  <a:prstClr val="white"/>
                </a:solidFill>
                <a:latin typeface="Arial"/>
                <a:ea typeface="黑体"/>
              </a:rPr>
              <a:t>网络协议</a:t>
            </a:r>
            <a:r>
              <a:rPr lang="zh-CN" altLang="en-US" sz="3000" dirty="0">
                <a:solidFill>
                  <a:prstClr val="white"/>
                </a:solidFill>
                <a:latin typeface="Arial"/>
                <a:ea typeface="黑体"/>
              </a:rPr>
              <a:t>（</a:t>
            </a:r>
            <a:r>
              <a:rPr lang="en-US" altLang="zh-CN" sz="3000" dirty="0">
                <a:solidFill>
                  <a:prstClr val="white"/>
                </a:solidFill>
                <a:latin typeface="Arial"/>
                <a:ea typeface="黑体"/>
              </a:rPr>
              <a:t>Protocol</a:t>
            </a:r>
            <a:r>
              <a:rPr lang="zh-CN" altLang="en-US" sz="3000" dirty="0">
                <a:solidFill>
                  <a:prstClr val="white"/>
                </a:solidFill>
                <a:latin typeface="Arial"/>
                <a:ea typeface="黑体"/>
              </a:rPr>
              <a:t>）：</a:t>
            </a:r>
            <a:endParaRPr lang="en-US" altLang="zh-CN" sz="3000" dirty="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defRPr/>
            </a:pPr>
            <a:r>
              <a:rPr lang="zh-CN" altLang="en-US" sz="3000" dirty="0">
                <a:solidFill>
                  <a:prstClr val="white"/>
                </a:solidFill>
                <a:latin typeface="Arial"/>
                <a:ea typeface="黑体"/>
              </a:rPr>
              <a:t>有</a:t>
            </a:r>
            <a:r>
              <a:rPr lang="zh-CN" altLang="en-US" sz="3000" dirty="0">
                <a:solidFill>
                  <a:srgbClr val="FFFF00"/>
                </a:solidFill>
                <a:latin typeface="Arial"/>
                <a:ea typeface="黑体"/>
              </a:rPr>
              <a:t>网络</a:t>
            </a:r>
            <a:r>
              <a:rPr lang="zh-CN" altLang="en-US" sz="3000" dirty="0">
                <a:solidFill>
                  <a:prstClr val="white"/>
                </a:solidFill>
                <a:latin typeface="Arial"/>
                <a:ea typeface="黑体"/>
              </a:rPr>
              <a:t>必有</a:t>
            </a:r>
            <a:r>
              <a:rPr lang="zh-CN" altLang="en-US" sz="3000" dirty="0">
                <a:solidFill>
                  <a:srgbClr val="FFFF00"/>
                </a:solidFill>
                <a:latin typeface="Arial"/>
                <a:ea typeface="黑体"/>
              </a:rPr>
              <a:t>通信</a:t>
            </a:r>
            <a:r>
              <a:rPr lang="zh-CN" altLang="en-US" sz="3000" dirty="0">
                <a:solidFill>
                  <a:prstClr val="white"/>
                </a:solidFill>
                <a:latin typeface="Arial"/>
                <a:ea typeface="黑体"/>
              </a:rPr>
              <a:t>，有</a:t>
            </a:r>
            <a:r>
              <a:rPr lang="zh-CN" altLang="en-US" sz="3000" dirty="0">
                <a:solidFill>
                  <a:srgbClr val="FFFF00"/>
                </a:solidFill>
                <a:latin typeface="Arial"/>
                <a:ea typeface="黑体"/>
              </a:rPr>
              <a:t>通信</a:t>
            </a:r>
            <a:r>
              <a:rPr lang="zh-CN" altLang="en-US" sz="3000" dirty="0">
                <a:solidFill>
                  <a:prstClr val="white"/>
                </a:solidFill>
                <a:latin typeface="Arial"/>
                <a:ea typeface="黑体"/>
              </a:rPr>
              <a:t>必有</a:t>
            </a:r>
            <a:r>
              <a:rPr lang="zh-CN" altLang="en-US" sz="3000" dirty="0" smtClean="0">
                <a:solidFill>
                  <a:srgbClr val="FFFF00"/>
                </a:solidFill>
                <a:latin typeface="Arial"/>
                <a:ea typeface="黑体"/>
              </a:rPr>
              <a:t>协议</a:t>
            </a:r>
            <a:endParaRPr lang="zh-CN" altLang="en-US" sz="3000" dirty="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defRPr/>
            </a:pPr>
            <a:r>
              <a:rPr lang="zh-CN" altLang="en-US" sz="3000" dirty="0" smtClean="0">
                <a:solidFill>
                  <a:srgbClr val="FFFF00"/>
                </a:solidFill>
                <a:latin typeface="Arial"/>
                <a:ea typeface="黑体"/>
              </a:rPr>
              <a:t>协议</a:t>
            </a:r>
            <a:endParaRPr lang="en-US" altLang="zh-CN" sz="3000" dirty="0" smtClean="0">
              <a:solidFill>
                <a:srgbClr val="FFFF00"/>
              </a:solidFill>
              <a:latin typeface="Arial"/>
              <a:ea typeface="黑体"/>
            </a:endParaRPr>
          </a:p>
          <a:p>
            <a:pPr marL="1335024" lvl="2" indent="-384048" fontAlgn="auto">
              <a:spcBef>
                <a:spcPct val="20000"/>
              </a:spcBef>
              <a:spcAft>
                <a:spcPts val="0"/>
              </a:spcAft>
              <a:buClr>
                <a:srgbClr val="6EA0B0"/>
              </a:buClr>
              <a:buSzPct val="80000"/>
              <a:buFont typeface="Wingdings 2"/>
              <a:buChar char=""/>
              <a:defRPr/>
            </a:pPr>
            <a:r>
              <a:rPr lang="zh-CN" altLang="en-US" sz="3000" dirty="0" smtClean="0">
                <a:solidFill>
                  <a:srgbClr val="FFFF00"/>
                </a:solidFill>
                <a:latin typeface="Arial"/>
                <a:ea typeface="黑体"/>
              </a:rPr>
              <a:t>通信</a:t>
            </a:r>
            <a:r>
              <a:rPr lang="zh-CN" altLang="en-US" sz="3000" dirty="0">
                <a:solidFill>
                  <a:srgbClr val="FFFF00"/>
                </a:solidFill>
                <a:latin typeface="Arial"/>
                <a:ea typeface="黑体"/>
              </a:rPr>
              <a:t>双方必须共同遵守的规则及约定</a:t>
            </a:r>
            <a:r>
              <a:rPr lang="zh-CN" altLang="en-US" sz="3000" dirty="0">
                <a:solidFill>
                  <a:prstClr val="white"/>
                </a:solidFill>
                <a:latin typeface="Arial"/>
                <a:ea typeface="黑体"/>
              </a:rPr>
              <a:t>，</a:t>
            </a:r>
            <a:r>
              <a:rPr lang="zh-CN" altLang="en-US" sz="3000" dirty="0" smtClean="0">
                <a:solidFill>
                  <a:prstClr val="white"/>
                </a:solidFill>
                <a:latin typeface="Arial"/>
                <a:ea typeface="黑体"/>
              </a:rPr>
              <a:t>如</a:t>
            </a:r>
            <a:endParaRPr lang="en-US" altLang="zh-CN" sz="3000" dirty="0" smtClean="0">
              <a:solidFill>
                <a:prstClr val="white"/>
              </a:solidFill>
              <a:latin typeface="Arial"/>
              <a:ea typeface="黑体"/>
            </a:endParaRPr>
          </a:p>
          <a:p>
            <a:pPr marL="1335024" lvl="2" indent="-384048" fontAlgn="auto">
              <a:spcBef>
                <a:spcPct val="20000"/>
              </a:spcBef>
              <a:spcAft>
                <a:spcPts val="0"/>
              </a:spcAft>
              <a:buClr>
                <a:srgbClr val="6EA0B0"/>
              </a:buClr>
              <a:buSzPct val="80000"/>
              <a:buFont typeface="Wingdings 2"/>
              <a:buChar char=""/>
              <a:defRPr/>
            </a:pPr>
            <a:r>
              <a:rPr lang="zh-CN" altLang="en-US" sz="3000" dirty="0" smtClean="0">
                <a:solidFill>
                  <a:prstClr val="white"/>
                </a:solidFill>
                <a:latin typeface="Arial"/>
                <a:ea typeface="黑体"/>
              </a:rPr>
              <a:t>同步</a:t>
            </a:r>
            <a:r>
              <a:rPr lang="zh-CN" altLang="en-US" sz="3000" dirty="0">
                <a:solidFill>
                  <a:prstClr val="white"/>
                </a:solidFill>
                <a:latin typeface="Arial"/>
                <a:ea typeface="黑体"/>
              </a:rPr>
              <a:t>方式、数据格式、编码</a:t>
            </a:r>
            <a:r>
              <a:rPr lang="zh-CN" altLang="en-US" sz="3000" dirty="0" smtClean="0">
                <a:solidFill>
                  <a:prstClr val="white"/>
                </a:solidFill>
                <a:latin typeface="Arial"/>
                <a:ea typeface="黑体"/>
              </a:rPr>
              <a:t>等</a:t>
            </a:r>
            <a:endParaRPr lang="en-US" altLang="zh-CN" sz="3000" dirty="0">
              <a:solidFill>
                <a:prstClr val="white"/>
              </a:solidFill>
              <a:latin typeface="Arial"/>
              <a:ea typeface="黑体"/>
            </a:endParaRP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7689" y="0"/>
            <a:ext cx="3083619" cy="213285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0962"/>
                                        </p:tgtEl>
                                        <p:attrNameLst>
                                          <p:attrName>style.visibility</p:attrName>
                                        </p:attrNameLst>
                                      </p:cBhvr>
                                      <p:to>
                                        <p:strVal val="visible"/>
                                      </p:to>
                                    </p:set>
                                    <p:animEffect transition="in" filter="barn(inVertical)">
                                      <p:cBhvr>
                                        <p:cTn id="16" dur="500"/>
                                        <p:tgtEl>
                                          <p:spTgt spid="4096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1000"/>
                                        <p:tgtEl>
                                          <p:spTgt spid="4">
                                            <p:txEl>
                                              <p:pRg st="3" end="3"/>
                                            </p:txEl>
                                          </p:spTgt>
                                        </p:tgtEl>
                                      </p:cBhvr>
                                    </p:animEffect>
                                    <p:anim calcmode="lin" valueType="num">
                                      <p:cBhvr>
                                        <p:cTn id="4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animEffect transition="in" filter="fade">
                                      <p:cBhvr>
                                        <p:cTn id="45" dur="1000"/>
                                        <p:tgtEl>
                                          <p:spTgt spid="4">
                                            <p:txEl>
                                              <p:pRg st="4" end="4"/>
                                            </p:txEl>
                                          </p:spTgt>
                                        </p:tgtEl>
                                      </p:cBhvr>
                                    </p:animEffect>
                                    <p:anim calcmode="lin" valueType="num">
                                      <p:cBhvr>
                                        <p:cTn id="4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Rot="1" noChangeArrowheads="1"/>
          </p:cNvSpPr>
          <p:nvPr>
            <p:ph type="title"/>
          </p:nvPr>
        </p:nvSpPr>
        <p:spPr>
          <a:xfrm>
            <a:off x="468313" y="188913"/>
            <a:ext cx="8229600" cy="936625"/>
          </a:xfrm>
        </p:spPr>
        <p:txBody>
          <a:bodyPr/>
          <a:lstStyle/>
          <a:p>
            <a:pPr eaLnBrk="1" hangingPunct="1">
              <a:defRPr/>
            </a:pPr>
            <a:r>
              <a:rPr lang="zh-CN" altLang="en-US" sz="3200" dirty="0" smtClean="0"/>
              <a:t>常见协议</a:t>
            </a:r>
          </a:p>
        </p:txBody>
      </p:sp>
      <p:sp>
        <p:nvSpPr>
          <p:cNvPr id="3" name="内容占位符 2"/>
          <p:cNvSpPr>
            <a:spLocks noGrp="1"/>
          </p:cNvSpPr>
          <p:nvPr>
            <p:ph idx="1"/>
          </p:nvPr>
        </p:nvSpPr>
        <p:spPr>
          <a:xfrm>
            <a:off x="285750" y="1071563"/>
            <a:ext cx="8258175" cy="5286375"/>
          </a:xfrm>
        </p:spPr>
        <p:txBody>
          <a:bodyPr>
            <a:normAutofit fontScale="55000" lnSpcReduction="20000"/>
          </a:bodyPr>
          <a:lstStyle/>
          <a:p>
            <a:pPr marL="352425" lvl="1" indent="-176213" eaLnBrk="1" fontAlgn="auto" hangingPunct="1">
              <a:lnSpc>
                <a:spcPct val="120000"/>
              </a:lnSpc>
              <a:spcAft>
                <a:spcPct val="10000"/>
              </a:spcAft>
              <a:buFont typeface="Wingdings 2"/>
              <a:buChar char=""/>
              <a:defRPr/>
            </a:pPr>
            <a:r>
              <a:rPr lang="en-US" altLang="zh-CN" sz="3600" dirty="0" smtClean="0"/>
              <a:t>DHCP</a:t>
            </a:r>
            <a:r>
              <a:rPr lang="zh-CN" altLang="en-US" sz="3600" dirty="0" smtClean="0"/>
              <a:t>协议：</a:t>
            </a:r>
            <a:r>
              <a:rPr lang="zh-CN" altLang="en-US" sz="3600" dirty="0" smtClean="0">
                <a:latin typeface="+mj-ea"/>
                <a:ea typeface="+mj-ea"/>
              </a:rPr>
              <a:t>动态主机配置协议，给进入网络的机器分配地址。</a:t>
            </a:r>
          </a:p>
          <a:p>
            <a:pPr marL="352425" lvl="1" indent="-176213" eaLnBrk="1" fontAlgn="auto" hangingPunct="1">
              <a:lnSpc>
                <a:spcPct val="120000"/>
              </a:lnSpc>
              <a:spcAft>
                <a:spcPct val="10000"/>
              </a:spcAft>
              <a:buFont typeface="Wingdings 2"/>
              <a:buChar char=""/>
              <a:defRPr/>
            </a:pPr>
            <a:r>
              <a:rPr lang="en-US" altLang="zh-CN" sz="3600" dirty="0" smtClean="0"/>
              <a:t>DNS</a:t>
            </a:r>
            <a:r>
              <a:rPr lang="zh-CN" altLang="en-US" sz="3600" dirty="0" smtClean="0"/>
              <a:t>协议：</a:t>
            </a:r>
            <a:r>
              <a:rPr lang="zh-CN" altLang="en-US" sz="3600" dirty="0" smtClean="0">
                <a:latin typeface="+mj-ea"/>
                <a:ea typeface="+mj-ea"/>
              </a:rPr>
              <a:t>规定使用层次式的名字空间组织方案。</a:t>
            </a:r>
          </a:p>
          <a:p>
            <a:pPr marL="352425" lvl="1" indent="-176213" eaLnBrk="1" fontAlgn="auto" hangingPunct="1">
              <a:lnSpc>
                <a:spcPct val="120000"/>
              </a:lnSpc>
              <a:spcAft>
                <a:spcPct val="10000"/>
              </a:spcAft>
              <a:buFont typeface="Wingdings 2"/>
              <a:buChar char=""/>
              <a:defRPr/>
            </a:pPr>
            <a:r>
              <a:rPr lang="en-US" altLang="zh-CN" sz="3600" dirty="0" smtClean="0"/>
              <a:t>Echo</a:t>
            </a:r>
            <a:r>
              <a:rPr lang="zh-CN" altLang="en-US" sz="3600" dirty="0" smtClean="0"/>
              <a:t>协议：</a:t>
            </a:r>
            <a:r>
              <a:rPr lang="zh-CN" altLang="en-US" sz="3600" dirty="0" smtClean="0">
                <a:latin typeface="+mj-ea"/>
                <a:ea typeface="+mj-ea"/>
              </a:rPr>
              <a:t>用于通信调试和检测。</a:t>
            </a:r>
          </a:p>
          <a:p>
            <a:pPr marL="352425" lvl="1" indent="-176213" eaLnBrk="1" fontAlgn="auto" hangingPunct="1">
              <a:lnSpc>
                <a:spcPct val="120000"/>
              </a:lnSpc>
              <a:spcAft>
                <a:spcPct val="10000"/>
              </a:spcAft>
              <a:buFont typeface="Wingdings 2"/>
              <a:buChar char=""/>
              <a:defRPr/>
            </a:pPr>
            <a:r>
              <a:rPr lang="en-US" altLang="zh-CN" sz="3600" dirty="0" smtClean="0"/>
              <a:t>FTP</a:t>
            </a:r>
            <a:r>
              <a:rPr lang="zh-CN" altLang="en-US" sz="3600" dirty="0" smtClean="0"/>
              <a:t>协议：</a:t>
            </a:r>
            <a:r>
              <a:rPr lang="zh-CN" altLang="en-US" sz="3600" dirty="0" smtClean="0">
                <a:latin typeface="+mj-ea"/>
                <a:ea typeface="+mj-ea"/>
              </a:rPr>
              <a:t>文件传输协议。</a:t>
            </a:r>
          </a:p>
          <a:p>
            <a:pPr marL="352425" lvl="1" indent="-176213" eaLnBrk="1" fontAlgn="auto" hangingPunct="1">
              <a:lnSpc>
                <a:spcPct val="120000"/>
              </a:lnSpc>
              <a:spcAft>
                <a:spcPct val="10000"/>
              </a:spcAft>
              <a:buFont typeface="Wingdings 2"/>
              <a:buChar char=""/>
              <a:defRPr/>
            </a:pPr>
            <a:r>
              <a:rPr lang="en-US" altLang="zh-CN" sz="3600" dirty="0" smtClean="0"/>
              <a:t>ICMP</a:t>
            </a:r>
            <a:r>
              <a:rPr lang="zh-CN" altLang="en-US" sz="3600" dirty="0" smtClean="0"/>
              <a:t>协议：</a:t>
            </a:r>
            <a:r>
              <a:rPr lang="zh-CN" altLang="en-US" sz="3600" dirty="0" smtClean="0">
                <a:latin typeface="+mj-ea"/>
                <a:ea typeface="+mj-ea"/>
              </a:rPr>
              <a:t>网间控制报文协议，用于网络管理。</a:t>
            </a:r>
          </a:p>
          <a:p>
            <a:pPr marL="352425" lvl="1" indent="-176213" eaLnBrk="1" fontAlgn="auto" hangingPunct="1">
              <a:lnSpc>
                <a:spcPct val="120000"/>
              </a:lnSpc>
              <a:spcAft>
                <a:spcPct val="10000"/>
              </a:spcAft>
              <a:buFont typeface="Wingdings 2"/>
              <a:buChar char=""/>
              <a:defRPr/>
            </a:pPr>
            <a:r>
              <a:rPr lang="en-US" altLang="zh-CN" sz="3600" dirty="0" smtClean="0"/>
              <a:t>TCP/IP</a:t>
            </a:r>
            <a:r>
              <a:rPr lang="zh-CN" altLang="en-US" sz="3600" dirty="0" smtClean="0"/>
              <a:t>协议：</a:t>
            </a:r>
            <a:r>
              <a:rPr lang="zh-CN" altLang="en-US" sz="3600" dirty="0" smtClean="0">
                <a:latin typeface="+mj-ea"/>
                <a:ea typeface="+mj-ea"/>
              </a:rPr>
              <a:t>传输控制协议和网际协议，是因特网的基础。</a:t>
            </a:r>
          </a:p>
          <a:p>
            <a:pPr marL="352425" lvl="1" indent="-176213" eaLnBrk="1" fontAlgn="auto" hangingPunct="1">
              <a:lnSpc>
                <a:spcPct val="120000"/>
              </a:lnSpc>
              <a:spcAft>
                <a:spcPct val="10000"/>
              </a:spcAft>
              <a:buFont typeface="Wingdings 2"/>
              <a:buChar char=""/>
              <a:defRPr/>
            </a:pPr>
            <a:r>
              <a:rPr lang="en-US" altLang="zh-CN" sz="3600" dirty="0" smtClean="0"/>
              <a:t>IPv6</a:t>
            </a:r>
            <a:r>
              <a:rPr lang="zh-CN" altLang="en-US" sz="3600" dirty="0" smtClean="0"/>
              <a:t>协议：</a:t>
            </a:r>
            <a:r>
              <a:rPr lang="zh-CN" altLang="en-US" sz="3600" dirty="0" smtClean="0">
                <a:latin typeface="+mj-ea"/>
                <a:ea typeface="+mj-ea"/>
              </a:rPr>
              <a:t>新一代的</a:t>
            </a:r>
            <a:r>
              <a:rPr lang="en-US" altLang="zh-CN" sz="3600" dirty="0" smtClean="0">
                <a:latin typeface="+mj-ea"/>
                <a:ea typeface="+mj-ea"/>
              </a:rPr>
              <a:t>IP</a:t>
            </a:r>
            <a:r>
              <a:rPr lang="zh-CN" altLang="en-US" sz="3600" dirty="0" smtClean="0">
                <a:latin typeface="+mj-ea"/>
                <a:ea typeface="+mj-ea"/>
              </a:rPr>
              <a:t>协议。</a:t>
            </a:r>
          </a:p>
          <a:p>
            <a:pPr marL="352425" lvl="1" indent="-176213" eaLnBrk="1" fontAlgn="auto" hangingPunct="1">
              <a:lnSpc>
                <a:spcPct val="120000"/>
              </a:lnSpc>
              <a:spcAft>
                <a:spcPct val="10000"/>
              </a:spcAft>
              <a:buFont typeface="Wingdings 2"/>
              <a:buChar char=""/>
              <a:defRPr/>
            </a:pPr>
            <a:r>
              <a:rPr lang="en-US" altLang="zh-CN" sz="3600" dirty="0" smtClean="0"/>
              <a:t>POP</a:t>
            </a:r>
            <a:r>
              <a:rPr lang="zh-CN" altLang="en-US" sz="3600" dirty="0" smtClean="0"/>
              <a:t>协议：</a:t>
            </a:r>
            <a:r>
              <a:rPr lang="zh-CN" altLang="en-US" sz="3600" dirty="0" smtClean="0">
                <a:latin typeface="+mj-ea"/>
                <a:ea typeface="+mj-ea"/>
              </a:rPr>
              <a:t>邮局协议，接收电子邮件。</a:t>
            </a:r>
          </a:p>
          <a:p>
            <a:pPr marL="352425" lvl="1" indent="-176213" eaLnBrk="1" fontAlgn="auto" hangingPunct="1">
              <a:lnSpc>
                <a:spcPct val="120000"/>
              </a:lnSpc>
              <a:spcAft>
                <a:spcPct val="10000"/>
              </a:spcAft>
              <a:buFont typeface="Wingdings 2"/>
              <a:buChar char=""/>
              <a:defRPr/>
            </a:pPr>
            <a:r>
              <a:rPr lang="en-US" altLang="zh-CN" sz="3600" dirty="0" smtClean="0"/>
              <a:t>SMTP</a:t>
            </a:r>
            <a:r>
              <a:rPr lang="zh-CN" altLang="en-US" sz="3600" dirty="0" smtClean="0"/>
              <a:t>协议：</a:t>
            </a:r>
            <a:r>
              <a:rPr lang="zh-CN" altLang="en-US" sz="3600" dirty="0" smtClean="0">
                <a:latin typeface="+mj-ea"/>
                <a:ea typeface="+mj-ea"/>
              </a:rPr>
              <a:t>简单邮件传输协议，发送电子邮件。</a:t>
            </a:r>
          </a:p>
          <a:p>
            <a:pPr marL="352425" lvl="1" indent="-176213" eaLnBrk="1" fontAlgn="auto" hangingPunct="1">
              <a:lnSpc>
                <a:spcPct val="120000"/>
              </a:lnSpc>
              <a:spcAft>
                <a:spcPct val="10000"/>
              </a:spcAft>
              <a:buFont typeface="Wingdings 2"/>
              <a:buChar char=""/>
              <a:defRPr/>
            </a:pPr>
            <a:r>
              <a:rPr lang="en-US" altLang="zh-CN" sz="3600" dirty="0" smtClean="0"/>
              <a:t>PPP</a:t>
            </a:r>
            <a:r>
              <a:rPr lang="zh-CN" altLang="en-US" sz="3600" dirty="0" smtClean="0"/>
              <a:t>协议：</a:t>
            </a:r>
            <a:r>
              <a:rPr lang="zh-CN" altLang="en-US" sz="3600" dirty="0" smtClean="0">
                <a:latin typeface="+mj-ea"/>
                <a:ea typeface="+mj-ea"/>
              </a:rPr>
              <a:t>点对点协议。</a:t>
            </a:r>
          </a:p>
          <a:p>
            <a:pPr marL="352425" lvl="1" indent="-176213" eaLnBrk="1" fontAlgn="auto" hangingPunct="1">
              <a:lnSpc>
                <a:spcPct val="120000"/>
              </a:lnSpc>
              <a:spcAft>
                <a:spcPct val="10000"/>
              </a:spcAft>
              <a:buFont typeface="Wingdings 2"/>
              <a:buChar char=""/>
              <a:defRPr/>
            </a:pPr>
            <a:r>
              <a:rPr lang="en-US" altLang="zh-CN" sz="3600" dirty="0" smtClean="0"/>
              <a:t>Telnet</a:t>
            </a:r>
            <a:r>
              <a:rPr lang="zh-CN" altLang="en-US" sz="3600" dirty="0" smtClean="0"/>
              <a:t>协议：</a:t>
            </a:r>
            <a:r>
              <a:rPr lang="zh-CN" altLang="en-US" sz="3600" dirty="0" smtClean="0">
                <a:latin typeface="+mj-ea"/>
                <a:ea typeface="+mj-ea"/>
              </a:rPr>
              <a:t>远程登录协议。</a:t>
            </a:r>
          </a:p>
          <a:p>
            <a:pPr marL="352425" lvl="1" indent="-176213" eaLnBrk="1" fontAlgn="auto" hangingPunct="1">
              <a:lnSpc>
                <a:spcPct val="120000"/>
              </a:lnSpc>
              <a:spcAft>
                <a:spcPct val="10000"/>
              </a:spcAft>
              <a:buFont typeface="Wingdings 2"/>
              <a:buChar char=""/>
              <a:defRPr/>
            </a:pPr>
            <a:r>
              <a:rPr lang="en-US" altLang="zh-CN" sz="3600" dirty="0" smtClean="0"/>
              <a:t>UDP</a:t>
            </a:r>
            <a:r>
              <a:rPr lang="zh-CN" altLang="en-US" sz="3600" dirty="0" smtClean="0"/>
              <a:t>协议：</a:t>
            </a:r>
            <a:r>
              <a:rPr lang="zh-CN" altLang="en-US" sz="3600" dirty="0" smtClean="0">
                <a:latin typeface="+mj-ea"/>
                <a:ea typeface="+mj-ea"/>
              </a:rPr>
              <a:t>用户数据报文协议，用来支持那些需要在计算机之间传输数据的网络应用。</a:t>
            </a:r>
          </a:p>
          <a:p>
            <a:pPr marL="722376" lvl="1" indent="-274320" eaLnBrk="1" fontAlgn="auto" hangingPunct="1">
              <a:spcAft>
                <a:spcPts val="0"/>
              </a:spcAft>
              <a:buFont typeface="Wingdings 2"/>
              <a:buNone/>
              <a:defRPr/>
            </a:pPr>
            <a:endParaRPr lang="zh-CN" altLang="en-US" sz="2400" dirty="0" smtClean="0"/>
          </a:p>
          <a:p>
            <a:pPr marL="722376" lvl="1" indent="-274320" eaLnBrk="1" fontAlgn="auto" hangingPunct="1">
              <a:spcAft>
                <a:spcPts val="0"/>
              </a:spcAft>
              <a:buFont typeface="Wingdings 2"/>
              <a:buChar char=""/>
              <a:defRPr/>
            </a:pPr>
            <a:endParaRPr lang="zh-CN" altLang="en-US" sz="2200" dirty="0" smtClean="0">
              <a:latin typeface="+mj-ea"/>
              <a:ea typeface="+mj-ea"/>
            </a:endParaRPr>
          </a:p>
          <a:p>
            <a:pPr marL="1005840" lvl="2" indent="-256032" eaLnBrk="1" fontAlgn="auto" hangingPunct="1">
              <a:lnSpc>
                <a:spcPct val="105000"/>
              </a:lnSpc>
              <a:spcAft>
                <a:spcPts val="0"/>
              </a:spcAft>
              <a:buFont typeface="Arial"/>
              <a:buChar char="○"/>
              <a:defRPr/>
            </a:pPr>
            <a:endParaRPr lang="zh-CN" altLang="en-US" sz="1800" dirty="0">
              <a:latin typeface="+mj-ea"/>
              <a:ea typeface="+mj-ea"/>
            </a:endParaRPr>
          </a:p>
        </p:txBody>
      </p:sp>
      <p:sp>
        <p:nvSpPr>
          <p:cNvPr id="5" name="灯片编号占位符 4"/>
          <p:cNvSpPr>
            <a:spLocks noGrp="1"/>
          </p:cNvSpPr>
          <p:nvPr>
            <p:ph type="sldNum" sz="quarter" idx="12"/>
          </p:nvPr>
        </p:nvSpPr>
        <p:spPr/>
        <p:txBody>
          <a:bodyPr/>
          <a:lstStyle/>
          <a:p>
            <a:pPr>
              <a:defRPr/>
            </a:pPr>
            <a:fld id="{D76CD81A-D481-41CC-A520-1E57CFE57668}" type="slidenum">
              <a:rPr lang="zh-CN" altLang="en-US"/>
              <a:pPr>
                <a:defRPr/>
              </a:pPr>
              <a:t>47</a:t>
            </a:fld>
            <a:endParaRPr lang="zh-CN" altLang="en-US"/>
          </a:p>
        </p:txBody>
      </p:sp>
    </p:spTree>
    <p:extLst>
      <p:ext uri="{BB962C8B-B14F-4D97-AF65-F5344CB8AC3E}">
        <p14:creationId xmlns:p14="http://schemas.microsoft.com/office/powerpoint/2010/main" val="5039584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55576" y="304800"/>
            <a:ext cx="8208912" cy="1431925"/>
          </a:xfrm>
        </p:spPr>
        <p:txBody>
          <a:bodyPr/>
          <a:lstStyle/>
          <a:p>
            <a:pPr eaLnBrk="1" hangingPunct="1"/>
            <a:r>
              <a:rPr lang="en-US" altLang="zh-CN" sz="3200" dirty="0" smtClean="0">
                <a:latin typeface="Times New Roman" panose="02020603050405020304" pitchFamily="18" charset="0"/>
                <a:cs typeface="Times New Roman" panose="02020603050405020304" pitchFamily="18" charset="0"/>
              </a:rPr>
              <a:t>Network Software Protocol Hierarchies</a:t>
            </a:r>
          </a:p>
        </p:txBody>
      </p:sp>
      <p:sp>
        <p:nvSpPr>
          <p:cNvPr id="45059" name="Rectangle 3"/>
          <p:cNvSpPr>
            <a:spLocks noGrp="1" noChangeArrowheads="1"/>
          </p:cNvSpPr>
          <p:nvPr>
            <p:ph idx="1"/>
          </p:nvPr>
        </p:nvSpPr>
        <p:spPr>
          <a:xfrm>
            <a:off x="791580" y="6019800"/>
            <a:ext cx="7632848" cy="838200"/>
          </a:xfrm>
        </p:spPr>
        <p:txBody>
          <a:bodyPr>
            <a:normAutofit fontScale="92500"/>
          </a:bodyPr>
          <a:lstStyle/>
          <a:p>
            <a:pPr marL="609600" indent="-609600" algn="ctr" eaLnBrk="1" hangingPunct="1">
              <a:buFont typeface="Wingdings" pitchFamily="2" charset="2"/>
              <a:buNone/>
              <a:defRPr/>
            </a:pPr>
            <a:r>
              <a:rPr lang="zh-CN" altLang="en-US" b="1" dirty="0">
                <a:latin typeface="Times New Roman" panose="02020603050405020304" pitchFamily="18" charset="0"/>
                <a:cs typeface="Times New Roman" panose="02020603050405020304" pitchFamily="18" charset="0"/>
              </a:rPr>
              <a:t>分层</a:t>
            </a:r>
            <a:r>
              <a:rPr lang="en-US" altLang="zh-CN" b="1" dirty="0" smtClean="0">
                <a:latin typeface="Times New Roman" panose="02020603050405020304" pitchFamily="18" charset="0"/>
                <a:cs typeface="Times New Roman" panose="02020603050405020304" pitchFamily="18" charset="0"/>
              </a:rPr>
              <a:t>Layers, </a:t>
            </a:r>
            <a:r>
              <a:rPr lang="zh-CN" altLang="en-US" b="1" dirty="0" smtClean="0">
                <a:latin typeface="Times New Roman" panose="02020603050405020304" pitchFamily="18" charset="0"/>
                <a:cs typeface="Times New Roman" panose="02020603050405020304" pitchFamily="18" charset="0"/>
              </a:rPr>
              <a:t>协议</a:t>
            </a:r>
            <a:r>
              <a:rPr lang="en-US" altLang="zh-CN" b="1" dirty="0" smtClean="0">
                <a:latin typeface="Times New Roman" panose="02020603050405020304" pitchFamily="18" charset="0"/>
                <a:cs typeface="Times New Roman" panose="02020603050405020304" pitchFamily="18" charset="0"/>
              </a:rPr>
              <a:t>protocols, and </a:t>
            </a:r>
            <a:r>
              <a:rPr lang="zh-CN" altLang="en-US" b="1" dirty="0" smtClean="0">
                <a:latin typeface="Times New Roman" panose="02020603050405020304" pitchFamily="18" charset="0"/>
                <a:cs typeface="Times New Roman" panose="02020603050405020304" pitchFamily="18" charset="0"/>
              </a:rPr>
              <a:t>接口</a:t>
            </a:r>
            <a:r>
              <a:rPr lang="en-US" altLang="zh-CN" b="1" dirty="0" smtClean="0">
                <a:latin typeface="Times New Roman" panose="02020603050405020304" pitchFamily="18" charset="0"/>
                <a:cs typeface="Times New Roman" panose="02020603050405020304" pitchFamily="18" charset="0"/>
              </a:rPr>
              <a:t>interfaces</a:t>
            </a:r>
            <a:r>
              <a:rPr lang="en-US" altLang="zh-CN" dirty="0" smtClean="0">
                <a:latin typeface="Times New Roman" panose="02020603050405020304" pitchFamily="18" charset="0"/>
                <a:cs typeface="Times New Roman" panose="02020603050405020304" pitchFamily="18" charset="0"/>
              </a:rPr>
              <a:t>.</a:t>
            </a:r>
          </a:p>
        </p:txBody>
      </p:sp>
      <p:sp>
        <p:nvSpPr>
          <p:cNvPr id="6" name="灯片编号占位符 4"/>
          <p:cNvSpPr>
            <a:spLocks noGrp="1"/>
          </p:cNvSpPr>
          <p:nvPr>
            <p:ph type="sldNum" sz="quarter" idx="12"/>
          </p:nvPr>
        </p:nvSpPr>
        <p:spPr/>
        <p:txBody>
          <a:bodyPr/>
          <a:lstStyle/>
          <a:p>
            <a:pPr>
              <a:defRPr/>
            </a:pPr>
            <a:fld id="{8B0C3C9A-175A-4DB4-A629-1732519536C7}" type="slidenum">
              <a:rPr lang="zh-CN" altLang="en-US"/>
              <a:pPr>
                <a:defRPr/>
              </a:pPr>
              <a:t>48</a:t>
            </a:fld>
            <a:endParaRPr lang="en-US" altLang="zh-CN"/>
          </a:p>
        </p:txBody>
      </p:sp>
      <p:pic>
        <p:nvPicPr>
          <p:cNvPr id="45061" name="Picture 4" descr="1-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1700808"/>
            <a:ext cx="5688632"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0980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0" name="标题 1"/>
          <p:cNvSpPr>
            <a:spLocks noGrp="1"/>
          </p:cNvSpPr>
          <p:nvPr>
            <p:ph type="title"/>
          </p:nvPr>
        </p:nvSpPr>
        <p:spPr>
          <a:xfrm>
            <a:off x="468313" y="11113"/>
            <a:ext cx="7467600" cy="1143000"/>
          </a:xfrm>
        </p:spPr>
        <p:txBody>
          <a:bodyPr/>
          <a:lstStyle/>
          <a:p>
            <a:pPr eaLnBrk="1" hangingPunct="1">
              <a:defRPr/>
            </a:pPr>
            <a:r>
              <a:rPr lang="zh-CN" altLang="en-US" dirty="0" smtClean="0"/>
              <a:t>类比：书信通信过程</a:t>
            </a:r>
          </a:p>
        </p:txBody>
      </p:sp>
      <p:graphicFrame>
        <p:nvGraphicFramePr>
          <p:cNvPr id="8249" name="Object 57"/>
          <p:cNvGraphicFramePr>
            <a:graphicFrameLocks noGrp="1" noChangeAspect="1"/>
          </p:cNvGraphicFramePr>
          <p:nvPr>
            <p:ph idx="1"/>
          </p:nvPr>
        </p:nvGraphicFramePr>
        <p:xfrm>
          <a:off x="1042988" y="1125538"/>
          <a:ext cx="7056437" cy="5248275"/>
        </p:xfrm>
        <a:graphic>
          <a:graphicData uri="http://schemas.openxmlformats.org/presentationml/2006/ole">
            <mc:AlternateContent xmlns:mc="http://schemas.openxmlformats.org/markup-compatibility/2006">
              <mc:Choice xmlns:v="urn:schemas-microsoft-com:vml" Requires="v">
                <p:oleObj spid="_x0000_s56350" name="SmartDraw" r:id="rId3" imgW="3296412" imgH="2450592" progId="">
                  <p:embed/>
                </p:oleObj>
              </mc:Choice>
              <mc:Fallback>
                <p:oleObj name="SmartDraw" r:id="rId3" imgW="3296412" imgH="2450592" progId="">
                  <p:embed/>
                  <p:pic>
                    <p:nvPicPr>
                      <p:cNvPr id="0" name="Picture 1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5538"/>
                        <a:ext cx="7056437" cy="5248275"/>
                      </a:xfrm>
                      <a:prstGeom prst="rect">
                        <a:avLst/>
                      </a:prstGeom>
                      <a:solidFill>
                        <a:schemeClr val="tx1"/>
                      </a:solidFill>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F9718B8E-8C86-4C1B-9951-F2AD5824220E}" type="slidenum">
              <a:rPr lang="zh-CN" altLang="en-US"/>
              <a:pPr>
                <a:defRPr/>
              </a:pPr>
              <a:t>49</a:t>
            </a:fld>
            <a:endParaRPr lang="zh-CN" altLang="en-US"/>
          </a:p>
        </p:txBody>
      </p:sp>
    </p:spTree>
    <p:extLst>
      <p:ext uri="{BB962C8B-B14F-4D97-AF65-F5344CB8AC3E}">
        <p14:creationId xmlns:p14="http://schemas.microsoft.com/office/powerpoint/2010/main" val="67274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defRPr/>
            </a:pPr>
            <a:r>
              <a:rPr lang="zh-CN" altLang="en-US" dirty="0" smtClean="0"/>
              <a:t>计算机网络</a:t>
            </a:r>
          </a:p>
        </p:txBody>
      </p:sp>
      <p:sp>
        <p:nvSpPr>
          <p:cNvPr id="25602" name="Rectangle 3"/>
          <p:cNvSpPr>
            <a:spLocks noGrp="1" noChangeArrowheads="1"/>
          </p:cNvSpPr>
          <p:nvPr>
            <p:ph idx="1"/>
          </p:nvPr>
        </p:nvSpPr>
        <p:spPr>
          <a:xfrm>
            <a:off x="827583" y="1844824"/>
            <a:ext cx="8110041" cy="4536926"/>
          </a:xfrm>
        </p:spPr>
        <p:txBody>
          <a:bodyPr>
            <a:normAutofit/>
          </a:bodyPr>
          <a:lstStyle/>
          <a:p>
            <a:pPr eaLnBrk="1" hangingPunct="1">
              <a:defRPr/>
            </a:pPr>
            <a:r>
              <a:rPr lang="en-US" altLang="zh-CN" dirty="0" smtClean="0"/>
              <a:t>1970</a:t>
            </a:r>
            <a:r>
              <a:rPr lang="zh-CN" altLang="en-US" dirty="0" smtClean="0"/>
              <a:t>，施乐公司</a:t>
            </a:r>
            <a:endParaRPr lang="en-US" altLang="zh-CN" dirty="0" smtClean="0"/>
          </a:p>
          <a:p>
            <a:pPr lvl="1">
              <a:defRPr/>
            </a:pPr>
            <a:r>
              <a:rPr lang="zh-CN" altLang="en-US" dirty="0" smtClean="0"/>
              <a:t>生产了世界上第一块网卡</a:t>
            </a:r>
            <a:r>
              <a:rPr lang="en-US" altLang="zh-CN" dirty="0" smtClean="0">
                <a:latin typeface="华文中宋" pitchFamily="2" charset="-122"/>
              </a:rPr>
              <a:t>——</a:t>
            </a:r>
            <a:r>
              <a:rPr lang="zh-CN" altLang="en-US" dirty="0" smtClean="0"/>
              <a:t>这是计算机网络发展的真正起点</a:t>
            </a:r>
          </a:p>
          <a:p>
            <a:pPr eaLnBrk="1" hangingPunct="1">
              <a:defRPr/>
            </a:pPr>
            <a:r>
              <a:rPr lang="zh-CN" altLang="en-US" dirty="0" smtClean="0"/>
              <a:t>国际标准化组织</a:t>
            </a:r>
            <a:r>
              <a:rPr lang="en-US" altLang="zh-CN" dirty="0" smtClean="0"/>
              <a:t>ISO</a:t>
            </a:r>
          </a:p>
          <a:p>
            <a:pPr lvl="1">
              <a:defRPr/>
            </a:pPr>
            <a:r>
              <a:rPr lang="en-US" altLang="zh-CN" dirty="0" smtClean="0"/>
              <a:t>1983</a:t>
            </a:r>
            <a:r>
              <a:rPr lang="zh-CN" altLang="en-US" dirty="0" smtClean="0"/>
              <a:t>年颁布了</a:t>
            </a:r>
            <a:r>
              <a:rPr lang="zh-CN" altLang="en-US" dirty="0" smtClean="0">
                <a:latin typeface="华文中宋" pitchFamily="2" charset="-122"/>
              </a:rPr>
              <a:t>“</a:t>
            </a:r>
            <a:r>
              <a:rPr lang="zh-CN" altLang="en-US" dirty="0" smtClean="0"/>
              <a:t>开放系统互联参考模型</a:t>
            </a:r>
            <a:r>
              <a:rPr lang="zh-CN" altLang="en-US" dirty="0" smtClean="0">
                <a:latin typeface="华文中宋" pitchFamily="2" charset="-122"/>
              </a:rPr>
              <a:t>”</a:t>
            </a:r>
            <a:endParaRPr lang="en-US" altLang="zh-CN" dirty="0" smtClean="0">
              <a:latin typeface="华文中宋" pitchFamily="2" charset="-122"/>
            </a:endParaRPr>
          </a:p>
          <a:p>
            <a:pPr lvl="1">
              <a:defRPr/>
            </a:pPr>
            <a:r>
              <a:rPr lang="zh-CN" altLang="en-US" dirty="0" smtClean="0"/>
              <a:t>计算机网络架构</a:t>
            </a:r>
          </a:p>
          <a:p>
            <a:pPr eaLnBrk="1" hangingPunct="1">
              <a:defRPr/>
            </a:pPr>
            <a:r>
              <a:rPr lang="zh-CN" altLang="en-US" dirty="0" smtClean="0"/>
              <a:t>互连网络</a:t>
            </a:r>
            <a:endParaRPr lang="en-US" altLang="zh-CN" dirty="0" smtClean="0"/>
          </a:p>
          <a:p>
            <a:pPr lvl="1">
              <a:defRPr/>
            </a:pPr>
            <a:r>
              <a:rPr lang="zh-CN" altLang="en-US" dirty="0" smtClean="0"/>
              <a:t>网络中的计算机都具有自主处理能力</a:t>
            </a:r>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3" name="灯片编号占位符 2"/>
          <p:cNvSpPr>
            <a:spLocks noGrp="1"/>
          </p:cNvSpPr>
          <p:nvPr>
            <p:ph type="sldNum" sz="quarter" idx="12"/>
          </p:nvPr>
        </p:nvSpPr>
        <p:spPr/>
        <p:txBody>
          <a:bodyPr/>
          <a:lstStyle/>
          <a:p>
            <a:pPr>
              <a:defRPr/>
            </a:pPr>
            <a:fld id="{54DCE81F-A34A-4F23-89A3-BB8AD725059B}" type="slidenum">
              <a:rPr lang="en-US" altLang="zh-CN" smtClean="0"/>
              <a:pPr>
                <a:defRPr/>
              </a:pPr>
              <a:t>5</a:t>
            </a:fld>
            <a:endParaRPr lang="en-US" altLang="zh-CN"/>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局域网协议</a:t>
            </a:r>
            <a:endParaRPr lang="zh-CN" altLang="en-US" dirty="0"/>
          </a:p>
        </p:txBody>
      </p:sp>
      <p:sp>
        <p:nvSpPr>
          <p:cNvPr id="3" name="内容占位符 2"/>
          <p:cNvSpPr>
            <a:spLocks noGrp="1"/>
          </p:cNvSpPr>
          <p:nvPr>
            <p:ph idx="1"/>
          </p:nvPr>
        </p:nvSpPr>
        <p:spPr>
          <a:xfrm>
            <a:off x="333796" y="1407779"/>
            <a:ext cx="7467600" cy="3245357"/>
          </a:xfrm>
        </p:spPr>
        <p:txBody>
          <a:bodyPr>
            <a:normAutofit/>
          </a:bodyPr>
          <a:lstStyle/>
          <a:p>
            <a:r>
              <a:rPr lang="zh-CN" altLang="en-US" sz="2800" dirty="0" smtClean="0"/>
              <a:t>局域网标准 </a:t>
            </a:r>
            <a:r>
              <a:rPr lang="en-US" altLang="zh-CN" sz="2800" dirty="0" smtClean="0"/>
              <a:t>--- IEEE 802</a:t>
            </a:r>
          </a:p>
          <a:p>
            <a:pPr lvl="1"/>
            <a:r>
              <a:rPr lang="zh-CN" altLang="en-US" sz="2400" dirty="0" smtClean="0"/>
              <a:t>几乎就是网络通信的标准</a:t>
            </a:r>
            <a:endParaRPr lang="en-US" altLang="zh-CN" sz="2400" dirty="0" smtClean="0"/>
          </a:p>
          <a:p>
            <a:r>
              <a:rPr lang="en-US" altLang="zh-CN" sz="2800" dirty="0" smtClean="0"/>
              <a:t>IEEE 802 </a:t>
            </a:r>
            <a:r>
              <a:rPr lang="zh-CN" altLang="en-US" sz="2800" dirty="0" smtClean="0"/>
              <a:t>定义局域网</a:t>
            </a:r>
            <a:endParaRPr lang="en-US" altLang="zh-CN" sz="2800" dirty="0" smtClean="0"/>
          </a:p>
          <a:p>
            <a:pPr lvl="1"/>
            <a:r>
              <a:rPr lang="zh-CN" altLang="en-US" sz="2400" dirty="0" smtClean="0"/>
              <a:t>是一个通信系统</a:t>
            </a:r>
            <a:endParaRPr lang="en-US" altLang="zh-CN" sz="2400" dirty="0" smtClean="0"/>
          </a:p>
          <a:p>
            <a:pPr lvl="1"/>
            <a:r>
              <a:rPr lang="zh-CN" altLang="en-US" sz="2400" dirty="0" smtClean="0"/>
              <a:t>网络节点是平等的</a:t>
            </a:r>
            <a:endParaRPr lang="en-US" altLang="zh-CN" sz="2400" dirty="0" smtClean="0"/>
          </a:p>
          <a:p>
            <a:pPr lvl="1"/>
            <a:r>
              <a:rPr lang="zh-CN" altLang="en-US" sz="2400" dirty="0" smtClean="0"/>
              <a:t>有选择接受信息</a:t>
            </a:r>
            <a:endParaRPr lang="en-US" altLang="zh-CN" sz="2400" dirty="0" smtClean="0"/>
          </a:p>
          <a:p>
            <a:pPr lvl="1"/>
            <a:r>
              <a:rPr lang="zh-CN" altLang="en-US" sz="2400" dirty="0" smtClean="0"/>
              <a:t>设备、软件必须遵循</a:t>
            </a:r>
            <a:r>
              <a:rPr lang="en-US" altLang="zh-CN" sz="2400" dirty="0" smtClean="0"/>
              <a:t>802</a:t>
            </a:r>
            <a:r>
              <a:rPr lang="zh-CN" altLang="en-US" sz="2400" dirty="0" smtClean="0"/>
              <a:t>协议</a:t>
            </a:r>
            <a:endParaRPr lang="en-US" altLang="zh-CN" sz="2400" dirty="0" smtClean="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50</a:t>
            </a:fld>
            <a:endParaRPr lang="en-US" altLang="zh-CN"/>
          </a:p>
        </p:txBody>
      </p:sp>
      <p:pic>
        <p:nvPicPr>
          <p:cNvPr id="4198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67739" y="0"/>
            <a:ext cx="3876261" cy="26369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250574" y="3284984"/>
            <a:ext cx="3893425" cy="31525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38048" y="4653136"/>
            <a:ext cx="5061661" cy="1852815"/>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pPr>
            <a:r>
              <a:rPr lang="en-US" altLang="zh-CN" sz="2800" dirty="0">
                <a:solidFill>
                  <a:prstClr val="white"/>
                </a:solidFill>
                <a:latin typeface="Arial"/>
                <a:ea typeface="黑体"/>
              </a:rPr>
              <a:t>IEEE 802</a:t>
            </a:r>
          </a:p>
          <a:p>
            <a:pPr marL="722376" lvl="1" indent="-274320" fontAlgn="auto">
              <a:spcBef>
                <a:spcPct val="20000"/>
              </a:spcBef>
              <a:spcAft>
                <a:spcPts val="0"/>
              </a:spcAft>
              <a:buClr>
                <a:srgbClr val="6EA0B0"/>
              </a:buClr>
              <a:buSzPct val="90000"/>
              <a:buFont typeface="Wingdings 2"/>
              <a:buChar char=""/>
            </a:pPr>
            <a:r>
              <a:rPr lang="zh-CN" altLang="en-US" sz="2400" dirty="0">
                <a:solidFill>
                  <a:prstClr val="white"/>
                </a:solidFill>
                <a:latin typeface="Arial"/>
                <a:ea typeface="黑体"/>
              </a:rPr>
              <a:t>协议集</a:t>
            </a:r>
            <a:r>
              <a:rPr lang="zh-CN" altLang="en-US" sz="2400" dirty="0" smtClean="0">
                <a:solidFill>
                  <a:prstClr val="white"/>
                </a:solidFill>
                <a:latin typeface="Arial"/>
                <a:ea typeface="黑体"/>
              </a:rPr>
              <a:t>，几十个，如有</a:t>
            </a:r>
            <a:endParaRPr lang="en-US" altLang="zh-CN" sz="2400" dirty="0" smtClean="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en-US" altLang="zh-CN" sz="2400" dirty="0" smtClean="0">
                <a:solidFill>
                  <a:prstClr val="white"/>
                </a:solidFill>
                <a:latin typeface="Arial"/>
                <a:ea typeface="黑体"/>
              </a:rPr>
              <a:t>802.1-802.3</a:t>
            </a:r>
            <a:r>
              <a:rPr lang="zh-CN" altLang="en-US" sz="2400" dirty="0" smtClean="0">
                <a:solidFill>
                  <a:prstClr val="white"/>
                </a:solidFill>
                <a:latin typeface="Arial"/>
                <a:ea typeface="黑体"/>
              </a:rPr>
              <a:t>多个</a:t>
            </a:r>
            <a:r>
              <a:rPr lang="zh-CN" altLang="en-US" sz="2400" dirty="0">
                <a:solidFill>
                  <a:prstClr val="white"/>
                </a:solidFill>
                <a:latin typeface="Arial"/>
                <a:ea typeface="黑体"/>
              </a:rPr>
              <a:t>以太网协议</a:t>
            </a:r>
            <a:endParaRPr lang="en-US" altLang="zh-CN" sz="24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400" dirty="0">
                <a:solidFill>
                  <a:prstClr val="white"/>
                </a:solidFill>
                <a:latin typeface="Arial"/>
                <a:ea typeface="黑体"/>
              </a:rPr>
              <a:t>无线网协议 </a:t>
            </a:r>
            <a:r>
              <a:rPr lang="en-US" altLang="zh-CN" sz="2400" dirty="0">
                <a:solidFill>
                  <a:prstClr val="white"/>
                </a:solidFill>
                <a:latin typeface="Arial"/>
                <a:ea typeface="黑体"/>
              </a:rPr>
              <a:t>IEEE 802.11</a:t>
            </a:r>
            <a:endParaRPr lang="zh-CN" altLang="en-US" sz="2400" dirty="0">
              <a:solidFill>
                <a:prstClr val="white"/>
              </a:solidFill>
              <a:latin typeface="Arial"/>
              <a:ea typeface="黑体"/>
            </a:endParaRPr>
          </a:p>
        </p:txBody>
      </p:sp>
    </p:spTree>
    <p:extLst>
      <p:ext uri="{BB962C8B-B14F-4D97-AF65-F5344CB8AC3E}">
        <p14:creationId xmlns:p14="http://schemas.microsoft.com/office/powerpoint/2010/main" val="3520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198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1987"/>
                                        </p:tgtEl>
                                        <p:attrNameLst>
                                          <p:attrName>style.visibility</p:attrName>
                                        </p:attrNameLst>
                                      </p:cBhvr>
                                      <p:to>
                                        <p:strVal val="visible"/>
                                      </p:to>
                                    </p:set>
                                    <p:animEffect transition="in" filter="fade">
                                      <p:cBhvr>
                                        <p:cTn id="41" dur="1000"/>
                                        <p:tgtEl>
                                          <p:spTgt spid="41987"/>
                                        </p:tgtEl>
                                      </p:cBhvr>
                                    </p:animEffect>
                                    <p:anim calcmode="lin" valueType="num">
                                      <p:cBhvr>
                                        <p:cTn id="42" dur="1000" fill="hold"/>
                                        <p:tgtEl>
                                          <p:spTgt spid="41987"/>
                                        </p:tgtEl>
                                        <p:attrNameLst>
                                          <p:attrName>ppt_x</p:attrName>
                                        </p:attrNameLst>
                                      </p:cBhvr>
                                      <p:tavLst>
                                        <p:tav tm="0">
                                          <p:val>
                                            <p:strVal val="#ppt_x"/>
                                          </p:val>
                                        </p:tav>
                                        <p:tav tm="100000">
                                          <p:val>
                                            <p:strVal val="#ppt_x"/>
                                          </p:val>
                                        </p:tav>
                                      </p:tavLst>
                                    </p:anim>
                                    <p:anim calcmode="lin" valueType="num">
                                      <p:cBhvr>
                                        <p:cTn id="43" dur="1000" fill="hold"/>
                                        <p:tgtEl>
                                          <p:spTgt spid="419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以太网 </a:t>
            </a:r>
            <a:r>
              <a:rPr lang="en-US" altLang="zh-CN" dirty="0" smtClean="0"/>
              <a:t>Ethernet</a:t>
            </a:r>
            <a:endParaRPr lang="zh-CN" altLang="en-US" dirty="0"/>
          </a:p>
        </p:txBody>
      </p:sp>
      <p:sp>
        <p:nvSpPr>
          <p:cNvPr id="3" name="内容占位符 2"/>
          <p:cNvSpPr>
            <a:spLocks noGrp="1"/>
          </p:cNvSpPr>
          <p:nvPr>
            <p:ph idx="1"/>
          </p:nvPr>
        </p:nvSpPr>
        <p:spPr>
          <a:xfrm>
            <a:off x="457200" y="1600201"/>
            <a:ext cx="7467600" cy="2116832"/>
          </a:xfrm>
        </p:spPr>
        <p:txBody>
          <a:bodyPr/>
          <a:lstStyle/>
          <a:p>
            <a:r>
              <a:rPr lang="zh-CN" altLang="en-US" dirty="0" smtClean="0"/>
              <a:t>局域网的主要组网技术</a:t>
            </a:r>
            <a:endParaRPr lang="en-US" altLang="zh-CN" dirty="0" smtClean="0"/>
          </a:p>
          <a:p>
            <a:r>
              <a:rPr lang="en-US" altLang="zh-CN" dirty="0" smtClean="0"/>
              <a:t>IEEE 802</a:t>
            </a:r>
            <a:r>
              <a:rPr lang="zh-CN" altLang="en-US" dirty="0" smtClean="0"/>
              <a:t>相关的以太网协议</a:t>
            </a:r>
            <a:endParaRPr lang="en-US" altLang="zh-CN" dirty="0" smtClean="0"/>
          </a:p>
          <a:p>
            <a:pPr lvl="1"/>
            <a:r>
              <a:rPr lang="zh-CN" altLang="en-US" dirty="0" smtClean="0"/>
              <a:t>桌面：</a:t>
            </a:r>
            <a:r>
              <a:rPr lang="en-US" altLang="zh-CN" dirty="0" smtClean="0"/>
              <a:t>10Mbps/100Mbps</a:t>
            </a:r>
            <a:r>
              <a:rPr lang="zh-CN" altLang="en-US" dirty="0" smtClean="0"/>
              <a:t>，设置千兆</a:t>
            </a:r>
            <a:endParaRPr lang="en-US" altLang="zh-CN" dirty="0" smtClean="0"/>
          </a:p>
          <a:p>
            <a:pPr lvl="1"/>
            <a:r>
              <a:rPr lang="zh-CN" altLang="en-US" dirty="0" smtClean="0"/>
              <a:t>骨干网：千兆、万兆</a:t>
            </a:r>
            <a:endParaRPr lang="en-US" altLang="zh-CN" dirty="0" smtClean="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51</a:t>
            </a:fld>
            <a:endParaRPr lang="en-US" altLang="zh-CN"/>
          </a:p>
        </p:txBody>
      </p:sp>
      <p:sp>
        <p:nvSpPr>
          <p:cNvPr id="6" name="矩形 5"/>
          <p:cNvSpPr/>
          <p:nvPr/>
        </p:nvSpPr>
        <p:spPr>
          <a:xfrm>
            <a:off x="524743" y="4135261"/>
            <a:ext cx="4572000" cy="1508105"/>
          </a:xfrm>
          <a:prstGeom prst="rect">
            <a:avLst/>
          </a:prstGeom>
        </p:spPr>
        <p:txBody>
          <a:bodyPr>
            <a:spAutoFit/>
          </a:bodyPr>
          <a:lstStyle/>
          <a:p>
            <a:pPr marL="265176" indent="-274320" fontAlgn="auto">
              <a:spcBef>
                <a:spcPct val="20000"/>
              </a:spcBef>
              <a:spcAft>
                <a:spcPts val="0"/>
              </a:spcAft>
              <a:buClr>
                <a:srgbClr val="6EA0B0"/>
              </a:buClr>
              <a:buSzPct val="90000"/>
              <a:buFont typeface="Wingdings 2"/>
              <a:buChar char=""/>
            </a:pPr>
            <a:r>
              <a:rPr lang="zh-CN" altLang="en-US" sz="3200" dirty="0" smtClean="0">
                <a:solidFill>
                  <a:prstClr val="white"/>
                </a:solidFill>
                <a:latin typeface="Arial"/>
                <a:ea typeface="黑体"/>
              </a:rPr>
              <a:t>以太网</a:t>
            </a:r>
            <a:endParaRPr lang="en-US" altLang="zh-CN" sz="3200" dirty="0" smtClean="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600" dirty="0" smtClean="0">
                <a:solidFill>
                  <a:prstClr val="white"/>
                </a:solidFill>
                <a:latin typeface="Arial"/>
                <a:ea typeface="黑体"/>
              </a:rPr>
              <a:t>广播式</a:t>
            </a:r>
            <a:endParaRPr lang="en-US" altLang="zh-CN" sz="2600" dirty="0" smtClean="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400" dirty="0" smtClean="0">
                <a:solidFill>
                  <a:prstClr val="white"/>
                </a:solidFill>
                <a:latin typeface="Arial"/>
                <a:ea typeface="黑体"/>
              </a:rPr>
              <a:t>重发</a:t>
            </a:r>
            <a:r>
              <a:rPr lang="zh-CN" altLang="en-US" sz="2400" dirty="0">
                <a:solidFill>
                  <a:prstClr val="white"/>
                </a:solidFill>
                <a:latin typeface="Arial"/>
                <a:ea typeface="黑体"/>
              </a:rPr>
              <a:t>机制</a:t>
            </a:r>
          </a:p>
        </p:txBody>
      </p:sp>
      <p:pic>
        <p:nvPicPr>
          <p:cNvPr id="43010" name="Picture 2"/>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rcRect/>
          <a:stretch>
            <a:fillRect/>
          </a:stretch>
        </p:blipFill>
        <p:spPr bwMode="auto">
          <a:xfrm>
            <a:off x="1577975" y="2357369"/>
            <a:ext cx="7566025" cy="3530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47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3" presetClass="exit" presetSubtype="32" fill="hold" nodeType="clickEffect">
                                  <p:stCondLst>
                                    <p:cond delay="0"/>
                                  </p:stCondLst>
                                  <p:childTnLst>
                                    <p:anim calcmode="lin" valueType="num">
                                      <p:cBhvr>
                                        <p:cTn id="26" dur="500"/>
                                        <p:tgtEl>
                                          <p:spTgt spid="43010"/>
                                        </p:tgtEl>
                                        <p:attrNameLst>
                                          <p:attrName>ppt_w</p:attrName>
                                        </p:attrNameLst>
                                      </p:cBhvr>
                                      <p:tavLst>
                                        <p:tav tm="0">
                                          <p:val>
                                            <p:strVal val="ppt_w"/>
                                          </p:val>
                                        </p:tav>
                                        <p:tav tm="100000">
                                          <p:val>
                                            <p:fltVal val="0"/>
                                          </p:val>
                                        </p:tav>
                                      </p:tavLst>
                                    </p:anim>
                                    <p:anim calcmode="lin" valueType="num">
                                      <p:cBhvr>
                                        <p:cTn id="27" dur="500"/>
                                        <p:tgtEl>
                                          <p:spTgt spid="43010"/>
                                        </p:tgtEl>
                                        <p:attrNameLst>
                                          <p:attrName>ppt_h</p:attrName>
                                        </p:attrNameLst>
                                      </p:cBhvr>
                                      <p:tavLst>
                                        <p:tav tm="0">
                                          <p:val>
                                            <p:strVal val="ppt_h"/>
                                          </p:val>
                                        </p:tav>
                                        <p:tav tm="100000">
                                          <p:val>
                                            <p:fltVal val="0"/>
                                          </p:val>
                                        </p:tav>
                                      </p:tavLst>
                                    </p:anim>
                                    <p:set>
                                      <p:cBhvr>
                                        <p:cTn id="28" dur="1" fill="hold">
                                          <p:stCondLst>
                                            <p:cond delay="499"/>
                                          </p:stCondLst>
                                        </p:cTn>
                                        <p:tgtEl>
                                          <p:spTgt spid="430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p:txBody>
          <a:bodyPr/>
          <a:lstStyle/>
          <a:p>
            <a:pPr eaLnBrk="1" hangingPunct="1">
              <a:defRPr/>
            </a:pPr>
            <a:r>
              <a:rPr lang="zh-CN" altLang="en-US" sz="4800" dirty="0" smtClean="0"/>
              <a:t>虚拟专网 </a:t>
            </a:r>
            <a:r>
              <a:rPr lang="en-US" altLang="zh-CN" sz="4800" dirty="0"/>
              <a:t>VPN</a:t>
            </a:r>
            <a:endParaRPr lang="zh-CN" altLang="en-US" dirty="0" smtClean="0"/>
          </a:p>
        </p:txBody>
      </p:sp>
      <p:sp>
        <p:nvSpPr>
          <p:cNvPr id="3" name="内容占位符 2"/>
          <p:cNvSpPr>
            <a:spLocks noGrp="1"/>
          </p:cNvSpPr>
          <p:nvPr>
            <p:ph idx="1"/>
          </p:nvPr>
        </p:nvSpPr>
        <p:spPr>
          <a:xfrm>
            <a:off x="479425" y="1585100"/>
            <a:ext cx="8435975" cy="4852988"/>
          </a:xfrm>
        </p:spPr>
        <p:txBody>
          <a:bodyPr>
            <a:normAutofit lnSpcReduction="10000"/>
          </a:bodyPr>
          <a:lstStyle/>
          <a:p>
            <a:pPr marL="420624" indent="-384048" eaLnBrk="1" fontAlgn="auto" hangingPunct="1">
              <a:lnSpc>
                <a:spcPct val="120000"/>
              </a:lnSpc>
              <a:spcAft>
                <a:spcPts val="0"/>
              </a:spcAft>
              <a:buFont typeface="Wingdings 2"/>
              <a:buChar char=""/>
              <a:defRPr/>
            </a:pPr>
            <a:r>
              <a:rPr lang="en-US" altLang="zh-CN" sz="2400" dirty="0" smtClean="0">
                <a:solidFill>
                  <a:srgbClr val="FFFF00"/>
                </a:solidFill>
                <a:latin typeface="+mn-ea"/>
              </a:rPr>
              <a:t>VPN</a:t>
            </a:r>
            <a:r>
              <a:rPr lang="zh-CN" altLang="en-US" sz="2400" dirty="0" smtClean="0">
                <a:latin typeface="+mn-ea"/>
              </a:rPr>
              <a:t>借用</a:t>
            </a:r>
            <a:r>
              <a:rPr lang="zh-CN" altLang="en-US" sz="2400" dirty="0" smtClean="0">
                <a:solidFill>
                  <a:srgbClr val="FFFF00"/>
                </a:solidFill>
                <a:latin typeface="+mn-ea"/>
              </a:rPr>
              <a:t>公网物理</a:t>
            </a:r>
            <a:r>
              <a:rPr lang="zh-CN" altLang="en-US" sz="2400" dirty="0" smtClean="0">
                <a:latin typeface="+mn-ea"/>
              </a:rPr>
              <a:t>线路</a:t>
            </a:r>
            <a:endParaRPr lang="en-US" altLang="zh-CN" sz="2400" dirty="0" smtClean="0">
              <a:latin typeface="+mn-ea"/>
            </a:endParaRPr>
          </a:p>
          <a:p>
            <a:pPr lvl="1" indent="-384048">
              <a:lnSpc>
                <a:spcPct val="120000"/>
              </a:lnSpc>
              <a:buFont typeface="Wingdings" panose="05000000000000000000" pitchFamily="2" charset="2"/>
              <a:buChar char="l"/>
              <a:defRPr/>
            </a:pPr>
            <a:r>
              <a:rPr lang="zh-CN" altLang="en-US" sz="2400" dirty="0" smtClean="0">
                <a:latin typeface="+mn-ea"/>
              </a:rPr>
              <a:t>为</a:t>
            </a:r>
            <a:r>
              <a:rPr lang="zh-CN" altLang="en-US" sz="2400" dirty="0" smtClean="0">
                <a:solidFill>
                  <a:srgbClr val="FFFF00"/>
                </a:solidFill>
                <a:latin typeface="+mn-ea"/>
              </a:rPr>
              <a:t>指定用户</a:t>
            </a:r>
            <a:r>
              <a:rPr lang="zh-CN" altLang="en-US" sz="2400" dirty="0" smtClean="0">
                <a:latin typeface="+mn-ea"/>
              </a:rPr>
              <a:t>提供网络连接</a:t>
            </a:r>
            <a:r>
              <a:rPr lang="en-US" altLang="zh-CN" sz="2400" dirty="0" smtClean="0">
                <a:latin typeface="+mn-ea"/>
              </a:rPr>
              <a:t>,</a:t>
            </a:r>
            <a:r>
              <a:rPr lang="zh-CN" altLang="en-US" sz="2400" dirty="0" smtClean="0">
                <a:latin typeface="+mn-ea"/>
              </a:rPr>
              <a:t>确保网络安全连接</a:t>
            </a:r>
            <a:endParaRPr lang="en-US" altLang="zh-CN" sz="2400" dirty="0" smtClean="0">
              <a:latin typeface="+mn-ea"/>
            </a:endParaRPr>
          </a:p>
          <a:p>
            <a:pPr lvl="1" indent="-384048">
              <a:lnSpc>
                <a:spcPct val="120000"/>
              </a:lnSpc>
              <a:buFont typeface="Wingdings" panose="05000000000000000000" pitchFamily="2" charset="2"/>
              <a:buChar char="l"/>
              <a:defRPr/>
            </a:pPr>
            <a:r>
              <a:rPr lang="zh-CN" altLang="en-US" sz="2400" dirty="0" smtClean="0">
                <a:latin typeface="+mn-ea"/>
              </a:rPr>
              <a:t>关键功能：认证、访问控制、加密和数据完整</a:t>
            </a:r>
            <a:endParaRPr lang="en-US" altLang="zh-CN" sz="2400" dirty="0" smtClean="0">
              <a:latin typeface="+mn-ea"/>
            </a:endParaRPr>
          </a:p>
          <a:p>
            <a:pPr marL="420624" indent="-384048" eaLnBrk="1" fontAlgn="auto" hangingPunct="1">
              <a:lnSpc>
                <a:spcPct val="120000"/>
              </a:lnSpc>
              <a:spcAft>
                <a:spcPts val="0"/>
              </a:spcAft>
              <a:buFont typeface="Wingdings 2"/>
              <a:buChar char=""/>
              <a:defRPr/>
            </a:pPr>
            <a:r>
              <a:rPr lang="zh-CN" altLang="en-US" sz="2400" dirty="0" smtClean="0">
                <a:latin typeface="+mn-ea"/>
              </a:rPr>
              <a:t>从用户的角度看</a:t>
            </a:r>
            <a:endParaRPr lang="en-US" altLang="zh-CN" sz="2400" dirty="0" smtClean="0">
              <a:latin typeface="+mn-ea"/>
            </a:endParaRPr>
          </a:p>
          <a:p>
            <a:pPr lvl="1" indent="-384048">
              <a:lnSpc>
                <a:spcPct val="120000"/>
              </a:lnSpc>
              <a:buFont typeface="Wingdings" panose="05000000000000000000" pitchFamily="2" charset="2"/>
              <a:buChar char="l"/>
              <a:defRPr/>
            </a:pPr>
            <a:r>
              <a:rPr lang="en-US" altLang="zh-CN" sz="2400" dirty="0">
                <a:latin typeface="+mn-ea"/>
              </a:rPr>
              <a:t>VPN</a:t>
            </a:r>
            <a:r>
              <a:rPr lang="zh-CN" altLang="en-US" sz="2400" dirty="0" smtClean="0">
                <a:latin typeface="+mn-ea"/>
              </a:rPr>
              <a:t>就是一个专用的网络</a:t>
            </a:r>
            <a:endParaRPr lang="en-US" altLang="zh-CN" sz="2400" dirty="0" smtClean="0">
              <a:latin typeface="+mn-ea"/>
            </a:endParaRPr>
          </a:p>
          <a:p>
            <a:pPr lvl="1" indent="-384048">
              <a:lnSpc>
                <a:spcPct val="120000"/>
              </a:lnSpc>
              <a:buFont typeface="Wingdings" panose="05000000000000000000" pitchFamily="2" charset="2"/>
              <a:buChar char="l"/>
              <a:defRPr/>
            </a:pPr>
            <a:r>
              <a:rPr lang="zh-CN" altLang="en-US" sz="2400" dirty="0" smtClean="0">
                <a:latin typeface="+mn-ea"/>
              </a:rPr>
              <a:t>通过广域网进行连接而把局域网的作用扩大</a:t>
            </a:r>
            <a:endParaRPr lang="en-US" altLang="zh-CN" sz="2400" dirty="0">
              <a:latin typeface="+mn-ea"/>
            </a:endParaRPr>
          </a:p>
          <a:p>
            <a:pPr>
              <a:lnSpc>
                <a:spcPct val="120000"/>
              </a:lnSpc>
              <a:defRPr/>
            </a:pPr>
            <a:r>
              <a:rPr lang="zh-CN" altLang="en-US" sz="2400" dirty="0" smtClean="0">
                <a:latin typeface="+mn-ea"/>
              </a:rPr>
              <a:t>另</a:t>
            </a:r>
            <a:r>
              <a:rPr lang="zh-CN" altLang="en-US" sz="2400" dirty="0">
                <a:latin typeface="+mn-ea"/>
              </a:rPr>
              <a:t>一种</a:t>
            </a:r>
            <a:r>
              <a:rPr lang="en-US" altLang="zh-CN" sz="2400" dirty="0">
                <a:solidFill>
                  <a:srgbClr val="FFFF00"/>
                </a:solidFill>
                <a:latin typeface="+mn-ea"/>
              </a:rPr>
              <a:t>VPN</a:t>
            </a:r>
            <a:r>
              <a:rPr lang="zh-CN" altLang="en-US" sz="2400" dirty="0">
                <a:latin typeface="+mn-ea"/>
              </a:rPr>
              <a:t>是，在一个单位或者机构内部网中，指定不同位置的机器组成一个“逻辑”网，虽然实际物理分布不是在同一个区域内，但“看上去”和“使用起来”与局域网并无差异。</a:t>
            </a:r>
            <a:endParaRPr lang="zh-CN" altLang="en-US" sz="2400" dirty="0"/>
          </a:p>
          <a:p>
            <a:pPr marL="609600" indent="-609600" eaLnBrk="1" fontAlgn="auto" hangingPunct="1">
              <a:lnSpc>
                <a:spcPct val="110000"/>
              </a:lnSpc>
              <a:spcAft>
                <a:spcPts val="0"/>
              </a:spcAft>
              <a:buFont typeface="Wingdings" pitchFamily="2" charset="2"/>
              <a:buNone/>
              <a:defRPr/>
            </a:pPr>
            <a:endParaRPr lang="en-US" altLang="zh-CN" sz="2400" dirty="0" smtClean="0"/>
          </a:p>
          <a:p>
            <a:pPr marL="722376" lvl="1" indent="-274320" eaLnBrk="1" fontAlgn="auto" hangingPunct="1">
              <a:spcAft>
                <a:spcPts val="0"/>
              </a:spcAft>
              <a:buFont typeface="Wingdings 2"/>
              <a:buNone/>
              <a:defRPr/>
            </a:pPr>
            <a:endParaRPr lang="zh-CN" altLang="en-US" sz="2400" dirty="0" smtClean="0"/>
          </a:p>
          <a:p>
            <a:pPr marL="722376" lvl="1" indent="-274320" eaLnBrk="1" fontAlgn="auto" hangingPunct="1">
              <a:spcAft>
                <a:spcPts val="0"/>
              </a:spcAft>
              <a:buFont typeface="Wingdings 2"/>
              <a:buChar char=""/>
              <a:defRPr/>
            </a:pPr>
            <a:endParaRPr lang="zh-CN" altLang="en-US" sz="2200" dirty="0" smtClean="0">
              <a:latin typeface="+mj-ea"/>
              <a:ea typeface="+mj-ea"/>
            </a:endParaRPr>
          </a:p>
          <a:p>
            <a:pPr marL="1005840" lvl="2" indent="-256032" eaLnBrk="1" fontAlgn="auto" hangingPunct="1">
              <a:lnSpc>
                <a:spcPct val="105000"/>
              </a:lnSpc>
              <a:spcAft>
                <a:spcPts val="0"/>
              </a:spcAft>
              <a:buFont typeface="Arial"/>
              <a:buChar char="○"/>
              <a:defRPr/>
            </a:pPr>
            <a:endParaRPr lang="zh-CN" altLang="en-US" sz="1800" dirty="0">
              <a:latin typeface="+mj-ea"/>
              <a:ea typeface="+mj-ea"/>
            </a:endParaRPr>
          </a:p>
        </p:txBody>
      </p:sp>
      <p:sp>
        <p:nvSpPr>
          <p:cNvPr id="5" name="灯片编号占位符 4"/>
          <p:cNvSpPr>
            <a:spLocks noGrp="1"/>
          </p:cNvSpPr>
          <p:nvPr>
            <p:ph type="sldNum" sz="quarter" idx="12"/>
          </p:nvPr>
        </p:nvSpPr>
        <p:spPr/>
        <p:txBody>
          <a:bodyPr/>
          <a:lstStyle/>
          <a:p>
            <a:pPr>
              <a:defRPr/>
            </a:pPr>
            <a:fld id="{9D010A8F-145F-4C91-8653-BCE8DA82BDD8}" type="slidenum">
              <a:rPr lang="zh-CN" altLang="en-US"/>
              <a:pPr>
                <a:defRPr/>
              </a:pPr>
              <a:t>52</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91513" cy="1143000"/>
          </a:xfrm>
        </p:spPr>
        <p:txBody>
          <a:bodyPr>
            <a:normAutofit/>
          </a:bodyPr>
          <a:lstStyle/>
          <a:p>
            <a:pPr eaLnBrk="1" fontAlgn="auto" hangingPunct="1">
              <a:spcAft>
                <a:spcPts val="0"/>
              </a:spcAft>
              <a:defRPr/>
            </a:pPr>
            <a:r>
              <a:rPr lang="en-US" altLang="zh-CN" sz="4800" dirty="0" smtClean="0"/>
              <a:t>7.2.4 </a:t>
            </a:r>
            <a:r>
              <a:rPr lang="zh-CN" altLang="en-US" sz="4800" dirty="0" smtClean="0"/>
              <a:t>网络服务器</a:t>
            </a:r>
            <a:endParaRPr lang="zh-CN" altLang="en-US" dirty="0"/>
          </a:p>
        </p:txBody>
      </p:sp>
      <p:sp>
        <p:nvSpPr>
          <p:cNvPr id="3" name="内容占位符 2"/>
          <p:cNvSpPr>
            <a:spLocks noGrp="1"/>
          </p:cNvSpPr>
          <p:nvPr>
            <p:ph idx="1"/>
          </p:nvPr>
        </p:nvSpPr>
        <p:spPr>
          <a:xfrm>
            <a:off x="467544" y="1484784"/>
            <a:ext cx="8435975" cy="1512168"/>
          </a:xfrm>
        </p:spPr>
        <p:txBody>
          <a:bodyPr>
            <a:normAutofit/>
          </a:bodyPr>
          <a:lstStyle/>
          <a:p>
            <a:pPr marL="420624" indent="-384048" eaLnBrk="1" fontAlgn="auto" hangingPunct="1">
              <a:spcAft>
                <a:spcPts val="0"/>
              </a:spcAft>
              <a:buFont typeface="Wingdings 2"/>
              <a:buChar char=""/>
              <a:defRPr/>
            </a:pPr>
            <a:r>
              <a:rPr lang="zh-CN" altLang="en-US" sz="2800" dirty="0" smtClean="0"/>
              <a:t>网络服务器</a:t>
            </a:r>
          </a:p>
          <a:p>
            <a:pPr marL="722376" lvl="1" indent="-274320" eaLnBrk="1" fontAlgn="auto" hangingPunct="1">
              <a:spcAft>
                <a:spcPts val="0"/>
              </a:spcAft>
              <a:buFont typeface="Wingdings 2"/>
              <a:buChar char=""/>
              <a:defRPr/>
            </a:pPr>
            <a:r>
              <a:rPr lang="zh-CN" altLang="en-US" sz="2400" dirty="0" smtClean="0"/>
              <a:t>承担网络管理和服务的指定主机</a:t>
            </a:r>
            <a:endParaRPr lang="en-US" altLang="zh-CN" sz="2400" dirty="0" smtClean="0"/>
          </a:p>
          <a:p>
            <a:pPr marL="722376" lvl="1" indent="-274320" eaLnBrk="1" fontAlgn="auto" hangingPunct="1">
              <a:spcAft>
                <a:spcPts val="0"/>
              </a:spcAft>
              <a:buFont typeface="Wingdings 2"/>
              <a:buChar char=""/>
              <a:defRPr/>
            </a:pPr>
            <a:r>
              <a:rPr lang="zh-CN" altLang="en-US" sz="2400" dirty="0" smtClean="0"/>
              <a:t>文件服务器、打印服务器和应用服务器</a:t>
            </a:r>
            <a:endParaRPr lang="en-US" altLang="zh-CN" sz="2400" dirty="0" smtClean="0"/>
          </a:p>
          <a:p>
            <a:pPr marL="722376" lvl="1" indent="-274320" eaLnBrk="1" fontAlgn="auto" hangingPunct="1">
              <a:spcAft>
                <a:spcPts val="0"/>
              </a:spcAft>
              <a:buFont typeface="Wingdings 2"/>
              <a:buChar char=""/>
              <a:defRPr/>
            </a:pPr>
            <a:endParaRPr lang="zh-CN" altLang="en-US" dirty="0" smtClean="0"/>
          </a:p>
          <a:p>
            <a:pPr marL="609600" indent="-609600" eaLnBrk="1" fontAlgn="auto" hangingPunct="1">
              <a:lnSpc>
                <a:spcPct val="110000"/>
              </a:lnSpc>
              <a:spcAft>
                <a:spcPts val="0"/>
              </a:spcAft>
              <a:buFont typeface="Wingdings" pitchFamily="2" charset="2"/>
              <a:buNone/>
              <a:defRPr/>
            </a:pPr>
            <a:endParaRPr lang="en-US" altLang="zh-CN" sz="2800" dirty="0" smtClean="0"/>
          </a:p>
          <a:p>
            <a:pPr marL="722376" lvl="1" indent="-274320" eaLnBrk="1" fontAlgn="auto" hangingPunct="1">
              <a:spcAft>
                <a:spcPts val="0"/>
              </a:spcAft>
              <a:buFont typeface="Wingdings 2"/>
              <a:buNone/>
              <a:defRPr/>
            </a:pPr>
            <a:endParaRPr lang="zh-CN" altLang="en-US" sz="2400" dirty="0" smtClean="0"/>
          </a:p>
          <a:p>
            <a:pPr marL="722376" lvl="1" indent="-274320" eaLnBrk="1" fontAlgn="auto" hangingPunct="1">
              <a:spcAft>
                <a:spcPts val="0"/>
              </a:spcAft>
              <a:buFont typeface="Wingdings 2"/>
              <a:buChar char=""/>
              <a:defRPr/>
            </a:pPr>
            <a:endParaRPr lang="zh-CN" altLang="en-US" sz="2200" dirty="0" smtClean="0">
              <a:latin typeface="+mj-ea"/>
              <a:ea typeface="+mj-ea"/>
            </a:endParaRPr>
          </a:p>
          <a:p>
            <a:pPr marL="1005840" lvl="2" indent="-256032" eaLnBrk="1" fontAlgn="auto" hangingPunct="1">
              <a:lnSpc>
                <a:spcPct val="105000"/>
              </a:lnSpc>
              <a:spcAft>
                <a:spcPts val="0"/>
              </a:spcAft>
              <a:buFont typeface="Arial"/>
              <a:buChar char="○"/>
              <a:defRPr/>
            </a:pPr>
            <a:endParaRPr lang="zh-CN" altLang="en-US" sz="1800" dirty="0">
              <a:latin typeface="+mj-ea"/>
              <a:ea typeface="+mj-ea"/>
            </a:endParaRPr>
          </a:p>
        </p:txBody>
      </p:sp>
      <p:sp>
        <p:nvSpPr>
          <p:cNvPr id="5" name="灯片编号占位符 4"/>
          <p:cNvSpPr>
            <a:spLocks noGrp="1"/>
          </p:cNvSpPr>
          <p:nvPr>
            <p:ph type="sldNum" sz="quarter" idx="12"/>
          </p:nvPr>
        </p:nvSpPr>
        <p:spPr/>
        <p:txBody>
          <a:bodyPr/>
          <a:lstStyle/>
          <a:p>
            <a:pPr>
              <a:defRPr/>
            </a:pPr>
            <a:fld id="{0BBC04EA-2566-44AD-ADF3-326AB1283718}" type="slidenum">
              <a:rPr lang="zh-CN" altLang="en-US"/>
              <a:pPr>
                <a:defRPr/>
              </a:pPr>
              <a:t>53</a:t>
            </a:fld>
            <a:endParaRPr lang="zh-CN" altLang="en-US"/>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grpSp>
        <p:nvGrpSpPr>
          <p:cNvPr id="7" name="组合 6"/>
          <p:cNvGrpSpPr/>
          <p:nvPr/>
        </p:nvGrpSpPr>
        <p:grpSpPr>
          <a:xfrm>
            <a:off x="7092280" y="119227"/>
            <a:ext cx="1914525" cy="2560082"/>
            <a:chOff x="7092280" y="119227"/>
            <a:chExt cx="1914525" cy="2560082"/>
          </a:xfrm>
        </p:grpSpPr>
        <p:pic>
          <p:nvPicPr>
            <p:cNvPr id="440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19227"/>
              <a:ext cx="1914525" cy="21907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398402" y="2309977"/>
              <a:ext cx="1376018" cy="369332"/>
            </a:xfrm>
            <a:prstGeom prst="rect">
              <a:avLst/>
            </a:prstGeom>
          </p:spPr>
          <p:txBody>
            <a:bodyPr wrap="none">
              <a:spAutoFit/>
            </a:bodyPr>
            <a:lstStyle/>
            <a:p>
              <a:pPr marL="36576" eaLnBrk="1" fontAlgn="auto" hangingPunct="1">
                <a:spcAft>
                  <a:spcPts val="0"/>
                </a:spcAft>
                <a:defRPr/>
              </a:pPr>
              <a:r>
                <a:rPr lang="zh-CN" altLang="en-US" dirty="0"/>
                <a:t>网络</a:t>
              </a:r>
              <a:r>
                <a:rPr lang="zh-CN" altLang="en-US" dirty="0" smtClean="0"/>
                <a:t>服务器</a:t>
              </a:r>
              <a:endParaRPr lang="zh-CN" altLang="en-US" dirty="0"/>
            </a:p>
          </p:txBody>
        </p:sp>
      </p:grpSp>
      <p:sp>
        <p:nvSpPr>
          <p:cNvPr id="8" name="矩形 7"/>
          <p:cNvSpPr/>
          <p:nvPr/>
        </p:nvSpPr>
        <p:spPr>
          <a:xfrm>
            <a:off x="554953" y="4799640"/>
            <a:ext cx="7782842" cy="1409617"/>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defRPr/>
            </a:pPr>
            <a:r>
              <a:rPr lang="zh-CN" altLang="en-US" sz="2800" dirty="0" smtClean="0">
                <a:solidFill>
                  <a:prstClr val="white"/>
                </a:solidFill>
                <a:latin typeface="Arial"/>
                <a:ea typeface="黑体"/>
              </a:rPr>
              <a:t>网络</a:t>
            </a:r>
            <a:r>
              <a:rPr lang="zh-CN" altLang="en-US" sz="2800" dirty="0">
                <a:solidFill>
                  <a:prstClr val="white"/>
                </a:solidFill>
                <a:latin typeface="Arial"/>
                <a:ea typeface="黑体"/>
              </a:rPr>
              <a:t>应用程序</a:t>
            </a:r>
            <a:endParaRPr lang="en-US" altLang="zh-CN" sz="28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defRPr/>
            </a:pPr>
            <a:r>
              <a:rPr lang="zh-CN" altLang="en-US" sz="2400" dirty="0">
                <a:solidFill>
                  <a:prstClr val="white"/>
                </a:solidFill>
                <a:latin typeface="Arial"/>
                <a:ea typeface="黑体"/>
              </a:rPr>
              <a:t>包含网络功能的软件</a:t>
            </a:r>
            <a:endParaRPr lang="en-US" altLang="zh-CN" sz="24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defRPr/>
            </a:pPr>
            <a:r>
              <a:rPr lang="zh-CN" altLang="en-US" sz="2400" dirty="0">
                <a:solidFill>
                  <a:prstClr val="white"/>
                </a:solidFill>
                <a:latin typeface="Arial"/>
                <a:ea typeface="黑体"/>
              </a:rPr>
              <a:t>专门开发的软件</a:t>
            </a:r>
            <a:endParaRPr lang="zh-CN" altLang="en-US" sz="3200" dirty="0">
              <a:solidFill>
                <a:prstClr val="white"/>
              </a:solidFill>
              <a:latin typeface="Arial"/>
              <a:ea typeface="黑体"/>
            </a:endParaRPr>
          </a:p>
        </p:txBody>
      </p:sp>
      <p:sp>
        <p:nvSpPr>
          <p:cNvPr id="9" name="矩形 8"/>
          <p:cNvSpPr/>
          <p:nvPr/>
        </p:nvSpPr>
        <p:spPr>
          <a:xfrm>
            <a:off x="487026" y="3068960"/>
            <a:ext cx="8287394" cy="1705082"/>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defRPr/>
            </a:pPr>
            <a:r>
              <a:rPr lang="zh-CN" altLang="en-US" sz="2800" dirty="0">
                <a:solidFill>
                  <a:prstClr val="white"/>
                </a:solidFill>
                <a:latin typeface="Arial"/>
                <a:ea typeface="黑体"/>
              </a:rPr>
              <a:t>网络操作系统</a:t>
            </a:r>
            <a:endParaRPr lang="en-US" altLang="zh-CN" sz="28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defRPr/>
            </a:pPr>
            <a:r>
              <a:rPr lang="zh-CN" altLang="en-US" sz="2400" dirty="0">
                <a:solidFill>
                  <a:prstClr val="white"/>
                </a:solidFill>
                <a:latin typeface="Arial"/>
                <a:ea typeface="黑体"/>
              </a:rPr>
              <a:t>网络需要支持多用户访问，因此在服务器上安装的操作系统是功能更强的网络操作系统（</a:t>
            </a:r>
            <a:r>
              <a:rPr lang="en-US" altLang="zh-CN" sz="2400" dirty="0">
                <a:solidFill>
                  <a:prstClr val="white"/>
                </a:solidFill>
                <a:latin typeface="Arial"/>
                <a:ea typeface="黑体"/>
              </a:rPr>
              <a:t>Network OS</a:t>
            </a:r>
            <a:r>
              <a:rPr lang="zh-CN" altLang="en-US" sz="2400" dirty="0">
                <a:solidFill>
                  <a:prstClr val="white"/>
                </a:solidFill>
                <a:latin typeface="Arial"/>
                <a:ea typeface="黑体"/>
              </a:rPr>
              <a:t>，</a:t>
            </a:r>
            <a:r>
              <a:rPr lang="en-US" altLang="zh-CN" sz="2400" dirty="0">
                <a:solidFill>
                  <a:prstClr val="white"/>
                </a:solidFill>
                <a:latin typeface="Arial"/>
                <a:ea typeface="黑体"/>
              </a:rPr>
              <a:t>NOS</a:t>
            </a:r>
            <a:r>
              <a:rPr lang="zh-CN" altLang="en-US" sz="2400" dirty="0">
                <a:solidFill>
                  <a:prstClr val="white"/>
                </a:solidFill>
                <a:latin typeface="Arial"/>
                <a:ea typeface="黑体"/>
              </a:rPr>
              <a:t>），例如</a:t>
            </a:r>
            <a:r>
              <a:rPr lang="en-US" altLang="zh-CN" sz="2400" dirty="0">
                <a:solidFill>
                  <a:prstClr val="white"/>
                </a:solidFill>
                <a:latin typeface="Arial"/>
                <a:ea typeface="黑体"/>
              </a:rPr>
              <a:t>Windows</a:t>
            </a:r>
            <a:r>
              <a:rPr lang="zh-CN" altLang="en-US" sz="2400" dirty="0">
                <a:solidFill>
                  <a:prstClr val="white"/>
                </a:solidFill>
                <a:latin typeface="Arial"/>
                <a:ea typeface="黑体"/>
              </a:rPr>
              <a:t>的</a:t>
            </a:r>
            <a:r>
              <a:rPr lang="en-US" altLang="zh-CN" sz="2400" dirty="0">
                <a:solidFill>
                  <a:prstClr val="white"/>
                </a:solidFill>
                <a:latin typeface="Arial"/>
                <a:ea typeface="黑体"/>
              </a:rPr>
              <a:t>Server</a:t>
            </a:r>
            <a:r>
              <a:rPr lang="zh-CN" altLang="en-US" sz="2400" dirty="0">
                <a:solidFill>
                  <a:prstClr val="white"/>
                </a:solidFill>
                <a:latin typeface="Arial"/>
                <a:ea typeface="黑体"/>
              </a:rPr>
              <a:t>版。</a:t>
            </a:r>
            <a:endParaRPr lang="zh-CN" altLang="en-US" sz="3200" dirty="0">
              <a:solidFill>
                <a:prstClr val="white"/>
              </a:solidFill>
              <a:latin typeface="Arial"/>
              <a:ea typeface="黑体"/>
            </a:endParaRPr>
          </a:p>
        </p:txBody>
      </p:sp>
      <p:grpSp>
        <p:nvGrpSpPr>
          <p:cNvPr id="10" name="组合 9"/>
          <p:cNvGrpSpPr/>
          <p:nvPr/>
        </p:nvGrpSpPr>
        <p:grpSpPr>
          <a:xfrm>
            <a:off x="6076907" y="2685049"/>
            <a:ext cx="3039435" cy="3940662"/>
            <a:chOff x="6076907" y="2685049"/>
            <a:chExt cx="3039435" cy="3940662"/>
          </a:xfrm>
        </p:grpSpPr>
        <p:pic>
          <p:nvPicPr>
            <p:cNvPr id="44037" name="Picture 5"/>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6084168" y="2685049"/>
              <a:ext cx="3032174" cy="21118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7" y="4774042"/>
              <a:ext cx="2922637" cy="91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907" y="5689402"/>
              <a:ext cx="2929897" cy="93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xit" presetSubtype="32" fill="hold" nodeType="clickEffect">
                                  <p:stCondLst>
                                    <p:cond delay="0"/>
                                  </p:stCondLst>
                                  <p:childTnLst>
                                    <p:animEffect transition="out" filter="circle(out)">
                                      <p:cBhvr>
                                        <p:cTn id="27" dur="2000"/>
                                        <p:tgtEl>
                                          <p:spTgt spid="10"/>
                                        </p:tgtEl>
                                      </p:cBhvr>
                                    </p:animEffect>
                                    <p:set>
                                      <p:cBhvr>
                                        <p:cTn id="28" dur="1" fill="hold">
                                          <p:stCondLst>
                                            <p:cond delay="19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755576" y="274638"/>
            <a:ext cx="7169224" cy="1143000"/>
          </a:xfrm>
        </p:spPr>
        <p:txBody>
          <a:bodyPr/>
          <a:lstStyle/>
          <a:p>
            <a:pPr eaLnBrk="1" hangingPunct="1">
              <a:defRPr/>
            </a:pPr>
            <a:r>
              <a:rPr lang="zh-CN" altLang="en-US" dirty="0" smtClean="0"/>
              <a:t>一个结论</a:t>
            </a:r>
          </a:p>
        </p:txBody>
      </p:sp>
      <p:sp>
        <p:nvSpPr>
          <p:cNvPr id="88066" name="Rectangle 3"/>
          <p:cNvSpPr>
            <a:spLocks noGrp="1" noChangeArrowheads="1"/>
          </p:cNvSpPr>
          <p:nvPr>
            <p:ph idx="1"/>
          </p:nvPr>
        </p:nvSpPr>
        <p:spPr>
          <a:xfrm>
            <a:off x="539552" y="1759124"/>
            <a:ext cx="7787778" cy="4060825"/>
          </a:xfrm>
        </p:spPr>
        <p:txBody>
          <a:bodyPr>
            <a:normAutofit/>
          </a:bodyPr>
          <a:lstStyle/>
          <a:p>
            <a:pPr lvl="1">
              <a:defRPr/>
            </a:pPr>
            <a:r>
              <a:rPr lang="zh-CN" altLang="en-US" dirty="0" smtClean="0"/>
              <a:t>网络模型</a:t>
            </a:r>
            <a:endParaRPr lang="en-US" altLang="zh-CN" dirty="0" smtClean="0"/>
          </a:p>
          <a:p>
            <a:pPr lvl="1">
              <a:defRPr/>
            </a:pPr>
            <a:r>
              <a:rPr lang="zh-CN" altLang="en-US" dirty="0" smtClean="0"/>
              <a:t>网络协议</a:t>
            </a:r>
            <a:endParaRPr lang="en-US" altLang="zh-CN" dirty="0" smtClean="0"/>
          </a:p>
          <a:p>
            <a:pPr lvl="1">
              <a:defRPr/>
            </a:pPr>
            <a:r>
              <a:rPr lang="zh-CN" altLang="en-US" dirty="0" smtClean="0"/>
              <a:t>网络设备</a:t>
            </a:r>
            <a:endParaRPr lang="en-US" altLang="zh-CN" dirty="0" smtClean="0"/>
          </a:p>
          <a:p>
            <a:pPr lvl="1">
              <a:defRPr/>
            </a:pPr>
            <a:r>
              <a:rPr lang="zh-CN" altLang="en-US" dirty="0" smtClean="0"/>
              <a:t>通信介质和</a:t>
            </a:r>
            <a:endParaRPr lang="en-US" altLang="zh-CN" dirty="0" smtClean="0"/>
          </a:p>
          <a:p>
            <a:pPr lvl="1">
              <a:defRPr/>
            </a:pPr>
            <a:r>
              <a:rPr lang="zh-CN" altLang="en-US" dirty="0" smtClean="0"/>
              <a:t>计算机组成的网络是一个基础设施</a:t>
            </a:r>
            <a:endParaRPr lang="en-US" altLang="zh-CN" dirty="0" smtClean="0"/>
          </a:p>
          <a:p>
            <a:pPr eaLnBrk="1" hangingPunct="1">
              <a:defRPr/>
            </a:pPr>
            <a:r>
              <a:rPr lang="zh-CN" altLang="en-US" dirty="0" smtClean="0"/>
              <a:t>它提供了资源共享和各种网络服务的平台</a:t>
            </a:r>
          </a:p>
          <a:p>
            <a:pPr eaLnBrk="1" hangingPunct="1">
              <a:defRPr/>
            </a:pPr>
            <a:r>
              <a:rPr lang="zh-CN" altLang="en-US" dirty="0" smtClean="0"/>
              <a:t>在网络上进行各种服务，都需要</a:t>
            </a:r>
            <a:endParaRPr lang="en-US" altLang="zh-CN" dirty="0" smtClean="0"/>
          </a:p>
          <a:p>
            <a:pPr lvl="1">
              <a:defRPr/>
            </a:pPr>
            <a:r>
              <a:rPr lang="zh-CN" altLang="en-US" dirty="0" smtClean="0"/>
              <a:t>专门的应用程序加以支持 </a:t>
            </a:r>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3" name="灯片编号占位符 2"/>
          <p:cNvSpPr>
            <a:spLocks noGrp="1"/>
          </p:cNvSpPr>
          <p:nvPr>
            <p:ph type="sldNum" sz="quarter" idx="12"/>
          </p:nvPr>
        </p:nvSpPr>
        <p:spPr/>
        <p:txBody>
          <a:bodyPr/>
          <a:lstStyle/>
          <a:p>
            <a:pPr>
              <a:defRPr/>
            </a:pPr>
            <a:fld id="{54DCE81F-A34A-4F23-89A3-BB8AD725059B}" type="slidenum">
              <a:rPr lang="en-US" altLang="zh-CN" smtClean="0"/>
              <a:pPr>
                <a:defRPr/>
              </a:pPr>
              <a:t>54</a:t>
            </a:fld>
            <a:endParaRPr lang="en-US" altLang="zh-CN"/>
          </a:p>
        </p:txBody>
      </p:sp>
      <p:pic>
        <p:nvPicPr>
          <p:cNvPr id="45058" name="Picture 2"/>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351063" y="0"/>
            <a:ext cx="5797554" cy="33123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animEffect transition="in" filter="fade">
                                      <p:cBhvr>
                                        <p:cTn id="7" dur="1000"/>
                                        <p:tgtEl>
                                          <p:spTgt spid="88066">
                                            <p:txEl>
                                              <p:pRg st="0" end="0"/>
                                            </p:txEl>
                                          </p:spTgt>
                                        </p:tgtEl>
                                      </p:cBhvr>
                                    </p:animEffect>
                                    <p:anim calcmode="lin" valueType="num">
                                      <p:cBhvr>
                                        <p:cTn id="8" dur="1000" fill="hold"/>
                                        <p:tgtEl>
                                          <p:spTgt spid="880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80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066">
                                            <p:txEl>
                                              <p:pRg st="1" end="1"/>
                                            </p:txEl>
                                          </p:spTgt>
                                        </p:tgtEl>
                                        <p:attrNameLst>
                                          <p:attrName>style.visibility</p:attrName>
                                        </p:attrNameLst>
                                      </p:cBhvr>
                                      <p:to>
                                        <p:strVal val="visible"/>
                                      </p:to>
                                    </p:set>
                                    <p:animEffect transition="in" filter="fade">
                                      <p:cBhvr>
                                        <p:cTn id="12" dur="1000"/>
                                        <p:tgtEl>
                                          <p:spTgt spid="88066">
                                            <p:txEl>
                                              <p:pRg st="1" end="1"/>
                                            </p:txEl>
                                          </p:spTgt>
                                        </p:tgtEl>
                                      </p:cBhvr>
                                    </p:animEffect>
                                    <p:anim calcmode="lin" valueType="num">
                                      <p:cBhvr>
                                        <p:cTn id="13" dur="1000" fill="hold"/>
                                        <p:tgtEl>
                                          <p:spTgt spid="8806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806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8066">
                                            <p:txEl>
                                              <p:pRg st="2" end="2"/>
                                            </p:txEl>
                                          </p:spTgt>
                                        </p:tgtEl>
                                        <p:attrNameLst>
                                          <p:attrName>style.visibility</p:attrName>
                                        </p:attrNameLst>
                                      </p:cBhvr>
                                      <p:to>
                                        <p:strVal val="visible"/>
                                      </p:to>
                                    </p:set>
                                    <p:animEffect transition="in" filter="fade">
                                      <p:cBhvr>
                                        <p:cTn id="17" dur="1000"/>
                                        <p:tgtEl>
                                          <p:spTgt spid="88066">
                                            <p:txEl>
                                              <p:pRg st="2" end="2"/>
                                            </p:txEl>
                                          </p:spTgt>
                                        </p:tgtEl>
                                      </p:cBhvr>
                                    </p:animEffect>
                                    <p:anim calcmode="lin" valueType="num">
                                      <p:cBhvr>
                                        <p:cTn id="18" dur="1000" fill="hold"/>
                                        <p:tgtEl>
                                          <p:spTgt spid="8806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806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8066">
                                            <p:txEl>
                                              <p:pRg st="3" end="3"/>
                                            </p:txEl>
                                          </p:spTgt>
                                        </p:tgtEl>
                                        <p:attrNameLst>
                                          <p:attrName>style.visibility</p:attrName>
                                        </p:attrNameLst>
                                      </p:cBhvr>
                                      <p:to>
                                        <p:strVal val="visible"/>
                                      </p:to>
                                    </p:set>
                                    <p:animEffect transition="in" filter="fade">
                                      <p:cBhvr>
                                        <p:cTn id="22" dur="1000"/>
                                        <p:tgtEl>
                                          <p:spTgt spid="88066">
                                            <p:txEl>
                                              <p:pRg st="3" end="3"/>
                                            </p:txEl>
                                          </p:spTgt>
                                        </p:tgtEl>
                                      </p:cBhvr>
                                    </p:animEffect>
                                    <p:anim calcmode="lin" valueType="num">
                                      <p:cBhvr>
                                        <p:cTn id="23" dur="1000" fill="hold"/>
                                        <p:tgtEl>
                                          <p:spTgt spid="8806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806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8066">
                                            <p:txEl>
                                              <p:pRg st="4" end="4"/>
                                            </p:txEl>
                                          </p:spTgt>
                                        </p:tgtEl>
                                        <p:attrNameLst>
                                          <p:attrName>style.visibility</p:attrName>
                                        </p:attrNameLst>
                                      </p:cBhvr>
                                      <p:to>
                                        <p:strVal val="visible"/>
                                      </p:to>
                                    </p:set>
                                    <p:animEffect transition="in" filter="fade">
                                      <p:cBhvr>
                                        <p:cTn id="27" dur="1000"/>
                                        <p:tgtEl>
                                          <p:spTgt spid="88066">
                                            <p:txEl>
                                              <p:pRg st="4" end="4"/>
                                            </p:txEl>
                                          </p:spTgt>
                                        </p:tgtEl>
                                      </p:cBhvr>
                                    </p:animEffect>
                                    <p:anim calcmode="lin" valueType="num">
                                      <p:cBhvr>
                                        <p:cTn id="28" dur="1000" fill="hold"/>
                                        <p:tgtEl>
                                          <p:spTgt spid="8806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80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8066">
                                            <p:txEl>
                                              <p:pRg st="5" end="5"/>
                                            </p:txEl>
                                          </p:spTgt>
                                        </p:tgtEl>
                                        <p:attrNameLst>
                                          <p:attrName>style.visibility</p:attrName>
                                        </p:attrNameLst>
                                      </p:cBhvr>
                                      <p:to>
                                        <p:strVal val="visible"/>
                                      </p:to>
                                    </p:set>
                                    <p:animEffect transition="in" filter="fade">
                                      <p:cBhvr>
                                        <p:cTn id="34" dur="1000"/>
                                        <p:tgtEl>
                                          <p:spTgt spid="88066">
                                            <p:txEl>
                                              <p:pRg st="5" end="5"/>
                                            </p:txEl>
                                          </p:spTgt>
                                        </p:tgtEl>
                                      </p:cBhvr>
                                    </p:animEffect>
                                    <p:anim calcmode="lin" valueType="num">
                                      <p:cBhvr>
                                        <p:cTn id="35" dur="1000" fill="hold"/>
                                        <p:tgtEl>
                                          <p:spTgt spid="8806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80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8066">
                                            <p:txEl>
                                              <p:pRg st="6" end="6"/>
                                            </p:txEl>
                                          </p:spTgt>
                                        </p:tgtEl>
                                        <p:attrNameLst>
                                          <p:attrName>style.visibility</p:attrName>
                                        </p:attrNameLst>
                                      </p:cBhvr>
                                      <p:to>
                                        <p:strVal val="visible"/>
                                      </p:to>
                                    </p:set>
                                    <p:animEffect transition="in" filter="fade">
                                      <p:cBhvr>
                                        <p:cTn id="41" dur="1000"/>
                                        <p:tgtEl>
                                          <p:spTgt spid="88066">
                                            <p:txEl>
                                              <p:pRg st="6" end="6"/>
                                            </p:txEl>
                                          </p:spTgt>
                                        </p:tgtEl>
                                      </p:cBhvr>
                                    </p:animEffect>
                                    <p:anim calcmode="lin" valueType="num">
                                      <p:cBhvr>
                                        <p:cTn id="42" dur="1000" fill="hold"/>
                                        <p:tgtEl>
                                          <p:spTgt spid="88066">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8066">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8066">
                                            <p:txEl>
                                              <p:pRg st="7" end="7"/>
                                            </p:txEl>
                                          </p:spTgt>
                                        </p:tgtEl>
                                        <p:attrNameLst>
                                          <p:attrName>style.visibility</p:attrName>
                                        </p:attrNameLst>
                                      </p:cBhvr>
                                      <p:to>
                                        <p:strVal val="visible"/>
                                      </p:to>
                                    </p:set>
                                    <p:animEffect transition="in" filter="fade">
                                      <p:cBhvr>
                                        <p:cTn id="46" dur="1000"/>
                                        <p:tgtEl>
                                          <p:spTgt spid="88066">
                                            <p:txEl>
                                              <p:pRg st="7" end="7"/>
                                            </p:txEl>
                                          </p:spTgt>
                                        </p:tgtEl>
                                      </p:cBhvr>
                                    </p:animEffect>
                                    <p:anim calcmode="lin" valueType="num">
                                      <p:cBhvr>
                                        <p:cTn id="47" dur="1000" fill="hold"/>
                                        <p:tgtEl>
                                          <p:spTgt spid="88066">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806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61405" y="24089"/>
            <a:ext cx="4762500" cy="3353535"/>
            <a:chOff x="3347864" y="2780928"/>
            <a:chExt cx="4762500" cy="3353535"/>
          </a:xfrm>
        </p:grpSpPr>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864" y="2780928"/>
              <a:ext cx="4762500" cy="2971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869487" y="5765131"/>
              <a:ext cx="1719253" cy="369332"/>
            </a:xfrm>
            <a:prstGeom prst="rect">
              <a:avLst/>
            </a:prstGeom>
          </p:spPr>
          <p:txBody>
            <a:bodyPr wrap="none">
              <a:spAutoFit/>
            </a:bodyPr>
            <a:lstStyle/>
            <a:p>
              <a:pPr lvl="1" eaLnBrk="1" hangingPunct="1">
                <a:defRPr/>
              </a:pPr>
              <a:r>
                <a:rPr lang="en-US" altLang="zh-CN" dirty="0"/>
                <a:t>ARPANET</a:t>
              </a:r>
            </a:p>
          </p:txBody>
        </p:sp>
      </p:grpSp>
      <p:sp>
        <p:nvSpPr>
          <p:cNvPr id="89089" name="标题 1"/>
          <p:cNvSpPr>
            <a:spLocks noGrp="1"/>
          </p:cNvSpPr>
          <p:nvPr>
            <p:ph type="title"/>
          </p:nvPr>
        </p:nvSpPr>
        <p:spPr>
          <a:xfrm>
            <a:off x="359588" y="34149"/>
            <a:ext cx="6419056" cy="1143000"/>
          </a:xfrm>
        </p:spPr>
        <p:txBody>
          <a:bodyPr>
            <a:normAutofit/>
          </a:bodyPr>
          <a:lstStyle/>
          <a:p>
            <a:pPr eaLnBrk="1" hangingPunct="1">
              <a:defRPr/>
            </a:pPr>
            <a:r>
              <a:rPr lang="en-US" altLang="zh-CN" dirty="0" smtClean="0"/>
              <a:t>7.3 </a:t>
            </a:r>
            <a:r>
              <a:rPr lang="zh-CN" altLang="en-US" dirty="0" smtClean="0"/>
              <a:t>网络的网络：互联网</a:t>
            </a:r>
          </a:p>
        </p:txBody>
      </p:sp>
      <p:sp>
        <p:nvSpPr>
          <p:cNvPr id="89090" name="内容占位符 2"/>
          <p:cNvSpPr>
            <a:spLocks noGrp="1"/>
          </p:cNvSpPr>
          <p:nvPr>
            <p:ph idx="1"/>
          </p:nvPr>
        </p:nvSpPr>
        <p:spPr>
          <a:xfrm>
            <a:off x="457200" y="1341439"/>
            <a:ext cx="8507413" cy="1151458"/>
          </a:xfrm>
        </p:spPr>
        <p:txBody>
          <a:bodyPr>
            <a:normAutofit/>
          </a:bodyPr>
          <a:lstStyle/>
          <a:p>
            <a:pPr eaLnBrk="1" hangingPunct="1">
              <a:defRPr/>
            </a:pPr>
            <a:r>
              <a:rPr lang="zh-CN" altLang="en-US" dirty="0" smtClean="0"/>
              <a:t>互联网的历史</a:t>
            </a:r>
          </a:p>
          <a:p>
            <a:pPr lvl="1" eaLnBrk="1" hangingPunct="1">
              <a:defRPr/>
            </a:pPr>
            <a:r>
              <a:rPr lang="en-US" altLang="zh-CN" dirty="0" smtClean="0"/>
              <a:t>1969</a:t>
            </a:r>
            <a:r>
              <a:rPr lang="zh-CN" altLang="en-US" dirty="0" smtClean="0"/>
              <a:t>年，美国国防部的</a:t>
            </a:r>
            <a:r>
              <a:rPr lang="en-US" altLang="zh-CN" dirty="0" smtClean="0"/>
              <a:t>ARPANET</a:t>
            </a:r>
          </a:p>
        </p:txBody>
      </p:sp>
      <p:sp>
        <p:nvSpPr>
          <p:cNvPr id="5" name="灯片编号占位符 4"/>
          <p:cNvSpPr>
            <a:spLocks noGrp="1"/>
          </p:cNvSpPr>
          <p:nvPr>
            <p:ph type="sldNum" sz="quarter" idx="12"/>
          </p:nvPr>
        </p:nvSpPr>
        <p:spPr/>
        <p:txBody>
          <a:bodyPr/>
          <a:lstStyle/>
          <a:p>
            <a:pPr>
              <a:defRPr/>
            </a:pPr>
            <a:fld id="{5537F85A-D60B-4C4B-AE71-9E446321B153}" type="slidenum">
              <a:rPr lang="zh-CN" altLang="en-US"/>
              <a:pPr>
                <a:defRPr/>
              </a:pPr>
              <a:t>55</a:t>
            </a:fld>
            <a:endParaRPr lang="zh-CN" altLang="en-US"/>
          </a:p>
        </p:txBody>
      </p:sp>
      <p:sp>
        <p:nvSpPr>
          <p:cNvPr id="2" name="页脚占位符 1"/>
          <p:cNvSpPr>
            <a:spLocks noGrp="1"/>
          </p:cNvSpPr>
          <p:nvPr>
            <p:ph type="ftr" sz="quarter" idx="11"/>
          </p:nvPr>
        </p:nvSpPr>
        <p:spPr/>
        <p:txBody>
          <a:bodyPr/>
          <a:lstStyle/>
          <a:p>
            <a:pPr>
              <a:defRPr/>
            </a:pPr>
            <a:r>
              <a:rPr lang="en-US" altLang="zh-CN" dirty="0" smtClean="0"/>
              <a:t>Data and Computation</a:t>
            </a:r>
            <a:endParaRPr lang="en-US" altLang="zh-CN" dirty="0"/>
          </a:p>
        </p:txBody>
      </p:sp>
      <p:sp>
        <p:nvSpPr>
          <p:cNvPr id="6" name="AutoShape 4" descr="data:image/jpeg;base64,/9j/4AAQSkZJRgABAQAAAQABAAD/2wBDABcXFxcXFxcXFxcXFxkZGRkZGRkZGRkZGRkZGRkZGRkZGRkZGRkZGRkZGRkZGRkZGRkZGRkZGRkZGRkZGRkZGRn/wQARCAEsAYwDACIAAREAAhEA/8QAmwABAAMBAQEAAAAAAAAAAAAAAAIDBAEFBgEBAQEBAQAAAAAAAAAAAAAAAAECAwQQAAIABAMEBQkEBgcIAQUBAAECAAMREgQhIhMxMkJBUVJhYgUjcXKBgpGSohQzobJDscLS4vAkU2NzwdHhFUSDk6PD8fI0NUVkhLPjEQEAAgIDAQEBAAMAAAAAAAAAAREhQTFRYRJxIgJigf/aAAwDAAABEQIRAD8A92EIR6GSEIQCEIQCEIQCEIQCEIQCEIQCEIQCEIz4r/483MioAyJG9gMiIK0QjyxMmbTYtMsmS5M9S59MrZTfeH1RxqoGlMjo77Nrdszy5nnVVtfGl11rRB6sI8uZLdNgsoNKe+Y9u0aZfbKPS8cZ/tFttzq+JXRtGl/7rw/w9qA9WEYJ0hPs50shWtPOzDzdqqxPEIJeFdEu3rztd94Oat2r1oDZCPNDNhmfLZ3ItiXvO1X23dvnWOy8TOm0VRLR/PXbT+yYct/i1dmH0PRhHlvPf+lSuHROe6v9iumX+1+WJjEzUKSW2d8wSbX1WrfdxfJph9D0YR5/2mdQ5S/NrOaZk2rYtbp9aJDFO02ipVNossi1qi5Qb7+DSSNPZhcDdCMk2dMSY9AmzlrLY77mvcqQM7dI1c0VfaZrl7V0+eQNY+iy7Vdwvdb7sLHoQjzFxUxElKwDuUkvU3apdlZrc2alY6cXNtdwJdstVmkZ3Ojubbc1z2a3XWtq0wselCPMnz5wUTLclxdiJL4mVBN4q9/LG+UxeWjEqxZQ2itufp6IbFkIQioQhCAQhCAQhCAQhCAQhCAQhCAQhCAQhCAQhCAQhCAQhCARmOJXIKkxyXmpRQu+UaNvdVpGmPNMh7lZpbuu2xT+bcK1s1tHPL/NEm1ahiZZaUpuVphZQGFCGSlVbqOfqxNZyPNmSVqXlqrN2dVaCvXl+Kxh+zziAQthUzXlKWuKMTJZFZuks6Nc2q1TzRdhpMxJrzXUKZktbs+e+Y1vuhl1QubFq4mUyO+rQ4lsKC64uJYNK7mJ4uzHRiFZgoV7SzJtKApcCQV33b9N1tvijI+Gm2oUAuZlE1cs0E/aq1etRX4xMy5m0DLJMp9rqmJMGyeX4lBud2Gm3Z8Wq6FyNCYhZjLar2tWyZQWNQVNDW75lWLG2baGK6uWsY0lTNrLZZRkam2tswbJ1oeFQeNjqu2a2xKbIZmmOqi/aSGVsrrUZbv55oZoXlJDuzUls9hlt2rOy0VSxhazAioLLLnqLe0uqu5Ty9qMpws06RKVbVnXPf8Af3OGty1ahxXcLcMGw8xmZxJ2abSW+zXZXFVlW9N0qqnVa3zRB6LGVclzJdyZ6t3L15RW8nDhWZ1VVvM1syBeRaWy6aaYxfZpqlLZXQnGZTIKTWa1slZLRw7KPTUlhUrbmwoe4kA+9S6KKAZC4cvTzNm06Tp4unVEneU8l9qrbOmraC2KwjjDpJ2QmeatZbqLkOHtavDFH2acysEAlS7lZJUwmYpolM6PkL6Nbc265oZFtuDVE0rbiLLe0/MsSaThaiU0pdzTPDvVWrnzc3aij7NiKSGul6BI02tpsbVbri3EyHmujrns1JsytmMHlkI3cw+qILAMPOuW1dLPpNOWspm37qfTASsLY6hZVmm/MdHDnXlytjKJEy4tshL89OnbWq6pbXaO1VvltitcO7ojCTYuylKQjJdMa+6/dZp5dpbqa2A9JZcq0WqtllmXZ/iiBTDB77ZZeWLsqFgEyrSu9aFbm4Y5hw6KEdLc3aot4S+V1mi9hqa3TGKXKaZfbKC0xGKba5alrMWztaj2tNsXWIHoKZM1btLbQL1etbv5YiUwwe8iWHa4VJAJJyag6+VuaMbydhLvostpcqTZ4pyXacv6zg9sHwszRam0exas2zKl77nvVxcBXUuz1RM9DYFw9q6VUUeSt9OGvDv3NbHJi4biZUYyEut5lVRcNNfljNsJikFpKzvvtJK2pfO2gbPoYcTLqXTEGw893djLFSuIWq2BSHUhKc53C65uLhW3hZ6GyY0tJYmbJ3UFp2gLpyuL5uufzQWdKlolymQGcIiNbcWdhuCFsqtEnRvs7S+YyWT3ikcnS2eUirvWZJb5Zi3fhFzyLXmJLtvbjYJ70dvTVqXTxZjT6eqKp6F9kQt1k1W6KhaEEivpHwjzpkh1lP5pUslTEdrh59mdc+1RuJmbVdphcj1dolt1627rrhaD1ViO1S9kJpYiuWNAtrFgM6+ExhMh79p9nFm0VthcuqksrtKVsrXlblF3FEVw01aXS1ZbZHm7uy81tn/w71tu0wueh6RdAAS6gNuNwAPoPTHblIrUU3VqKVrSnxjx5qCUr7VJeuXP2ctnUbK5yQFrpN3Ns7mVtK6Y0S5ZM5EB0BJc6aleGaqhVBHRdk9vaW7mhc3Q9KEIRQhCEEIQhAIQhAIQhAIQhAIQhBSEIQCEIQQhCEFIQhAIQhBCEIQCFf564RVNlCaF1PLZTcroRcMj1hl1CvLDOlZpWKOyJcFmSS04nLOjTP3I6mJtaaJtbRMmBW5QERWtNOmlzL2qNEmwkoqFDTEAl7M2tQsuZo2WeZLe2EzDBlsXhebtZhJ1dHDlzcLauGJkJ82auFadKVVfZ30mV06eoDevZa2KcRiXlMfOIlktXCFdU7PV08vh4Y3TEWZLeXna62xXMw6TCLme0U0V0N+H5bbuaAzDEzL5vDbSdbchs812X/SXfpPpi7DTXmK99aqQNSGW1GUNmnRvtVuakDhJZJuLsuq2XUWpcNVtBdVvEzRZKkiXcbnmM1tzuRcba9QVaL6vTCL2Jh0LmXet9K2VF3tXipEZzWSZpUgMstmG7Kimn4xZQVrQV6+mKZuHWa1xaYuko1hADoTUo1Q2W/htbOGaHFng10nKasnf4A138MVS8SBLW9TfbLb+82vV338XzRacMm02lz8QewHRfS27d1eKI/ZxtJG6yQptPPd8FWxeL1oDuIeYjSLQljTUV7uLfy8v7sZziXWdnMl/eNL2NpuVQpKzC1btXattt4Y3PLWZbdXS6uKZal3eyKmw0t3vcu3FoZtOoZ9F27xWrywzeBjXFTihvdZecqsx5ZXZq4Yk2k5pVQqu2nPVGzDTGmy7mYMVd0uUUVgrEBgOi4U+qI/Zlo3nZ1zBVvu1KoJou60j1la6LpctZSBF3ZnPNixNSSetjWEXeRZCEIoQIrkRWEIBCEIDhANKgGmedDQ9YhQCpoKnf1n0x2EAhCEEIQhBSEIQCEIQQhCEAhCEAjLizOEktJJuTUbaBiozIFRbXd2dMWNPlo1rEg7hkTU5ZCmrpEVHF4fcS1pqvA1u5SRu8YW3iiTVUqLTGnYWU8tpitMt1JaH/nwxzC4lp7BAPu0UzS9AxmMAaKo6Fzuu8K9qEpZe0mSGmM+WhGY2qhtyz1XqdV3Ly2xiw7Az5bLLszmrNbfW1mCEgG7UktmZm5rWt5om4HtwjgIO41/GOxpCKTtHWcqm1gSEborapFct1dLRazBQWYgAZkncIpkBqPMavnGZguWlQaL7WADN6fDE2qKu7zErVUaXfTLiUi5Xy3qW5bY0EVpmcs+qvpjNMDLcyDOWyzaCpJVq7VadJa1mXxFY1A1z9sICEIRRw1pkaHd6IrmMyAMBcq8Q5qGmY9WvDEzQsB1au7pAr+PwiUByopWuX85xVtWPDJmMu8NWWAR6C90d2S7uTI7PKwU7qbvDwxbDIp2jsuiU127XRVB7yLm39lY6izSrbRxcwA83UKm/NSdROY1N1cMWwh+jE7TpC33Gct1tlq3+7wr610U4eZi1283FEWIPu+YNQNkoLLTlVrmZovxUh5qjZuQVVxaSwV60IrQ9xX2xkk4cvdMuZnRV2erTdThzuXTxKzarW5ozmxpmNizPkrRZcpwQXQhqNQsaghW3aVt5uK6N0ZgGm4fiuelwNLNVf1qRF6sGVWG5gGHRkRWLAlFTO11kul2Vx7CmtD3nsr80GvZrVNq8zZXeqv7zRNVVBRRTp7yesnpMUSHpr/jCEIBCEIBCEICtyylCDpJCsPWIAI9U8vfFkUz1d5Z2ZteqsMhysDTPTVoql7SqspLLW1quTu8LjQVPKrNE2Jz2aW8lwzWmYst1AqpV8gxyyKvbq7JaNEQdb0ZakVBFRvB6CPzeyIynuWjGrpomdGsAV9jVDe2GxbCEIoQhCCEIR5WOmYhHtE1ZaMt8s2MWEyVns6g2+c4tXFS22JMq9N7ipt4siOgEg1oT1Nw+2KgcQc6S0p0Ztc3cRbYKes3h7UpLl5Up2BBZFYg5EEgVqIti+jNLMyYXLO62zWFAABQKotqRmFNWVl640wOWZirbIaBPOE5aKEDvJrbSGBbCIqWNbkKekjMdeUSgEIQghCEICqYuVyorPkMwKkV6/wCd0VSxc1Hw6otKhqLQnpFOIZU5eiNUZsXO2Eh2AqxoiDdVmyH67vZEntUZuElTRU+bmLdbMl1DaumPFwmCGNM2dtWlS1mMibI0ZredvW5ezHsvh2mYVcPtSptQX0DNpoacvze9HmvKxXk0/wBGmpMlz5i6Jo/StGZ54GjCGbJxUzBzX21stZsqb+k38LR6lG6COnI/5jd8rR5sjDTpc5p8+ZLbETtNQDbLlqOBM7SW7TRttmy81czVodDWhvdyu+ZoohPbJF5r0anFzfNTxRpBB3EH0ZxUFsVmNNo2ZOZ1E0Va9S1C/VHTLWqL2aHouy/ePFFyJMVRXegyBYnpNo6eaCAKiKNwVR7AIFe80pSmVO/Pi3aeKOKHVVU0e0KLtxagoTTo+aLsWQiAcdTL6w/lfqjpYUqCOrf+FYAudT1k/hlEoAUAEIBCEIIRwmgJ6qmOxFuE99B17yB/jBUWUtLZOtCvxXpjzZM+fh3lyMTJrtJlgnJwsxAOfXcPloyx60Y8ZIE4STX7uavRpN3m881y1XcUT0MRtZNZqOqy1Iul2jzjMQv69Vyxbh5gmylYKV4ltPEtpoK+sKN7Y6XDSnamahgV6mXoy9EU4NFRWsus0qlxJqFBBcHVXaHVxdldMNjUObLpp6chEoiu4nvb9dB+AESihCEIIQhCCkIQghFGx2dTJYqa3MGqyvX06veXh8UXxB0DqUJYBsjaaGnSKwVmmTVdJLKWu2irs1cDWKm12ozUW33oswrXSrrSuuZWvM151e9EZ0mXsdK27IBkK0uWzMfq4W0tzRpG78a9ffEzY7CEIox42e8mURLU7RwwU9AbIAUo1XYsLV9aLcOk2XKRZ0wzZlKsxA39Qpvt7URnYfazcPNDUMliw37jS7dvuAt1dbRpiZuwiDosxWRhUMCD10PVE4RQilg7tRZgVFoGoKuW3kVJtTLwtvjs2YyFFRNo7mlKgBV5nY9S5fFYrUte6obmZg8x6aE0qtoFbi9Fut5a6ongmZK0btEcT1mfTW2K7JqA3O00UPBbLZcuhQLXi0ylPFc3vN+HCoiCC2cyqxstzXPQ2Vu88wua2AnJYslTta1I86FDdHQgtpFsIRQhCEEIQhAIzuEnuZboJktN9eHadm3rX6YtdiFoCAzaVruuP6+lvZBECKFHpJ626Se9oKqQyZF0q9ZaqRajNuqBw3ng9XhjLjTfO8nouq7EbTuKoh6eHTxR6UeXPlr/ALQwVtV0z30nwW/zbEG+YWUq2mlQprxaiBUHV8sdM2UtbpiLTLMgZ9XpiLyRMUq0yZQ5ZEA/qgFmS10BH7vu/wB5a+7DIlUOy2tVRryzBrUDPhpzeyBIExa8ykA57wa29nxfNFeHBtetR5x9JpcufDlp3al8MWTRoOaqV1qzcKsvX3drw3Q1YshEJbMyKzLaxFab/QfeGq3vjk19mhalc1G+nEwXPu5mi6sWRCiMTwkjfShINOn2RASmY1muXG+wAKg/aPvNHdkoNUJl9Gm2h7yCN8QTCgbiw6N5I+B3Qo3Q3xH+Vvf8Yzl50oa0M4Z0dLbjU6QyafVuX1tMUzcXiFU7PBzL6E6ytiqOsg/TxfNC42NpLdm7Mbj+OcC4FLgwrluJG+gzEVo05kVvNm5VbmWtRXPip9UVTZk1bVaUW1j7o1rRfdbj8NtsLGq5csxn15V+McJDW0IIqD1g5VEVLiZdQHDyruEzRs1Zuyvfn2Vi61d9q137hWvXASjhAYUIqI4VXq/X/PRC3qLfGv70UFVVFqqAM8hkM98dAAFAMh0dFIrNwdFDGhDE7q5Up0d9sdZXtNJh3b7V+P7UT8GaXjZLzVkqw3W7m+87F1LOCNseUMEizb5uVsxZweWra2A3PxUCnVb36WXhj0BOlEAhxQ0AbcpJ3C7hhF7FsIQioxzZpM1pInbFtmrpwFmYmZUUcNUUWNMti8uWzDNkViPSATGXGTcPLS6asqZM5JbW3Nn0V1eKOyJ090BfCsi8trLW3oqr22RNq2QitJl9QVKOtCyGhIqMjkWUjfq7miyKEIQgjhFQR1g/qiKAhEBNSFUddaCJxVKraVPK7qPVuNv0Ww2q2EIQCEIQCM/2lKmqThaSpOxmW+moG7xRoime5SWSvEaKKbxXeR3qKt7ITYpUia7Wk0YBmcZNs8gqDmTaam5WWLBNAXzUpmXcloAU5d/R420xACbLUJKtZ6XttP1ZdkcPqxJdpJVAzK4LANQEFS53g9Iqeyu/s6YgiZeJJL7brYS1UD3bibTlpuZW7URkrNScqswoyPNZBTj83xtXWeLVpWNsUzJdaulqzRQqxFa0rpPdmV8NboC0EGtCDTI9ND1H4x2M2FAsZgGFzFiGWmr9v1u6NMUIQhBCOMQoLHcBX0UGcdijEEiXaBW9kQjcSrMA4HfZdBSWHc7WZT+yXsr4vGw4uzw+KL4groclNKZW7mFOteIROAR53/3T/wDV/wC5Hox58r/6ji/BJkJ+1EHoRB3CDdc2dFGZJ/wHiicUKCcQ7ZWqiqe9iT+Cj80UTloVBLGrtRmPRdQCg7loIjOVmVQoZhcpZVKhmUZgVcqtK0u8N0XQhqhXKdpiXMtrVZSK14XKmh6d0cnCsqYOtGX2kUAHfWIK6y3mI7IuraLnTS9fxvujkydKV5dXy1UtNdWVvt7PiiC9QQqgmtABnmSQOkxKKhNQ76rvFSCFPvcP1RMMrcLL8YuBKG+EIBFVKzq9lPZrbf8ARFsZ1cKZjFX4zmqs/CLeQM38UB3EYdcQqqWZCjK6MtLlZc/1xCWZyTbZ0zaKwASkoKt1CTnVmB+mLxMQ8wG/JtLCm+oNrCKMS62Iyut4mJZuOpjb4smDeH1omORqhCEUVPUTJJG4lkPoKFgR7U/GLYqmGjSMstoandSsuYB8xIX2xbDcioTpTMFExLjXTXVl9XiibKrAqwBBypvrFcwSlQKyXDKiqjO30Bm0x2WCqG66lWIDVLBegGpZom8jmyCVtdpaUNRkQPECeA/Tn2orrNy2Ts/fMVbLfpf80RJmzNWzNOJEJ09GqZxNWupUlrEkxF6qBLmbQgaGVpdvz9Fezc3hhgZ/scxp5mzZq2g31QWO3XqrcgoAultVsawXHAwmpXMVFy+q3DX1oqnyZ06W2q08iS209HGzpr+W31olLYyQFmrLSvNLutLU5st7cva/NB13Nw2SnaZKQaDT75l5Ly2xNHbaNLcrWilcipbIlqVLVt8PvRxnlzOQzadn/BqqtfVa5YxTZs2W6NZNAUghbTNa1mUE1TTpS7mZlqvai8D1IRVLnSpqqyOrXd4/msTDLnqXvziiUVIaPMU9LB1HhKqCfnDRbEHUsMjRhmp6j1HubmgJxltnLirgC0mYgU51tdd1Qdyb9S8THVFgmPzSZnumWVPeKzFanrKsSWYjG26j5mxqBsum3iplEFkIpaeiuUIauQrSqiorvji4iU9LW3sE7rur/wBYtwL4qaUrTBMarFaBByqesDpPrdUWxXNmLKW5q9OQ6aA/4dqGNiMs6p395+wvwix1vVlPSCIrkKyywXHnHJd8+b4L0aYuiaFcpw6ipF4CiYtalWpmD7axF5yqWRdUwW+b9bh9ni5YoxNGNspm2+WSM3/Us4E5bm+qOMJqSkEtLZ08qsx6l9npqzFjqNoBVeW63TC54F2HDUm3W12m5aWjSvD/ABfKsaIiihFCjo/Hv7y0SihCEIIRRXaTRQ6JdSTTJpmYAB6bea3mi+KpOSW04GZPTaxAPw+q6CplValVBpu3VHo6ohYy0sfKuYmVYEdxrcD6zNFcxTMmqm0moNmzebIAOYGokM2rltZeaJiSLtTbRKZI4DUbrBP85xAE2mTKa51s84tRTq1dI4l6Yx4Ng+K8oTKj7yUnyS43IqgsVAA4aUovWSOu483dGDAIrjFOyg34qdq5t46tWmHQ9IkKCx3DOKCrSyswKWJuE1VyJBzDUrmVyXtWxJpbU0Od68epcj831RK5xxJ8h/HO35YbHVdX4Tn0gghvaDqicUOVYi19nMztrUXUoTkRmI7Wf0JKpmPvGJr0H7vd4fqhYm7KiliteEUABY1OQA6czFEwyWUPbLfPpCcvp6b7V9aLJcorQzG2szPURu9ReFB9XiivZEzy6tRAV003uAe+3s3aYZF6LairlkBwgBa06AN0dKK2ZVSRnmASIlCKK9mOhnX0M36jcv0xxlmihlzB3iYoYU7rNm1fWui2EMCstMGZVWXM1DEMN+4EWn5lhKAEtKdV3xzJPe0Jv3bDtCz5tMWAAAAbt3UAImwjDjwux4VzZQeAVW7h1jjblt1XRujFMwo+0S8Sq3WB7kJJuY7mWptBXP4wnjA0iWlKW09GW/py6YbJehpg3fpHP5y0JcxZgqpOWRBBDKeog7osi4oZnUh5S3tZdcS5rqUixa03se00aYg/L66/vROGxUaLNqxGtAq1pvUkkDvao+EcmFiyS1Nt1xLUrVQOFTw382q7Tdpi0qrCjAMN+eYjMA0pxctZS3WW3FlWg4l8PKy8umINIFAB6B8I4yq41D+evLV8sdBDCoII313iOxRUZbU83Nf/APp+f+GIiYxWYtqmbLFCoItLEVU78g3ZbVF8YjLabOm5NKW1UvA1Pb9P0xJ8E1OImE3LsFU0ytZnzGdKMoFLl9b6q7cQdla0y2l01XdLvVXQy7+LVbyxZszJBmtOc2jOpYrXVU213Vp6tsVS5QmXbPETdLNxcu/3fp7MQUtgpdb5ZmySzGqVQXV7NQyeLh+WIHCO0uYlVaZSgyEnZq2QbIMswfm1RuKGXLNXZ/OpSrN21077vq1Rc1omITvYMg6ieKh9gP1QqBnlSl2SGS4MxUVQ9WsLKtNS14G5lX81sXypm0ByKuhtdcuL2Fsm4ljNsdpNmTZb7PVZVV4std3b1xdLkWzWnPQuwVarcAQOkg7ujTqtpxaosWNEQZFfiHtFQw9BGof6waYi5FhU5Bd7E9yjUYyzsTNUjZYdn1Lqa5f8OXi1MsMbF0wFQpVFY1oarVioUk+KrUC+2OSlJGuVLQ6eFQNVP2fzR5P2nE/amlKn2ieVVpeqkiXKYcW7m9bh5o1pjMQsz7PipKyZswNsHBulMwHCTxVqREGwJV2Vpsxsl01t/IOaONLll0W3Nas3qsrLxcWqII52oJUgkCVMFVNrA1Q5aiJlx+K8NsXKKzZrHfoQdygFv1sYo7LOgL2NB90b6+jVGUTExrBZe12aO10xSUW5dw8efhtiycpqU6J9qHuyN/8A0/d0xpVQoooEBVJkS5ClZa0rmxObMetj0mJTUMxCqsUblfLS3t/nOLIRcUK5YmAETWVjU2sAc16Lh2/V0xZCEBwkDeQOjPKpjsQeWsy27oJ9ukxmWUJU372Yxa5qdQAtqc9y3fl4bYk2NRORpvocss4jKWyWi92fe3f3sYzpIVluWbMz6T6RUZW9P64wri8W7z5WEw6vsprqZkx9O/hpCx6q1Mx26AAlMqkjUT+IX2RNjap/nf0R5+CxLzJuIkz0EmdVZmzry2qty/8AtG5zQoTwhsz1ZEAnu/hgJKtqgdQzPST0k97GrRh8l6sIH/rJk5/R51v8o1zmtkzWrSktzXpGkxR5PW3B4f8Au1P+MNjZCEIog9NK0BuYZejMn+fDFMwzJZOxlKy0BoABVqmuY7qfHm5bhm53aRb0dO/0R5r43EzpjpgZCzElNY82Y2m7wxBuDzglStW1ZAd2muf7UQR554pKpUM2/m3gd+em6KpGJbE7SRNTYYiUVZkrcu8MGqORubVGlJYlXNbcznVaAK/ju96HsCozMQHUWXIRQmlGuJAyody/vRrisTUqVNykUJDKRSu7PhO7laJBlbhYGnUa09PVAdBBqAQaZHu9Mdy64yPIALPe+o8vp3b+tvlipcOr6dtN5iGzWpvN243aSbbW+qFyNczfLXxXUrThr/DHQ7dMpx0ZFSP1xyg2o8Ev8x/gi2L6IGYOp/kbr9DQEyWedfj/AD3xOEMjOqss924lmqurLTZy+hq8XajRGWagWsxprKu6i5ULmWtTTfaQPi0VpKWabhNmG2n4gd93L+aJ4NMxtcvSzcT6adVvh7cSv8LfD/WKRtBiBfaU2ZEtvaCwYei21u6NMBAuBmVf5WP4AN1xzar1TP8AlTP3I68yXL45iJ06mAr8Yyv5RwUv/eJfuVf8kLjsdLbOYjS7wkx7WltLYLc1ddSFz5bbrW9aNkeY+PRwNlh8TNIZWAEphW1gd5tzUal92Kx5QxTlll4CYtp/SFv+2jfmiWPXiq47a3lWXn61345fzqjzhM8oPzy5G/8A3bETP2I4mHnTZjbTG4nhXglfZ+14IfQ9JmF5R7bLLtW45/sjijBjMSmHk2YVpW2muspdS6Wbm92Ot5Nw18szNrOa79LNdtyt320rE5vk3DPKKS5ayX5JicS5wGSb5NeXKecmLn7dVvZmfS9sTkYmVMkSZm1lo7WXy9p+kV1u49XBAyPKk1dhNmyFl0saaldoy/xR58zyekud/RgHlrk+3UtK2mem8BfzcVsQfRSDo8NzsviVmMSmXWG2vu0u39/TSPmqYdG87LxGAbtSnmFHz92zw6Y07Cawuk4yfN9cy5qbuZdSUXxN6qw+sD0JZEyZMlKQttrcRLWe4d9eJmmM0XfZz1y/WaXe/wBbtwx5gXGYdvNzZE+ayC7zL32+4eaJHys8pP6ThmTLQyMHS7s/2cBCY64DygZjXTUnSVvs1TJdp4rYkcQvlHF4ZJCts8Odu7uKerbF/k/WrT7pc2dOo0x7xpz0y1ADMAo5Wt1RDHX4adh8bbpQ7KdYP0TdqCtuIycFaBrcq/3soCvXvjrS5gLM2J2YalQqoFBpTIvc26OTaPrVhqlXL7jbTT+1bBpmGl3NQMyipa26n/E4U95li4RGYivs9m20tdXbzmuy1uH1vqi5MQjzDKAatt3wNGU8yPLOlla2MYw5xDiYsxpSIZtrS3XVteLwxfh8M8gJ5xWza82G5lqbUuL7pfvRRshCEUIQhBCIMivQstaVHsO8ROEFRVVUUVQo6gKD4R4crEr5MmT5GIV7HmNOlTFF1yt+7/PLHvRSANu11brNHqMRdTlrVbonQ83BzGxuMm4xVtkpLEhKgXMwa4/z6seuQGBHWDHln+iY8Nuk4yinw4gbj3bQfVHqwGLFOy4PFbrklTPatumvs+qLsMP6PI/upf5Yx+VhXBzPEUT5pix6K0Kgg1FAe4ikNiUIRCZW0+Ki/HKvu8UUEGnvYlj7e/py0+rHiycT/swzZGJSZbtXmSpqLcsxW/dj3QKZD0QiV0PDlri8ViJuOw5XDrYsuVtZYO1QHu1IG7Xuxq+0Y+V97gxN8UiYPyPHpRVNmrLU9rlTK79fzNAYpflLC3Ms1mkPU6ZqMv1UjaplTqOplzPELW/HoiBVmRZWyU0tBMwXIFpvHbLZ6bl5rm7WGZgMLnNmtLkf2kq+T/3ImRvxE2RJllsQ6omW+vs3aq+rGbD4rC4iYww05bznYyMGp00rbXddp96PIw/2Z/KMvz74mVa2y239d0xs8qKi/ZthamK2y7Kzit5ju/NEueR6oExWZtDXUrmV3CgoKNl70daYUUsykD0j2U76/rjxnwnlh/8AfV/J+RIqbydiVW6YsqeaqPOTpx9mbqvzRbHtvi8NL458pd/OIznyphM9m0yc3ZlSpjf4Rjl4bESuDC4L/lzGi8TMeummEX3J26FibYybM0y/J8+Zu+8slL9cYpuPm4ZtmVwuGY2i2+ZOZR0VEsWi0H3o2CZ5Q7eB6el/84q8lLKaTMaYFbEbWZt76XXXRM3yI0xeIkjELjpTBTd5mSuntG6YbtKRpHk9W+9xOKm+maV/JbGbDKn2vygmH+7sXh+72tvL+1HqJMdlVhL3jtf6b1MWBnTybgkP3CsfGWmfnjUkqVL4JctOjSv+ULpn9WPn/wBIi00qNSqu/wDSLFwLGYKCzGgH/iK1IebcqnJCt5DC7MdfZ7X8UYpvlDC/dNNVWO8obwoFCDVN55bf5aX+0pX6GTiZ/qSm6oXFjXPxEnDrfOmLLX2/+3yxll43D4hlbDzA7DS0s1RipO+j21tIu5t7RhR9v5UX7VK2XmP6PLm28Xx9aJ+UVVZ+C+zWLitrpy5ac9OiIPUAms9zBFFukZswJOfZX5W0+9EpjTER3qhtVmpQ50Fab+6Mew8o82Nlf8PD/wCsDhMTQ3eUJ3uy5af4Rc9DbSZTJpfXwk+3jjGsiZKfSiOPvNplcszwq/a5uKK0wAdE2mKxb6V/S29HoiweTMJ2Zr+vOm/vrEFjKLbZzy5crm11ab67OFWlOK266PNmSsHKmTHw2LXCzLeSYuzb3I9BfJuBX/dpfVzRknjC4aY2mWiKisktJUt7pt3Db4tOmIMeHmYjyhN+ztiAqKu0mzJOlpnh93sxdMw/2LGYJ9pMny5kxpdk3Vs2YcsJWExl/wBsltKw81tOyYcSb/Oct/qrGiXKmzMRLn46dI81VpMmWebt/wA80QaZvk/DzGvRWkTP6ySdm1e/ljz8YcdIlbB5suemIZZKzLfOLHtCYp3XH0K3+UeN5TxUmYv2ZVZ596bPO22Z/PFdbGpqhGd5K2GGLSsRN2kpGbUfNsvNReTKNeHlGbhZcxaecVGtYXdPj06dXCsZnTylO2eEnTZVswedeXTabP6V1eHij2pctZUtJaCiooUDfQCJERfAzg4ldIlpaAAOEc7Ddf2LX+mBfF1PmkpqtzX3a1PNzLqti+bL2i23FdStUb8sx+MJaFLqtdcR0U5VXrbsxodQuRrADVO78DE4QihCEIIQhCARRN0Mk2hyIln1XYVJ9UgN80XxVOFygVHGpoTS6jBra+z8ITwqrGYf7Th3l8/HLbszFzX8dPtjmCxH2jDqzfeL5ub4Zi8UaFcMbc1bPSR6Pdp6rNHmn+iY8Nuk4zI9lcQNx7toPqiC3ylnJlL28TJWnaF1SB8OWNaVRjLO7Mod9R0r6V/KYx40XT/J6f8A5O0/5SNG5wSumly6lrlq6j3Nww3MicVMwvXJtALZCurh/VdFcx5jbLYsql7/ALwV4V+bS+ni+aK5LNJ83NGshWFpLbQk0bN7c7zdbyq0BqDodzCu+m4/A6onGGfjJErTiLVFOGqu93qJq9WPOY4vG6sPKnSUromPNeUgWvFZxOfph9dD1zPLOySlDW8cxqiWrdndrNOz80Y3xeFlEorNiJzPcyyRexYEdI0gLw23cMVy/JbABZ095qVJ2NWlyszq3G57vFG2XLSU4SXIRAqlvN/T2WrS7iuiDPd5RxHCsvBSyN7ecm59OWn5omnk6RW+eXxUztTiW+mNm0XqZfWVu+M5mypeoYyX2fOurr6ONWr713agITcPKmq8mdJLJdfKZAdN3qcFr3aezHMJgMHIbayQXfcHdizLvBoDuPLA+U8IvFMDNUiksNMrlluG5vzaYqOLVizSMFi9plr2ey+p4fzyPVitxVpQ6L7j6FUkfXbHnLM8rE/cYZR/aubv+mbfDwxFpflEzNWIRbU/QygWW7o84fDFvHA9eK2my045iLv4mjzfsi8WIxWM6/OPs5f0cA8LcMXDA4CUAxkq5bIF6zGdt+VS1T6sBJ/KGCT9Ojep5yPMxAweKe+Xg8ZMfty02X549hRLk1JkS5SDnW3IdN1AtPqWNAIIy3H2gxKmeR4suTPVNnI8ny5Xim4g/wDbiSyfKCvb9plYdJlW83L2i311fedP0x7MQcKVtcAq1FocwamgBHpMPn0eacKtvnvKM9/+Isv8kWS/J+BYX7Pa+KYzu3tv6fdjcstErYirdmaACp6zESrISyaqtVky6qVU9fraYtCnYysOweXKRUpa9q8Ori/ejUCKVqKZRXdN3mWtOpW1fiFX1tUUojtVHZarayyyodUU3BakW1OXu05oDPisO+KAWZJVlULq5w2q+0grQcMVYXBfZdaSFMzIXObm39Ze1Muyrao1vhyqg7d1RR1eD07q8vagMOzoh27cr7jq3dZu/nwxBtFenf8AGHQYolSzKFXmXE0rvC52gAVPXyx12mM1koqoFQ7MpahNKAUdc6V7XLFEpZBRKEcK/qiyM64dZYGyOybpZQtH9cUt3+q0YJmJxMx2k4V5cxlrtJqobJXvXte68tvvQsa8TixJIlSl22IfglL+Z+wixRJwC3Gfim22Ic9dEl+BM+XtRZgsNLlIJtFmTZmpp3E7XDtH8q2rFv2VaC09N3Xq+MQceQAxaWooQa9LXA1FpN1Lq6m5VGniiK4U2Wls9PEA3DThbj0nSuqKkRWYUnupmNduIuoq+PdQaW9aNKSGWYXLnwjPh76nfDfA86Zt8Xi2wbTjLlyUV5hl1Vpt3D7IzTMDKwWJwzL5yXNZpXnOKW1ONf3Y9HFYWbtfteFmLLnWa9p93M9aPLvxM+ck3EzVWZh5iqklErx6vabF83xLEnoe5hpIl7RrbWdt1SVtQabK8jdnlaNUZThy2raMhrdu3VpX8f1xS0pUbObMrmvrOyqF59623dnijWR6EIyLIcipmEEmvSSF6BvyP7UaEWxQtS1OkxcicIQghCEIBCEIBUDp/wAzEJio6lXpafwPWD0GIzJQmUqSKXDLpBFDFIkqgCXTG3NnRgCrMbjXTzW+qF7MSbVYJIVQEd9PCXJmU6M6m4huZbooxMsYmRNlNpmJrVvEtbXz/eji4ZHQNKmvaWYk1zoWqQO9Tp9Ut2op8poUwMyxm0U/5bNqT1Oz4Yma4GJfKMmdO8nvNe0yxN21eFXtt6rdX0x7zTZSJtHmIqUreWW3u6YyKmC+xjKVsNmOzut/Pzdq6PGwXks4uSk6dPmhakIm+iqcuO5ae7wxMxgei2ORpo+ySpmJ4tXBKV6U43FtKcUQmibM/wDmY2RhU/q5LLf87xOV5OkzGuadPnS0JVQ83S2Wrdatlez80bEwGDl8OHlellDt9d2cP6kefLm+SpH3YM5+1Y85296NX22ZTzWAxXvqsqN4VV4VX4f5RKNUPOD+U/6jCyv7yY/7ERXD45yzPjBLNbfNSV6O9+8x6cRQEKK78yabqnM07oVnMjAPJqfpsRip/rzdMTGAwMoE7CV3tMF+fv3RuigDasHqdmtbV7TV4m7uyvvQ/wCCMmQktdCmXm2XdX3ottbomH3hX91vqiyEWoFJZw9t0vhuNag76DLVlkfhHRtA7MVUghVFGqcqnpC9f4RIKtzHIk06AaUG6OGWnQLek2Fkr6bCtYmQLVFGltTduVgfYC0QUSg1wRlPqtQV30FLQW5rYmy0U6mGRPEej0xMVoK76D4wEDMl7mZVrlr01yPbt6Ighlq2h02bjIX83h5fWi4gHeAfxjPPlMxlNLEusti5DDiFpFtQMrq/+0MjTFczco8a/gbv1RXLMmaD5sBlNGR1AZWOftzF1y9UdZLDLsrxcN7W8LessNC+EVln/qy3qsv437OF7f1Uz/p/vxRZESDmVtvpvI/1Voje39VM6emX1f3kdvFQGVl30rToFd4LQEVZZks3jtKw67SVr2qRGVdmFFspaWXBrjl4zurpVbeGM8uk6+b9nfZzLbKsvW2vj83dHZLss2bh1BpLCuqzGNyqw4Qw2i0X5og1vLWYLX1Z3dI/x5f4o4BLkoc7UGpmdu/mZzGedPbDy9pNaSvzcXZXtxkEnFY62ZiLZcneuG1ec/vv3ICZed5Q+5LScL/XfpJv934I3y5UrDywktRLRRX/ANv4o4FnCijYovcrfgKrGdzMmOyLMV7DrW1pcvdudr2v93T2ogsUuGuRfMmulqBrjnclTbY3ZbruixWmzACAiKRvqXb9lfqaM7I0z9KZjCnCF2KtQdYmcPEvNGnZt/WzKdXm1/IixRIIgt0rVQADQVAG6nV7sTiATxP83+Uc2adK3evrp890PwQnbJ1sebs7uzM2bHduzzjyxIXCNMmtWZKvlMuiZteIUuoFU23aV4fDHs2r2V+EeVi12m0T7RLc2tMlyDUAqaA3MHWtputVeu3VEkeuCDmNxz9MQMtGJJRSTkagEkRnwaukkSpjMxSnHS+014qFlrSNca0OAAAACgGXcBHYQgEIQghCEIBCEIBEWRW4hXo9I6j1iJQgrgAXIAAb8shFOIlrNkzEcVWn5dUXxwioI66w1Q8oeScGx2i3FWo4QtWVU58Ity96NjuZSiWqqTS0JLNpUUpUZMqBYtk/dquWmq/KTFEwuk8vKAZbAZ65lqbkKUHHS7S1qtGa6GiUpWWi5cIiyKUZGrsmGnk5f9PdiwMD6erp/wDEaEoQhAQckKaCp3DoqxyH64mBQAegRBqkoB2qn0DP9dInAVTmKpReJiqL3FjSvuireyJqoVQo3KAOs0EVITMmOxGiWbE72GTv+yvoaL4ehCEcJoCTuFTARTczdbt+u3q8MTiuUay0PWqt1bxX/GLIaEJlbGpvpT2nIGJxFlDAqdx9IIPQQRFQE5CdW2Sm5rVdT3UCqR6zL70Ni+EUrOUkBwZbEVAegJzpln10+KxbUVpUV306aQwIPKV86srdtDRvj1etFExnVUVkZis2VqWhB84u8m2hYcUa4qmCti9cxT8vnP2bYgbWgueW8sZVLWkDvNhagiwEMKqQR1jMGO7/ANUUOolnaIKZreKaStd/pXiu7MXIvjJiJTOyhGdXfQXVqBJeZYgVXNuHTzW3cMaDMQIZlws7VYzylM7z027UW2aZpZLrp8V7c0SehpVQqqo5Rb+EedPxSSsQQqtNmmWJcuWlCSxaprnkOG57e0rcMJ8+5/s2EUzZ2dz3vspOfPnv8Mck+T1Rn86+103zeZv55YkzPECyRhXZxicYRMncsv8ARSMuRfzRvJCirEUjKJMxOnaivM8xX3+mysceSjWTJstTqt2fEqqx6uEmupuyvDFEjcyma7uqtbbLltyk+i6sw9m3swKils6ZLVKfdrp+bO5x6v1Ra0uUAWaWhC1bNQaU9PojNIRpqCbYsnVeiW/myVtXZ4lgNCTFK+bRre5QtadVbcoGaVoXlOi5C4mWVFeujtlEpblrlYUZCVI6CN4YdzCLKA5GAhtJfbX4iJxygGQAp+EUP5gXSxcCR5rrYkDR1drs+rFyLXdZaM7VtX+fbHliRiJmJWcirKSlpd5csTLPi1X7L6bY32TJk0NMVRLUVVK3EvXibJeEcurfGiJyIIioCFG+hJNSxNKVJOoxOEIqEIQgEIQgEIQgEIQgEIRwioIO4gj4wHf/ADCIqoRVUblAUddAKCJQVWgIabuza4UFN6jf1nLiji/ezPVl1+qDhlO0QXdpOlgK8PU/5oidLbUEWOF2nsBtcflb3YngTwwUOhteqKDvUguBRh1Znhti0qG3jv6iD3HoiuZSbJew1qrWndqG7fuzEWgggEbiAfSDDYiLl8Qz9b0U4THbh6N2/I5xKEUVjOZWtQqfix6/diVyitTT40+MCqmhpn8DHQABQf5wFNZcuZxU2gJI3rcpFW7i13vUi0OvaX4iOOgcdTDNWyuU9Y+ERUhrkYLetAw6CCMjTqb95YmxbFc2mzYHpFvVxZf4x3Zp1fAkfq0xzZjtOMweImtD33ZerbFyLIQhAIQhARKqaXKDSu8A0rFf2eTX7tQd9erOukjv1aeuLoQwKdhK7Jb0s5P6/wAscMpqiyZkputcXLubvVvdZovjhIofQfZlAcUkqrZVIB+I6IlFMuXL2aebTgXl9EcmmRJQzJpCIveQPQADmfCsQUYlFEyRptlvMO2NaLaq7TVmq6vFFLTpuOJl4VjLkZrMxNOLwyP34zTJczFvImTV2GFM5VWUzNtZ2TcWeX7se2qqihVW1VAAHVTdEzNiuRIl4dNnKW0fUzdpustHZf6Ru1Mb6aS/4otiuUarXrZz9REaxwLIhMUsjDcaZHqbr+MThAZZTfaUWay0Q8KGvXzV7+FY1RRJYnaLxWPar9pad3Z4IviRwK3lhs+F+hxxVofwz4W0xxHJJRhR1Ck9CsDUBlzbJiDp5Ytiieyy0M5q+b7+Lw+9F9FrustS7m1RvO+kUygzuZ7BluAVJbUqgBNW7jMFty90U4XDtaJk9mmu1HCzM9lmd1edRpZo3RM8yEIQihCEIIQhCAQhCAQhCAQhCAQhCAQhCCqldjNmSyhCqFIfoYtWop4aD4xFALpsriTfnnS+tUP5l8Jtjk9N01br5dNxbNa7sunmjsiWZat5zah2LhqC6h6CQdcTNjPJU4dJ+ozZinh7TWj5NpdqW5tXDFuFJsZGa612Iyo1jcOni1auKJsFWej7rkaX6Wul2rEpgKkTVrVaXACtyVzFOkrxL70BbCII6TBcjBhuyzoYnFCEIQQiqZLD6gbZi1tcbx3d4bmVv4othBUUJZVYihKqSOokRKKQTK0uapuV6ZAVOTHotFLW0rEne20LmznT/jXuUQFkIoY4lW0pKmLQ53NLYNnlQiZXo1XLEpU6XNrYwYrQMOlSa5HqORgLYQhBCEIQCBAIoRUHKm8ERgxWLeXMTDYeVtcRMBahqFRRzOerfGWZjcdJZZU7Dyr5xskzEc7L34n1CtL4pMIHlMGeYG8zLFS8xW4acWS8F3hjkrCzJzriMbS/9HI/RSv/APSO4LD2XzpzbbEFmVpuXDXk5UHq+9HoRKGVBtZrTGrbLYpKUjTcvFMz6a6F7KxqjIVWTNGXm5papoNM0kEbtwmauLmtjk+bIVZgYhQBQvlapIFATxVbw8MUbIgjXL7W/NFCYlZi+blu1FU8o3jcAXVq8vDFBmTLhL2U3ZarlsuZtrd8lvF70B6NRESyqCWIAHSSBSPOQ4vP+hyqU07RkVm9awNTLwrFonNJW7EYaxq5tJAdFXtM3Fp9WFi7D20m2NcNs538N1GpXq5vbGiMRWS8x8Q7N5tVUEO6abbrtBWt13FFiiS1AHm57qzZ4uyrpq/V2YDTGOc21eRLRlZdpdMIYGmyowB9YjhuX6YuMlacU3/nTfjxxFpaIstic5NvnKaraat3QwOqGRohCEUIQhBCEIQCEIQCEIQCEIQCEIQCEIQCEIQCM8yW4DtJexm5aArdnurpq3y3WxohBVLUnSzaSN3QLlZTUVB7JjmHnLiJSzFqK5EEUIYZHL0x0gLORgBrDK2W+g/Z4YiGtntLVeJVcncqjMbvEez1NE2ApKmuzDTMso1DxDK1qaadn3o0RFlDKVPT+vrHevF7Ipkub5kq5pllKTCOvepICqSp7PhhsaIQhFQhCEA35ez0xWkqWhqqgdHTkK1oOoV5V0xZCCkUzBYyzFoNQWZ0BlbIE9ZU22+9F0RZQylWFQcoCUIplswJlvUsKlW7SVyNaW1WtrfNzRdAId0UYjELh5ZcgsaG1aHU3Qu60FvFGKXhp+IcT8S2zqB5tCwZaNlqFuX1cWqJeagQxTNhMauMsMyW8rZTAlL1oeL0RTNnf7UmSZMmXMEpJgmTZkxbaUBoq81WzWPZlypcoURbfxb9pj80QfDo5JJYElWyyGQpSnDRolSCSJcpFRC6qo7bRGbJmzEtXEMlOkDU2W5qW5er4Yp2Mtjs75124Vpy0Na0+qNMuSsokhmNa7zlma5DoC8vpi+UKQ02Uyy5t02Xs2JmWVowpxkG45c2zjNPCziuxwy3UbOZLppt4l5bG7LR6sIUPKwDIFOGeVMScCHmXAamFpuqm7cullX80erHAqgkgCp3npJpTP2UjsIgIHPI+j0whFGYYSQHEy1mIAADMxVQK00k2xeyK62n2dx6KdRWJQhgUqzowlzM7qhJg5qCtGHQ9AeHS1OXhi4iuR9HpjJiZ6SGkmZdbcc1FxutIAoNXMW09mNYNQD10MTwZ5bhZhw7HUq3p3yych6VOn1dXNGiMuIWxpeIC12ZN/a2TAhvavF6ojUDXMemL4EIQgEIQghCEIBCEIBCEIBCEIBCEIBCEIBCEIDFNmmViZRmUElkZA1d0y4b/ZFmILS7JyrfYbWVeJlbs96vbp9aNBAbJgCN+eYjM6smi+1aq0tznawPA1eRuVru0sTKtUYQJ+Hmj9JhvONuF8osaioHIvaXV2osktNVxKm2khLg4qbqHPf2ahfZ4o1Q5ixFWV1DKwZWoQRmpB6QYlGRCmHfY2MqTHLI2+WGbk/s/CvDGuKEIQghCEIBCEIDNiJhk7ObYXW6x6cquRr908vZjTHCAQQRUGoIOYI6jFWyKEGSwQZ1lmpln0AcHuxFZGR/tqK8x3l5zVlsFtDUPDndp4rbfVj0YwTRN2+FbZalmFSyto2bKQd+qvNbb2tUb4dhCEIqI2rW60V66fz0RKEIKQhCCEIQgEIQgEIQgKpssTVp0qVdd41LmK90Ql4hZjtKIZJi8jUBIpmRnmM+KNEUNKAcTpaJtKgM25mShB1Ub1reFmETPMK4xmmcEtOzNRWgKlbTUluIFTRVW2JykMtLK1CmiZktZ0b+leH5YkjhwSMiCVZTvDDr/N6piMuYsy8qQQrsmRrQrQEHqzrDYjMmTVNsuUXPaJUJu3E1uBrTlispiLWdpqy3rcFWrSguXWFbUPVtjXFZeUwcF0YLVXzBC9zdXvQHJEwzZSTCtt4rQZinRnFsUiqon2cS2lhctRAK5UtIDd+qJS5gmIHApW4UNCQVYqRlvzBi/oshCEAhCEEIQhAIQhAIQhAIQhAIQhAI4QGBBFQcuuojsIKyqrHZDZsrS6ayQAF3Fa1ue6g08MaoQgOMqsKMAR1HMRXLYistzrXp6WXof9lvFFsVzFLUZeNTUdAPWp7mH7MPRZCIqwdbh3jvBBoR8REoBCEIIQhCAQhA/wA98FedgkvMzEktrd1S5iaqrHVvt1ctvLHoxXJAEqWFFBappQClRXcNMWQjgIQhBCEIQCEIQCEIQCEIQCEIQCIswVSxr7AT7ABqJiUIKxNJ2rmaqzZbTJYRrnttW7spqv8AejTKlrKRZacKinp6yessdUWQgEeWZhw7S/tKrc7zbnlqzo0tie67zZs4o9SK5spJy2uDSoOR6v8ACILBSmW78KRS8oWWywFZSWl79LZno6G5l5qxcMsvZFTykmG43K1KXqSrb69H7UXQXMUFpQzCvfZWou3dEWxRLlNLmOVYbOYbrKEWNTMjO3UdTRWJ5eeJLJMl2lnDBltdVa3UOOjerbdzRP0a4RUZo2gl2TejVY2z3dvhi2orSue+nTSKEIQghCEIBCEIBCEIBCEIBCEIBCEIBCEIBCEIBCEIBCEIBCEIBCEIBCEIBCEIBCEIBCEIBCEIBCEIBCEIBHDWhtpWh/0rHY4RUEZ7iMt+fUeiA8ba4tZQm3NSyvGjnICZwmXzI3M2luaXwxo+0Tg89lS8UTRMcytlpy+8RfvDqiz/AGfh9PHpupmvNS6gCWpdT9Hb4bW1RZMwsuYzMWZb+ICyjUFBxozDLssva4tUc6/y7V5rYmdsn1v5sFg1dm/GttwpMvDC63zmrsxYmLn1XNbpkxktLMVW0S/7BV5mu85a3ajYcDJ1ZzdQYHWaEEmuR7iVu5uJrmW6JDByFZWtbTUrqbJiRXpuN1q8TMsBpJABPQAT8IyfbZXYmcWz3LxdnjjYQN3sjN9jw/YO/tzP343IiMZLNdMyoYJnYNXVUuq9XE3Stt0cONlUutmbwu5AudaUZ3VPlZol9jw1a7M13ccwneDlryzA+EDgsMTUys63cT5tQgVzztBKr2at2on9f6mEftsroVzwjLZmjGlBS+47xqVWXxRolTVmqWSu/pFOgN9Qa72xScFhj+i3ktxuMzvIAfL3YvSWksFUFATXeT0BRvO5QAqryqFix9Xkw//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4499991" y="843684"/>
            <a:ext cx="4623913" cy="3868933"/>
            <a:chOff x="4499991" y="843684"/>
            <a:chExt cx="4623913" cy="3868933"/>
          </a:xfrm>
        </p:grpSpPr>
        <p:pic>
          <p:nvPicPr>
            <p:cNvPr id="4608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1" y="843684"/>
              <a:ext cx="4623913" cy="350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156176" y="4343285"/>
              <a:ext cx="1685077" cy="369332"/>
            </a:xfrm>
            <a:prstGeom prst="rect">
              <a:avLst/>
            </a:prstGeom>
          </p:spPr>
          <p:txBody>
            <a:bodyPr wrap="none">
              <a:spAutoFit/>
            </a:bodyPr>
            <a:lstStyle/>
            <a:p>
              <a:r>
                <a:rPr lang="en-US" altLang="zh-CN" dirty="0" smtClean="0"/>
                <a:t>1986,NSFNET</a:t>
              </a:r>
              <a:endParaRPr lang="zh-CN" altLang="en-US" dirty="0"/>
            </a:p>
          </p:txBody>
        </p:sp>
      </p:grpSp>
      <p:sp>
        <p:nvSpPr>
          <p:cNvPr id="9" name="矩形 8"/>
          <p:cNvSpPr/>
          <p:nvPr/>
        </p:nvSpPr>
        <p:spPr>
          <a:xfrm>
            <a:off x="458204" y="2321950"/>
            <a:ext cx="8362267" cy="1372683"/>
          </a:xfrm>
          <a:prstGeom prst="rect">
            <a:avLst/>
          </a:prstGeom>
        </p:spPr>
        <p:txBody>
          <a:bodyPr wrap="square">
            <a:spAutoFit/>
          </a:bodyPr>
          <a:lstStyle/>
          <a:p>
            <a:pPr marL="722376" lvl="1" indent="-274320" fontAlgn="auto">
              <a:spcBef>
                <a:spcPct val="20000"/>
              </a:spcBef>
              <a:spcAft>
                <a:spcPts val="0"/>
              </a:spcAft>
              <a:buClr>
                <a:srgbClr val="6EA0B0"/>
              </a:buClr>
              <a:buSzPct val="90000"/>
              <a:buFont typeface="Wingdings 2"/>
              <a:buChar char=""/>
              <a:defRPr/>
            </a:pPr>
            <a:r>
              <a:rPr lang="en-US" altLang="zh-CN" sz="2600" dirty="0">
                <a:solidFill>
                  <a:prstClr val="white"/>
                </a:solidFill>
                <a:latin typeface="Arial"/>
                <a:ea typeface="黑体"/>
              </a:rPr>
              <a:t>1985</a:t>
            </a:r>
            <a:r>
              <a:rPr lang="zh-CN" altLang="en-US" sz="2600" dirty="0">
                <a:solidFill>
                  <a:prstClr val="white"/>
                </a:solidFill>
                <a:latin typeface="Arial"/>
                <a:ea typeface="黑体"/>
              </a:rPr>
              <a:t>年，美国国家科学基金会接管成为</a:t>
            </a:r>
            <a:r>
              <a:rPr lang="en-US" altLang="zh-CN" sz="2600" dirty="0">
                <a:solidFill>
                  <a:prstClr val="white"/>
                </a:solidFill>
                <a:latin typeface="Arial"/>
                <a:ea typeface="黑体"/>
              </a:rPr>
              <a:t>NSFNET</a:t>
            </a:r>
          </a:p>
          <a:p>
            <a:pPr marL="722376" lvl="1" indent="-274320" fontAlgn="auto">
              <a:spcBef>
                <a:spcPct val="20000"/>
              </a:spcBef>
              <a:spcAft>
                <a:spcPts val="0"/>
              </a:spcAft>
              <a:buClr>
                <a:srgbClr val="6EA0B0"/>
              </a:buClr>
              <a:buSzPct val="90000"/>
              <a:buFont typeface="Wingdings 2"/>
              <a:buChar char=""/>
              <a:defRPr/>
            </a:pPr>
            <a:r>
              <a:rPr lang="zh-CN" altLang="en-US" sz="2600" dirty="0">
                <a:solidFill>
                  <a:prstClr val="white"/>
                </a:solidFill>
                <a:latin typeface="Arial"/>
                <a:ea typeface="黑体"/>
              </a:rPr>
              <a:t>基于美国、连接世界各地网络的广域网逐步发展，最终形成了互联网</a:t>
            </a:r>
            <a:endParaRPr lang="en-US" altLang="zh-CN" sz="2600" dirty="0">
              <a:solidFill>
                <a:prstClr val="white"/>
              </a:solidFill>
              <a:latin typeface="Arial"/>
              <a:ea typeface="黑体"/>
            </a:endParaRPr>
          </a:p>
        </p:txBody>
      </p:sp>
      <p:sp>
        <p:nvSpPr>
          <p:cNvPr id="10" name="矩形 9"/>
          <p:cNvSpPr/>
          <p:nvPr/>
        </p:nvSpPr>
        <p:spPr>
          <a:xfrm>
            <a:off x="465949" y="3684148"/>
            <a:ext cx="8425631" cy="2696123"/>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defRPr/>
            </a:pPr>
            <a:r>
              <a:rPr lang="zh-CN" altLang="en-US" sz="3000" dirty="0">
                <a:solidFill>
                  <a:prstClr val="white"/>
                </a:solidFill>
                <a:latin typeface="Arial"/>
                <a:ea typeface="黑体"/>
              </a:rPr>
              <a:t>互联网在中国</a:t>
            </a:r>
            <a:endParaRPr lang="en-US" altLang="zh-CN" sz="30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en-US" altLang="zh-CN" sz="2400" dirty="0">
                <a:solidFill>
                  <a:prstClr val="white"/>
                </a:solidFill>
                <a:latin typeface="Arial"/>
                <a:ea typeface="黑体"/>
              </a:rPr>
              <a:t>1986</a:t>
            </a:r>
            <a:r>
              <a:rPr lang="zh-CN" altLang="en-US" sz="2400" dirty="0">
                <a:solidFill>
                  <a:prstClr val="white"/>
                </a:solidFill>
                <a:latin typeface="Arial"/>
                <a:ea typeface="黑体"/>
              </a:rPr>
              <a:t>年，</a:t>
            </a:r>
            <a:r>
              <a:rPr lang="zh-CN" altLang="zh-CN" sz="2400" dirty="0">
                <a:solidFill>
                  <a:prstClr val="white"/>
                </a:solidFill>
                <a:latin typeface="Arial"/>
                <a:ea typeface="黑体"/>
              </a:rPr>
              <a:t>中德合作的中国学术网为起点</a:t>
            </a:r>
            <a:endParaRPr lang="en-US" altLang="zh-CN" sz="24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en-US" altLang="zh-CN" sz="2400" dirty="0">
                <a:solidFill>
                  <a:prstClr val="white"/>
                </a:solidFill>
                <a:latin typeface="Arial"/>
                <a:ea typeface="黑体"/>
              </a:rPr>
              <a:t>1994</a:t>
            </a:r>
            <a:r>
              <a:rPr lang="zh-CN" altLang="zh-CN" sz="2400" dirty="0">
                <a:solidFill>
                  <a:prstClr val="white"/>
                </a:solidFill>
                <a:latin typeface="Arial"/>
                <a:ea typeface="黑体"/>
              </a:rPr>
              <a:t>年</a:t>
            </a:r>
            <a:r>
              <a:rPr lang="zh-CN" altLang="en-US" sz="2400" dirty="0">
                <a:solidFill>
                  <a:prstClr val="white"/>
                </a:solidFill>
                <a:latin typeface="Arial"/>
                <a:ea typeface="黑体"/>
              </a:rPr>
              <a:t>，</a:t>
            </a:r>
            <a:r>
              <a:rPr lang="zh-CN" altLang="zh-CN" sz="2400" dirty="0">
                <a:solidFill>
                  <a:prstClr val="white"/>
                </a:solidFill>
                <a:latin typeface="Arial"/>
                <a:ea typeface="黑体"/>
              </a:rPr>
              <a:t>建设基于电信公网的互联网</a:t>
            </a:r>
            <a:endParaRPr lang="en-US" altLang="zh-CN" sz="24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zh-CN" sz="2400" dirty="0">
                <a:solidFill>
                  <a:prstClr val="white"/>
                </a:solidFill>
                <a:latin typeface="Arial"/>
                <a:ea typeface="黑体"/>
              </a:rPr>
              <a:t>今天</a:t>
            </a:r>
            <a:r>
              <a:rPr lang="zh-CN" altLang="en-US" sz="2400" dirty="0">
                <a:solidFill>
                  <a:prstClr val="white"/>
                </a:solidFill>
                <a:latin typeface="Arial"/>
                <a:ea typeface="黑体"/>
              </a:rPr>
              <a:t>，世界上最大的互联网应用</a:t>
            </a:r>
            <a:endParaRPr lang="en-US" altLang="zh-CN" sz="2400" dirty="0">
              <a:solidFill>
                <a:prstClr val="white"/>
              </a:solidFill>
              <a:latin typeface="Arial"/>
              <a:ea typeface="黑体"/>
            </a:endParaRPr>
          </a:p>
          <a:p>
            <a:pPr marL="1005840" lvl="2" indent="-256032" fontAlgn="auto">
              <a:spcBef>
                <a:spcPct val="20000"/>
              </a:spcBef>
              <a:spcAft>
                <a:spcPts val="0"/>
              </a:spcAft>
              <a:buClr>
                <a:srgbClr val="CCAF0A"/>
              </a:buClr>
              <a:buSzPct val="85000"/>
              <a:buFont typeface="Arial"/>
              <a:buChar char="○"/>
            </a:pPr>
            <a:r>
              <a:rPr lang="zh-CN" altLang="zh-CN" sz="2400" dirty="0">
                <a:solidFill>
                  <a:prstClr val="white"/>
                </a:solidFill>
                <a:latin typeface="Arial"/>
                <a:ea typeface="黑体"/>
              </a:rPr>
              <a:t>中国已成为世界经济增长的引擎，互联网在经济发展中起到了巨大的作用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9090">
                                            <p:txEl>
                                              <p:pRg st="0" end="0"/>
                                            </p:txEl>
                                          </p:spTgt>
                                        </p:tgtEl>
                                        <p:attrNameLst>
                                          <p:attrName>style.visibility</p:attrName>
                                        </p:attrNameLst>
                                      </p:cBhvr>
                                      <p:to>
                                        <p:strVal val="visible"/>
                                      </p:to>
                                    </p:set>
                                    <p:anim calcmode="lin" valueType="num">
                                      <p:cBhvr additive="base">
                                        <p:cTn id="7" dur="500" fill="hold"/>
                                        <p:tgtEl>
                                          <p:spTgt spid="890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9090">
                                            <p:txEl>
                                              <p:pRg st="1" end="1"/>
                                            </p:txEl>
                                          </p:spTgt>
                                        </p:tgtEl>
                                        <p:attrNameLst>
                                          <p:attrName>style.visibility</p:attrName>
                                        </p:attrNameLst>
                                      </p:cBhvr>
                                      <p:to>
                                        <p:strVal val="visible"/>
                                      </p:to>
                                    </p:set>
                                    <p:anim calcmode="lin" valueType="num">
                                      <p:cBhvr additive="base">
                                        <p:cTn id="11" dur="500" fill="hold"/>
                                        <p:tgtEl>
                                          <p:spTgt spid="8909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909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4"/>
                                        </p:tgtEl>
                                        <p:attrNameLst>
                                          <p:attrName>ppt_x</p:attrName>
                                        </p:attrNameLst>
                                      </p:cBhvr>
                                      <p:tavLst>
                                        <p:tav tm="0">
                                          <p:val>
                                            <p:strVal val="ppt_x"/>
                                          </p:val>
                                        </p:tav>
                                        <p:tav tm="100000">
                                          <p:val>
                                            <p:strVal val="ppt_x"/>
                                          </p:val>
                                        </p:tav>
                                      </p:tavLst>
                                    </p:anim>
                                    <p:anim calcmode="lin" valueType="num">
                                      <p:cBhvr additive="base">
                                        <p:cTn id="23" dur="500"/>
                                        <p:tgtEl>
                                          <p:spTgt spid="4"/>
                                        </p:tgtEl>
                                        <p:attrNameLst>
                                          <p:attrName>ppt_y</p:attrName>
                                        </p:attrNameLst>
                                      </p:cBhvr>
                                      <p:tavLst>
                                        <p:tav tm="0">
                                          <p:val>
                                            <p:strVal val="ppt_y"/>
                                          </p:val>
                                        </p:tav>
                                        <p:tav tm="100000">
                                          <p:val>
                                            <p:strVal val="1+ppt_h/2"/>
                                          </p:val>
                                        </p:tav>
                                      </p:tavLst>
                                    </p:anim>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nodeType="clickEffect">
                                  <p:stCondLst>
                                    <p:cond delay="0"/>
                                  </p:stCondLst>
                                  <p:childTnLst>
                                    <p:animEffect transition="out" filter="randombar(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build="p"/>
      <p:bldP spid="9"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457200" y="572636"/>
            <a:ext cx="7467600" cy="1143000"/>
          </a:xfrm>
        </p:spPr>
        <p:txBody>
          <a:bodyPr/>
          <a:lstStyle/>
          <a:p>
            <a:pPr>
              <a:defRPr/>
            </a:pPr>
            <a:r>
              <a:rPr lang="zh-CN" altLang="en-US" dirty="0" smtClean="0"/>
              <a:t>互联网在中国</a:t>
            </a:r>
          </a:p>
        </p:txBody>
      </p:sp>
      <p:sp>
        <p:nvSpPr>
          <p:cNvPr id="5" name="页脚占位符 4"/>
          <p:cNvSpPr>
            <a:spLocks noGrp="1"/>
          </p:cNvSpPr>
          <p:nvPr>
            <p:ph type="ftr" sz="quarter" idx="11"/>
          </p:nvPr>
        </p:nvSpPr>
        <p:spPr/>
        <p:txBody>
          <a:bodyPr/>
          <a:lstStyle/>
          <a:p>
            <a:pPr>
              <a:defRPr/>
            </a:pPr>
            <a:r>
              <a:rPr lang="en-US" altLang="zh-CN" smtClean="0"/>
              <a:t>Data and Computation</a:t>
            </a:r>
            <a:endParaRPr lang="zh-CN" altLang="en-US" dirty="0"/>
          </a:p>
        </p:txBody>
      </p:sp>
      <p:sp>
        <p:nvSpPr>
          <p:cNvPr id="6" name="灯片编号占位符 5"/>
          <p:cNvSpPr>
            <a:spLocks noGrp="1"/>
          </p:cNvSpPr>
          <p:nvPr>
            <p:ph type="sldNum" sz="quarter" idx="12"/>
          </p:nvPr>
        </p:nvSpPr>
        <p:spPr/>
        <p:txBody>
          <a:bodyPr/>
          <a:lstStyle/>
          <a:p>
            <a:pPr>
              <a:defRPr/>
            </a:pPr>
            <a:fld id="{12A2E793-4154-4A20-B6FD-7585208E5FF5}" type="slidenum">
              <a:rPr lang="zh-CN" altLang="en-US" smtClean="0"/>
              <a:pPr>
                <a:defRPr/>
              </a:pPr>
              <a:t>56</a:t>
            </a:fld>
            <a:endParaRPr lang="zh-CN" altLang="en-US"/>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256" y="4807118"/>
            <a:ext cx="2831616" cy="157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4568825" y="371845"/>
            <a:ext cx="4419600" cy="2095501"/>
            <a:chOff x="4568825" y="73847"/>
            <a:chExt cx="4419600" cy="2095501"/>
          </a:xfrm>
        </p:grpSpPr>
        <p:pic>
          <p:nvPicPr>
            <p:cNvPr id="47108" name="Picture 4" descr="https://f12.baidu.com/it/u=2581216515,173805886&amp;fm=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8825" y="73847"/>
              <a:ext cx="2095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5334" y="73847"/>
              <a:ext cx="2203091" cy="209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71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1171" y="2614063"/>
            <a:ext cx="2664296" cy="116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0018" y="2614063"/>
            <a:ext cx="1872208" cy="1433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2200" y="3776937"/>
            <a:ext cx="2660043" cy="83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3936" y="1828944"/>
            <a:ext cx="3551560" cy="266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72200" y="4613884"/>
            <a:ext cx="2643267" cy="176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6"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5569" y="4488204"/>
            <a:ext cx="2736657" cy="189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8755" y="361462"/>
            <a:ext cx="4474840" cy="1552736"/>
          </a:xfrm>
        </p:spPr>
        <p:txBody>
          <a:bodyPr>
            <a:normAutofit/>
          </a:bodyPr>
          <a:lstStyle/>
          <a:p>
            <a:r>
              <a:rPr lang="en-US" altLang="zh-CN" dirty="0" smtClean="0"/>
              <a:t>7.3.1 TCP/IP</a:t>
            </a:r>
            <a:endParaRPr lang="zh-CN" altLang="en-US" dirty="0"/>
          </a:p>
        </p:txBody>
      </p:sp>
      <p:sp>
        <p:nvSpPr>
          <p:cNvPr id="3" name="内容占位符 2"/>
          <p:cNvSpPr>
            <a:spLocks noGrp="1"/>
          </p:cNvSpPr>
          <p:nvPr>
            <p:ph idx="1"/>
          </p:nvPr>
        </p:nvSpPr>
        <p:spPr>
          <a:xfrm>
            <a:off x="548755" y="2137120"/>
            <a:ext cx="4258816" cy="1477220"/>
          </a:xfrm>
        </p:spPr>
        <p:txBody>
          <a:bodyPr>
            <a:normAutofit/>
          </a:bodyPr>
          <a:lstStyle/>
          <a:p>
            <a:r>
              <a:rPr lang="en-US" altLang="zh-CN" dirty="0"/>
              <a:t>Unix </a:t>
            </a:r>
            <a:r>
              <a:rPr lang="zh-CN" altLang="en-US" dirty="0"/>
              <a:t>中的小</a:t>
            </a:r>
            <a:r>
              <a:rPr lang="zh-CN" altLang="en-US" dirty="0" smtClean="0"/>
              <a:t>程序</a:t>
            </a:r>
            <a:endParaRPr lang="en-US" altLang="zh-CN" dirty="0" smtClean="0"/>
          </a:p>
          <a:p>
            <a:pPr lvl="1"/>
            <a:r>
              <a:rPr lang="zh-CN" altLang="zh-CN" dirty="0" smtClean="0"/>
              <a:t>文特</a:t>
            </a:r>
            <a:r>
              <a:rPr lang="zh-CN" altLang="zh-CN" dirty="0"/>
              <a:t>·瑟夫（</a:t>
            </a:r>
            <a:r>
              <a:rPr lang="en-US" altLang="zh-CN" dirty="0" err="1"/>
              <a:t>Vint</a:t>
            </a:r>
            <a:r>
              <a:rPr lang="en-US" altLang="zh-CN" dirty="0"/>
              <a:t> Cerf</a:t>
            </a:r>
            <a:r>
              <a:rPr lang="zh-CN" altLang="zh-CN" dirty="0" smtClean="0"/>
              <a:t>）鲍勃·卡恩</a:t>
            </a:r>
            <a:r>
              <a:rPr lang="en-US" altLang="zh-CN" dirty="0"/>
              <a:t>(Bob Kahn</a:t>
            </a:r>
            <a:r>
              <a:rPr lang="en-US" altLang="zh-CN" dirty="0" smtClean="0"/>
              <a:t>)</a:t>
            </a:r>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57</a:t>
            </a:fld>
            <a:endParaRPr lang="en-US" altLang="zh-CN"/>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9050" y="908719"/>
            <a:ext cx="4194949" cy="245680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37984" y="3717032"/>
            <a:ext cx="8451486" cy="2326791"/>
          </a:xfrm>
          <a:prstGeom prst="rect">
            <a:avLst/>
          </a:prstGeom>
        </p:spPr>
        <p:txBody>
          <a:bodyPr wrap="square">
            <a:spAutoFit/>
          </a:bodyPr>
          <a:lstStyle/>
          <a:p>
            <a:pPr marL="420624" indent="-384048" fontAlgn="auto">
              <a:spcBef>
                <a:spcPct val="20000"/>
              </a:spcBef>
              <a:spcAft>
                <a:spcPts val="0"/>
              </a:spcAft>
              <a:buClr>
                <a:srgbClr val="6EA0B0"/>
              </a:buClr>
              <a:buSzPct val="80000"/>
              <a:buFont typeface="Wingdings 2"/>
              <a:buChar char=""/>
            </a:pPr>
            <a:r>
              <a:rPr lang="en-US" altLang="zh-CN" sz="3000" dirty="0">
                <a:solidFill>
                  <a:prstClr val="white"/>
                </a:solidFill>
                <a:latin typeface="Arial"/>
                <a:ea typeface="黑体"/>
              </a:rPr>
              <a:t>TCP/IP</a:t>
            </a:r>
          </a:p>
          <a:p>
            <a:pPr marL="877824" lvl="1" indent="-384048" fontAlgn="auto">
              <a:spcBef>
                <a:spcPct val="20000"/>
              </a:spcBef>
              <a:spcAft>
                <a:spcPts val="0"/>
              </a:spcAft>
              <a:buClr>
                <a:srgbClr val="6EA0B0"/>
              </a:buClr>
              <a:buSzPct val="80000"/>
              <a:buFont typeface="Wingdings 2"/>
              <a:buChar char=""/>
            </a:pPr>
            <a:r>
              <a:rPr lang="en-US" altLang="zh-CN" sz="2400" dirty="0">
                <a:solidFill>
                  <a:prstClr val="white"/>
                </a:solidFill>
                <a:latin typeface="Arial"/>
                <a:ea typeface="黑体"/>
              </a:rPr>
              <a:t>Transmission Control Protocol / Internet </a:t>
            </a:r>
            <a:r>
              <a:rPr lang="en-US" altLang="zh-CN" sz="2400" dirty="0" smtClean="0">
                <a:solidFill>
                  <a:prstClr val="white"/>
                </a:solidFill>
                <a:latin typeface="Arial"/>
                <a:ea typeface="黑体"/>
              </a:rPr>
              <a:t>Protocol</a:t>
            </a:r>
          </a:p>
          <a:p>
            <a:pPr marL="877824" lvl="1" indent="-384048" fontAlgn="auto">
              <a:spcBef>
                <a:spcPct val="20000"/>
              </a:spcBef>
              <a:spcAft>
                <a:spcPts val="0"/>
              </a:spcAft>
              <a:buClr>
                <a:srgbClr val="6EA0B0"/>
              </a:buClr>
              <a:buSzPct val="80000"/>
              <a:buFont typeface="Wingdings 2"/>
              <a:buChar char=""/>
            </a:pPr>
            <a:r>
              <a:rPr lang="zh-CN" altLang="zh-CN" sz="2400" dirty="0"/>
              <a:t>传输控制协议</a:t>
            </a:r>
            <a:r>
              <a:rPr lang="en-US" altLang="zh-CN" sz="2400" dirty="0"/>
              <a:t>/</a:t>
            </a:r>
            <a:r>
              <a:rPr lang="zh-CN" altLang="zh-CN" sz="2400" dirty="0"/>
              <a:t>网络互连</a:t>
            </a:r>
            <a:r>
              <a:rPr lang="zh-CN" altLang="zh-CN" sz="2400" dirty="0" smtClean="0"/>
              <a:t>协议</a:t>
            </a:r>
            <a:endParaRPr lang="en-US" altLang="zh-CN" sz="2400" dirty="0" smtClean="0"/>
          </a:p>
          <a:p>
            <a:pPr marL="877824" lvl="1" indent="-384048" fontAlgn="auto">
              <a:spcBef>
                <a:spcPct val="20000"/>
              </a:spcBef>
              <a:spcAft>
                <a:spcPts val="0"/>
              </a:spcAft>
              <a:buClr>
                <a:srgbClr val="6EA0B0"/>
              </a:buClr>
              <a:buSzPct val="80000"/>
              <a:buFont typeface="Wingdings 2"/>
              <a:buChar char=""/>
            </a:pPr>
            <a:r>
              <a:rPr lang="en-US" altLang="zh-CN" sz="2400" dirty="0" smtClean="0">
                <a:solidFill>
                  <a:prstClr val="white"/>
                </a:solidFill>
                <a:latin typeface="Arial"/>
                <a:ea typeface="黑体"/>
              </a:rPr>
              <a:t>TCP    </a:t>
            </a:r>
            <a:r>
              <a:rPr lang="zh-CN" altLang="zh-CN" sz="2400" dirty="0" smtClean="0"/>
              <a:t>数据打包、</a:t>
            </a:r>
            <a:r>
              <a:rPr lang="zh-CN" altLang="zh-CN" sz="2400" dirty="0"/>
              <a:t>编号，在接收端将数据按</a:t>
            </a:r>
            <a:r>
              <a:rPr lang="zh-CN" altLang="zh-CN" sz="2400" dirty="0" smtClean="0"/>
              <a:t>原格式组合</a:t>
            </a:r>
            <a:endParaRPr lang="en-US" altLang="zh-CN" sz="2400" dirty="0" smtClean="0"/>
          </a:p>
          <a:p>
            <a:pPr marL="877824" lvl="1" indent="-384048" fontAlgn="auto">
              <a:spcBef>
                <a:spcPct val="20000"/>
              </a:spcBef>
              <a:spcAft>
                <a:spcPts val="0"/>
              </a:spcAft>
              <a:buClr>
                <a:srgbClr val="6EA0B0"/>
              </a:buClr>
              <a:buSzPct val="80000"/>
              <a:buFont typeface="Wingdings 2"/>
              <a:buChar char=""/>
            </a:pPr>
            <a:r>
              <a:rPr lang="en-US" altLang="zh-CN" sz="2400" dirty="0" smtClean="0">
                <a:solidFill>
                  <a:prstClr val="white"/>
                </a:solidFill>
                <a:latin typeface="Arial"/>
                <a:ea typeface="黑体"/>
              </a:rPr>
              <a:t>IP   </a:t>
            </a:r>
            <a:r>
              <a:rPr lang="zh-CN" altLang="zh-CN" sz="2400" dirty="0" smtClean="0"/>
              <a:t>为</a:t>
            </a:r>
            <a:r>
              <a:rPr lang="zh-CN" altLang="zh-CN" sz="2400" dirty="0"/>
              <a:t>每个数据包加上</a:t>
            </a:r>
            <a:r>
              <a:rPr lang="zh-CN" altLang="zh-CN" sz="2400" dirty="0" smtClean="0"/>
              <a:t>接收机地址</a:t>
            </a:r>
            <a:r>
              <a:rPr lang="zh-CN" altLang="zh-CN" sz="2400" dirty="0"/>
              <a:t>后在网络信道中传输</a:t>
            </a:r>
            <a:endParaRPr lang="zh-CN" altLang="en-US" sz="2400" dirty="0">
              <a:solidFill>
                <a:prstClr val="white"/>
              </a:solidFill>
              <a:latin typeface="Arial"/>
              <a:ea typeface="黑体"/>
            </a:endParaRPr>
          </a:p>
        </p:txBody>
      </p:sp>
    </p:spTree>
    <p:extLst>
      <p:ext uri="{BB962C8B-B14F-4D97-AF65-F5344CB8AC3E}">
        <p14:creationId xmlns:p14="http://schemas.microsoft.com/office/powerpoint/2010/main" val="8211468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56" name="Rectangle 4"/>
          <p:cNvSpPr>
            <a:spLocks noGrp="1" noChangeArrowheads="1"/>
          </p:cNvSpPr>
          <p:nvPr>
            <p:ph type="title"/>
          </p:nvPr>
        </p:nvSpPr>
        <p:spPr>
          <a:xfrm>
            <a:off x="457200" y="188913"/>
            <a:ext cx="7470775" cy="1143000"/>
          </a:xfrm>
        </p:spPr>
        <p:txBody>
          <a:bodyPr/>
          <a:lstStyle/>
          <a:p>
            <a:pPr>
              <a:defRPr/>
            </a:pPr>
            <a:r>
              <a:rPr lang="en-US" altLang="zh-CN" dirty="0" smtClean="0">
                <a:solidFill>
                  <a:schemeClr val="tx1"/>
                </a:solidFill>
              </a:rPr>
              <a:t>TCP/IP</a:t>
            </a:r>
          </a:p>
        </p:txBody>
      </p:sp>
      <p:sp>
        <p:nvSpPr>
          <p:cNvPr id="22589" name="Line 7"/>
          <p:cNvSpPr>
            <a:spLocks noChangeShapeType="1"/>
          </p:cNvSpPr>
          <p:nvPr/>
        </p:nvSpPr>
        <p:spPr bwMode="auto">
          <a:xfrm>
            <a:off x="1447800" y="2505075"/>
            <a:ext cx="6172200" cy="0"/>
          </a:xfrm>
          <a:prstGeom prst="line">
            <a:avLst/>
          </a:prstGeom>
          <a:noFill/>
          <a:ln w="28575">
            <a:solidFill>
              <a:schemeClr val="tx1"/>
            </a:solidFill>
            <a:prstDash val="dashDot"/>
            <a:round/>
            <a:headEnd/>
            <a:tailEnd/>
          </a:ln>
        </p:spPr>
        <p:txBody>
          <a:bodyPr wrap="none" anchor="ctr"/>
          <a:lstStyle/>
          <a:p>
            <a:endParaRPr lang="en-US"/>
          </a:p>
        </p:txBody>
      </p:sp>
      <p:graphicFrame>
        <p:nvGraphicFramePr>
          <p:cNvPr id="22584" name="Object 56"/>
          <p:cNvGraphicFramePr>
            <a:graphicFrameLocks noChangeAspect="1"/>
          </p:cNvGraphicFramePr>
          <p:nvPr/>
        </p:nvGraphicFramePr>
        <p:xfrm>
          <a:off x="1985963" y="2019300"/>
          <a:ext cx="687387" cy="885825"/>
        </p:xfrm>
        <a:graphic>
          <a:graphicData uri="http://schemas.openxmlformats.org/presentationml/2006/ole">
            <mc:AlternateContent xmlns:mc="http://schemas.openxmlformats.org/markup-compatibility/2006">
              <mc:Choice xmlns:v="urn:schemas-microsoft-com:vml" Requires="v">
                <p:oleObj spid="_x0000_s22809" name="文档" r:id="rId3" imgW="687324" imgH="886968" progId="Word.Document.8">
                  <p:embed/>
                </p:oleObj>
              </mc:Choice>
              <mc:Fallback>
                <p:oleObj name="文档" r:id="rId3" imgW="687324" imgH="886968" progId="Word.Document.8">
                  <p:embed/>
                  <p:pic>
                    <p:nvPicPr>
                      <p:cNvPr id="0" name="Picture 2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963" y="2019300"/>
                        <a:ext cx="687387"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21" name="Rectangle 9"/>
          <p:cNvSpPr>
            <a:spLocks noChangeArrowheads="1"/>
          </p:cNvSpPr>
          <p:nvPr/>
        </p:nvSpPr>
        <p:spPr bwMode="auto">
          <a:xfrm>
            <a:off x="1844675" y="2124075"/>
            <a:ext cx="381000" cy="228600"/>
          </a:xfrm>
          <a:prstGeom prst="rect">
            <a:avLst/>
          </a:prstGeom>
          <a:solidFill>
            <a:srgbClr val="0000FF"/>
          </a:solidFill>
          <a:ln w="9525">
            <a:solidFill>
              <a:schemeClr val="tx1"/>
            </a:solidFill>
            <a:miter lim="800000"/>
            <a:headEnd/>
            <a:tailEnd/>
          </a:ln>
        </p:spPr>
        <p:txBody>
          <a:bodyPr wrap="none" anchor="ctr"/>
          <a:lstStyle/>
          <a:p>
            <a:endParaRPr lang="zh-CN" altLang="en-US">
              <a:solidFill>
                <a:schemeClr val="bg1"/>
              </a:solidFill>
            </a:endParaRPr>
          </a:p>
        </p:txBody>
      </p:sp>
      <p:sp>
        <p:nvSpPr>
          <p:cNvPr id="38922" name="Rectangle 10"/>
          <p:cNvSpPr>
            <a:spLocks noChangeArrowheads="1"/>
          </p:cNvSpPr>
          <p:nvPr/>
        </p:nvSpPr>
        <p:spPr bwMode="auto">
          <a:xfrm>
            <a:off x="2225675" y="2124075"/>
            <a:ext cx="381000" cy="228600"/>
          </a:xfrm>
          <a:prstGeom prst="rect">
            <a:avLst/>
          </a:prstGeom>
          <a:solidFill>
            <a:srgbClr val="FFFFCC"/>
          </a:solidFill>
          <a:ln w="9525">
            <a:solidFill>
              <a:schemeClr val="tx1"/>
            </a:solidFill>
            <a:miter lim="800000"/>
            <a:headEnd/>
            <a:tailEnd/>
          </a:ln>
        </p:spPr>
        <p:txBody>
          <a:bodyPr wrap="none" anchor="ctr"/>
          <a:lstStyle/>
          <a:p>
            <a:endParaRPr lang="zh-CN" altLang="en-US">
              <a:solidFill>
                <a:schemeClr val="bg1"/>
              </a:solidFill>
            </a:endParaRPr>
          </a:p>
        </p:txBody>
      </p:sp>
      <p:sp>
        <p:nvSpPr>
          <p:cNvPr id="38923" name="Rectangle 11"/>
          <p:cNvSpPr>
            <a:spLocks noChangeArrowheads="1"/>
          </p:cNvSpPr>
          <p:nvPr/>
        </p:nvSpPr>
        <p:spPr bwMode="auto">
          <a:xfrm>
            <a:off x="2994025" y="2124075"/>
            <a:ext cx="381000" cy="228600"/>
          </a:xfrm>
          <a:prstGeom prst="rect">
            <a:avLst/>
          </a:prstGeom>
          <a:solidFill>
            <a:srgbClr val="FFFFCC"/>
          </a:solidFill>
          <a:ln w="9525">
            <a:solidFill>
              <a:schemeClr val="tx1"/>
            </a:solidFill>
            <a:miter lim="800000"/>
            <a:headEnd/>
            <a:tailEnd/>
          </a:ln>
        </p:spPr>
        <p:txBody>
          <a:bodyPr wrap="none" anchor="ctr"/>
          <a:lstStyle/>
          <a:p>
            <a:endParaRPr lang="zh-CN" altLang="en-US">
              <a:solidFill>
                <a:schemeClr val="bg1"/>
              </a:solidFill>
            </a:endParaRPr>
          </a:p>
        </p:txBody>
      </p:sp>
      <p:sp>
        <p:nvSpPr>
          <p:cNvPr id="38924" name="Rectangle 12"/>
          <p:cNvSpPr>
            <a:spLocks noChangeArrowheads="1"/>
          </p:cNvSpPr>
          <p:nvPr/>
        </p:nvSpPr>
        <p:spPr bwMode="auto">
          <a:xfrm>
            <a:off x="2606675" y="2124075"/>
            <a:ext cx="381000" cy="228600"/>
          </a:xfrm>
          <a:prstGeom prst="rect">
            <a:avLst/>
          </a:prstGeom>
          <a:solidFill>
            <a:srgbClr val="0000FF"/>
          </a:solidFill>
          <a:ln w="9525">
            <a:solidFill>
              <a:schemeClr val="tx1"/>
            </a:solidFill>
            <a:miter lim="800000"/>
            <a:headEnd/>
            <a:tailEnd/>
          </a:ln>
        </p:spPr>
        <p:txBody>
          <a:bodyPr wrap="none" anchor="ctr"/>
          <a:lstStyle/>
          <a:p>
            <a:endParaRPr lang="zh-CN" altLang="en-US">
              <a:solidFill>
                <a:schemeClr val="bg1"/>
              </a:solidFill>
            </a:endParaRPr>
          </a:p>
        </p:txBody>
      </p:sp>
      <p:sp>
        <p:nvSpPr>
          <p:cNvPr id="38925" name="AutoShape 13"/>
          <p:cNvSpPr>
            <a:spLocks noChangeArrowheads="1"/>
          </p:cNvSpPr>
          <p:nvPr/>
        </p:nvSpPr>
        <p:spPr bwMode="auto">
          <a:xfrm>
            <a:off x="3386138" y="2006600"/>
            <a:ext cx="457200" cy="450850"/>
          </a:xfrm>
          <a:prstGeom prst="rightArrow">
            <a:avLst>
              <a:gd name="adj1" fmla="val 50000"/>
              <a:gd name="adj2" fmla="val 25352"/>
            </a:avLst>
          </a:prstGeom>
          <a:solidFill>
            <a:schemeClr val="accent1"/>
          </a:solidFill>
          <a:ln w="9525">
            <a:solidFill>
              <a:schemeClr val="tx1"/>
            </a:solidFill>
            <a:miter lim="800000"/>
            <a:headEnd/>
            <a:tailEnd/>
          </a:ln>
        </p:spPr>
        <p:txBody>
          <a:bodyPr wrap="none" anchor="ctr"/>
          <a:lstStyle/>
          <a:p>
            <a:endParaRPr lang="zh-CN" altLang="en-US">
              <a:solidFill>
                <a:schemeClr val="bg1"/>
              </a:solidFill>
            </a:endParaRPr>
          </a:p>
        </p:txBody>
      </p:sp>
      <p:sp>
        <p:nvSpPr>
          <p:cNvPr id="22595" name="Text Box 14"/>
          <p:cNvSpPr txBox="1">
            <a:spLocks noChangeArrowheads="1"/>
          </p:cNvSpPr>
          <p:nvPr/>
        </p:nvSpPr>
        <p:spPr bwMode="auto">
          <a:xfrm>
            <a:off x="3843338" y="2047875"/>
            <a:ext cx="2024062" cy="457200"/>
          </a:xfrm>
          <a:prstGeom prst="rect">
            <a:avLst/>
          </a:prstGeom>
          <a:noFill/>
          <a:ln w="9525">
            <a:noFill/>
            <a:miter lim="800000"/>
            <a:headEnd/>
            <a:tailEnd/>
          </a:ln>
        </p:spPr>
        <p:txBody>
          <a:bodyPr>
            <a:spAutoFit/>
          </a:bodyPr>
          <a:lstStyle/>
          <a:p>
            <a:pPr>
              <a:spcBef>
                <a:spcPct val="50000"/>
              </a:spcBef>
            </a:pPr>
            <a:r>
              <a:rPr kumimoji="1" lang="en-US" altLang="zh-CN" sz="2400"/>
              <a:t>IP</a:t>
            </a:r>
            <a:r>
              <a:rPr kumimoji="1" lang="en-US" altLang="zh-CN" sz="2400">
                <a:cs typeface="Arial" charset="0"/>
              </a:rPr>
              <a:t>→</a:t>
            </a:r>
            <a:r>
              <a:rPr kumimoji="1" lang="zh-CN" altLang="en-US" sz="2400"/>
              <a:t>报文传送</a:t>
            </a:r>
          </a:p>
        </p:txBody>
      </p:sp>
      <p:sp>
        <p:nvSpPr>
          <p:cNvPr id="22596" name="Text Box 15"/>
          <p:cNvSpPr txBox="1">
            <a:spLocks noChangeArrowheads="1"/>
          </p:cNvSpPr>
          <p:nvPr/>
        </p:nvSpPr>
        <p:spPr bwMode="auto">
          <a:xfrm>
            <a:off x="1747838" y="2505075"/>
            <a:ext cx="554037" cy="1524000"/>
          </a:xfrm>
          <a:prstGeom prst="rect">
            <a:avLst/>
          </a:prstGeom>
          <a:noFill/>
          <a:ln w="9525">
            <a:noFill/>
            <a:miter lim="800000"/>
            <a:headEnd/>
            <a:tailEnd/>
          </a:ln>
        </p:spPr>
        <p:txBody>
          <a:bodyPr vert="eaVert">
            <a:spAutoFit/>
          </a:bodyPr>
          <a:lstStyle/>
          <a:p>
            <a:pPr>
              <a:spcBef>
                <a:spcPct val="50000"/>
              </a:spcBef>
            </a:pPr>
            <a:r>
              <a:rPr kumimoji="1" lang="zh-CN" altLang="en-US" sz="2400"/>
              <a:t>数据包</a:t>
            </a:r>
            <a:r>
              <a:rPr kumimoji="1" lang="en-US" altLang="zh-CN" sz="2400"/>
              <a:t>4</a:t>
            </a:r>
          </a:p>
        </p:txBody>
      </p:sp>
      <p:sp>
        <p:nvSpPr>
          <p:cNvPr id="22597" name="Text Box 16"/>
          <p:cNvSpPr txBox="1">
            <a:spLocks noChangeArrowheads="1"/>
          </p:cNvSpPr>
          <p:nvPr/>
        </p:nvSpPr>
        <p:spPr bwMode="auto">
          <a:xfrm>
            <a:off x="2144713" y="2505075"/>
            <a:ext cx="554037" cy="1524000"/>
          </a:xfrm>
          <a:prstGeom prst="rect">
            <a:avLst/>
          </a:prstGeom>
          <a:noFill/>
          <a:ln w="9525">
            <a:noFill/>
            <a:miter lim="800000"/>
            <a:headEnd/>
            <a:tailEnd/>
          </a:ln>
        </p:spPr>
        <p:txBody>
          <a:bodyPr vert="eaVert">
            <a:spAutoFit/>
          </a:bodyPr>
          <a:lstStyle/>
          <a:p>
            <a:pPr>
              <a:spcBef>
                <a:spcPct val="50000"/>
              </a:spcBef>
            </a:pPr>
            <a:r>
              <a:rPr kumimoji="1" lang="zh-CN" altLang="en-US" sz="2400"/>
              <a:t>数据包</a:t>
            </a:r>
            <a:r>
              <a:rPr kumimoji="1" lang="en-US" altLang="zh-CN" sz="2400"/>
              <a:t>3</a:t>
            </a:r>
          </a:p>
        </p:txBody>
      </p:sp>
      <p:sp>
        <p:nvSpPr>
          <p:cNvPr id="22598" name="Text Box 17"/>
          <p:cNvSpPr txBox="1">
            <a:spLocks noChangeArrowheads="1"/>
          </p:cNvSpPr>
          <p:nvPr/>
        </p:nvSpPr>
        <p:spPr bwMode="auto">
          <a:xfrm>
            <a:off x="2509838" y="2505075"/>
            <a:ext cx="554037" cy="1524000"/>
          </a:xfrm>
          <a:prstGeom prst="rect">
            <a:avLst/>
          </a:prstGeom>
          <a:noFill/>
          <a:ln w="9525">
            <a:noFill/>
            <a:miter lim="800000"/>
            <a:headEnd/>
            <a:tailEnd/>
          </a:ln>
        </p:spPr>
        <p:txBody>
          <a:bodyPr vert="eaVert">
            <a:spAutoFit/>
          </a:bodyPr>
          <a:lstStyle/>
          <a:p>
            <a:pPr>
              <a:spcBef>
                <a:spcPct val="50000"/>
              </a:spcBef>
            </a:pPr>
            <a:r>
              <a:rPr kumimoji="1" lang="zh-CN" altLang="en-US" sz="2400"/>
              <a:t>数据包</a:t>
            </a:r>
            <a:r>
              <a:rPr kumimoji="1" lang="en-US" altLang="zh-CN" sz="2400"/>
              <a:t>2</a:t>
            </a:r>
          </a:p>
        </p:txBody>
      </p:sp>
      <p:sp>
        <p:nvSpPr>
          <p:cNvPr id="22599" name="Text Box 18"/>
          <p:cNvSpPr txBox="1">
            <a:spLocks noChangeArrowheads="1"/>
          </p:cNvSpPr>
          <p:nvPr/>
        </p:nvSpPr>
        <p:spPr bwMode="auto">
          <a:xfrm>
            <a:off x="2906713" y="2505075"/>
            <a:ext cx="554037" cy="1524000"/>
          </a:xfrm>
          <a:prstGeom prst="rect">
            <a:avLst/>
          </a:prstGeom>
          <a:noFill/>
          <a:ln w="9525">
            <a:noFill/>
            <a:miter lim="800000"/>
            <a:headEnd/>
            <a:tailEnd/>
          </a:ln>
        </p:spPr>
        <p:txBody>
          <a:bodyPr vert="eaVert">
            <a:spAutoFit/>
          </a:bodyPr>
          <a:lstStyle/>
          <a:p>
            <a:pPr>
              <a:spcBef>
                <a:spcPct val="50000"/>
              </a:spcBef>
            </a:pPr>
            <a:r>
              <a:rPr kumimoji="1" lang="zh-CN" altLang="en-US" sz="2400"/>
              <a:t>数据包</a:t>
            </a:r>
            <a:r>
              <a:rPr kumimoji="1" lang="en-US" altLang="zh-CN" sz="2400"/>
              <a:t>1</a:t>
            </a:r>
          </a:p>
        </p:txBody>
      </p:sp>
      <p:sp>
        <p:nvSpPr>
          <p:cNvPr id="38931" name="AutoShape 19"/>
          <p:cNvSpPr>
            <a:spLocks noChangeArrowheads="1"/>
          </p:cNvSpPr>
          <p:nvPr/>
        </p:nvSpPr>
        <p:spPr bwMode="auto">
          <a:xfrm>
            <a:off x="6228184" y="2026627"/>
            <a:ext cx="990600" cy="457200"/>
          </a:xfrm>
          <a:prstGeom prst="rightArrow">
            <a:avLst>
              <a:gd name="adj1" fmla="val 50000"/>
              <a:gd name="adj2" fmla="val 54167"/>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38932" name="Object 57"/>
          <p:cNvGraphicFramePr>
            <a:graphicFrameLocks noChangeAspect="1"/>
          </p:cNvGraphicFramePr>
          <p:nvPr>
            <p:extLst>
              <p:ext uri="{D42A27DB-BD31-4B8C-83A1-F6EECF244321}">
                <p14:modId xmlns:p14="http://schemas.microsoft.com/office/powerpoint/2010/main" val="2931249157"/>
              </p:ext>
            </p:extLst>
          </p:nvPr>
        </p:nvGraphicFramePr>
        <p:xfrm>
          <a:off x="7239000" y="2962275"/>
          <a:ext cx="1549400" cy="2205038"/>
        </p:xfrm>
        <a:graphic>
          <a:graphicData uri="http://schemas.openxmlformats.org/presentationml/2006/ole">
            <mc:AlternateContent xmlns:mc="http://schemas.openxmlformats.org/markup-compatibility/2006">
              <mc:Choice xmlns:v="urn:schemas-microsoft-com:vml" Requires="v">
                <p:oleObj spid="_x0000_s22810" name="Clip" r:id="rId5" imgW="3848100" imgH="5478463" progId="">
                  <p:embed/>
                </p:oleObj>
              </mc:Choice>
              <mc:Fallback>
                <p:oleObj name="Clip" r:id="rId5" imgW="3848100" imgH="5478463" progId="">
                  <p:embed/>
                  <p:pic>
                    <p:nvPicPr>
                      <p:cNvPr id="0" name="Picture 2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2962275"/>
                        <a:ext cx="1549400" cy="2205038"/>
                      </a:xfrm>
                      <a:prstGeom prst="rect">
                        <a:avLst/>
                      </a:prstGeom>
                      <a:solidFill>
                        <a:schemeClr val="tx1"/>
                      </a:solidFill>
                    </p:spPr>
                  </p:pic>
                </p:oleObj>
              </mc:Fallback>
            </mc:AlternateContent>
          </a:graphicData>
        </a:graphic>
      </p:graphicFrame>
      <p:graphicFrame>
        <p:nvGraphicFramePr>
          <p:cNvPr id="38933" name="Object 58"/>
          <p:cNvGraphicFramePr>
            <a:graphicFrameLocks noChangeAspect="1"/>
          </p:cNvGraphicFramePr>
          <p:nvPr>
            <p:extLst>
              <p:ext uri="{D42A27DB-BD31-4B8C-83A1-F6EECF244321}">
                <p14:modId xmlns:p14="http://schemas.microsoft.com/office/powerpoint/2010/main" val="2443069657"/>
              </p:ext>
            </p:extLst>
          </p:nvPr>
        </p:nvGraphicFramePr>
        <p:xfrm>
          <a:off x="250825" y="3759200"/>
          <a:ext cx="2209800" cy="1830388"/>
        </p:xfrm>
        <a:graphic>
          <a:graphicData uri="http://schemas.openxmlformats.org/presentationml/2006/ole">
            <mc:AlternateContent xmlns:mc="http://schemas.openxmlformats.org/markup-compatibility/2006">
              <mc:Choice xmlns:v="urn:schemas-microsoft-com:vml" Requires="v">
                <p:oleObj spid="_x0000_s22811" name="Clip" r:id="rId7" imgW="4046538" imgH="3352800" progId="">
                  <p:embed/>
                </p:oleObj>
              </mc:Choice>
              <mc:Fallback>
                <p:oleObj name="Clip" r:id="rId7" imgW="4046538" imgH="3352800" progId="">
                  <p:embed/>
                  <p:pic>
                    <p:nvPicPr>
                      <p:cNvPr id="0" name="Picture 2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3759200"/>
                        <a:ext cx="2209800" cy="1830388"/>
                      </a:xfrm>
                      <a:prstGeom prst="rect">
                        <a:avLst/>
                      </a:prstGeom>
                      <a:solidFill>
                        <a:schemeClr val="tx1"/>
                      </a:solidFill>
                    </p:spPr>
                  </p:pic>
                </p:oleObj>
              </mc:Fallback>
            </mc:AlternateContent>
          </a:graphicData>
        </a:graphic>
      </p:graphicFrame>
      <p:sp>
        <p:nvSpPr>
          <p:cNvPr id="38934" name="AutoShape 22"/>
          <p:cNvSpPr>
            <a:spLocks noChangeArrowheads="1"/>
          </p:cNvSpPr>
          <p:nvPr/>
        </p:nvSpPr>
        <p:spPr bwMode="auto">
          <a:xfrm>
            <a:off x="5410200" y="6051376"/>
            <a:ext cx="2209800" cy="762000"/>
          </a:xfrm>
          <a:prstGeom prst="cloudCallout">
            <a:avLst>
              <a:gd name="adj1" fmla="val 67028"/>
              <a:gd name="adj2" fmla="val -182500"/>
            </a:avLst>
          </a:prstGeom>
          <a:solidFill>
            <a:srgbClr val="FFFFCC"/>
          </a:solidFill>
          <a:ln w="9525">
            <a:solidFill>
              <a:schemeClr val="tx1"/>
            </a:solidFill>
            <a:round/>
            <a:headEnd/>
            <a:tailEnd/>
          </a:ln>
        </p:spPr>
        <p:txBody>
          <a:bodyPr wrap="none" anchor="ctr"/>
          <a:lstStyle/>
          <a:p>
            <a:r>
              <a:rPr kumimoji="1" lang="zh-CN" altLang="en-US" sz="2400" b="1">
                <a:solidFill>
                  <a:schemeClr val="bg1"/>
                </a:solidFill>
              </a:rPr>
              <a:t>嗨！出错了！</a:t>
            </a:r>
          </a:p>
        </p:txBody>
      </p:sp>
      <p:sp>
        <p:nvSpPr>
          <p:cNvPr id="38935" name="AutoShape 23"/>
          <p:cNvSpPr>
            <a:spLocks noChangeArrowheads="1"/>
          </p:cNvSpPr>
          <p:nvPr/>
        </p:nvSpPr>
        <p:spPr bwMode="auto">
          <a:xfrm>
            <a:off x="2975916" y="5149334"/>
            <a:ext cx="2819400" cy="685800"/>
          </a:xfrm>
          <a:prstGeom prst="cloudCallout">
            <a:avLst>
              <a:gd name="adj1" fmla="val -64962"/>
              <a:gd name="adj2" fmla="val -87001"/>
            </a:avLst>
          </a:prstGeom>
          <a:solidFill>
            <a:srgbClr val="FFFFCC"/>
          </a:solidFill>
          <a:ln w="9525">
            <a:solidFill>
              <a:schemeClr val="tx1"/>
            </a:solidFill>
            <a:round/>
            <a:headEnd/>
            <a:tailEnd/>
          </a:ln>
        </p:spPr>
        <p:txBody>
          <a:bodyPr wrap="none" anchor="ctr"/>
          <a:lstStyle/>
          <a:p>
            <a:r>
              <a:rPr kumimoji="1" lang="zh-CN" altLang="en-US" sz="2400" b="1" dirty="0">
                <a:solidFill>
                  <a:schemeClr val="bg1"/>
                </a:solidFill>
              </a:rPr>
              <a:t>那就重来一遍吧</a:t>
            </a:r>
          </a:p>
        </p:txBody>
      </p:sp>
      <p:sp>
        <p:nvSpPr>
          <p:cNvPr id="22603" name="AutoShape 24"/>
          <p:cNvSpPr>
            <a:spLocks noChangeArrowheads="1"/>
          </p:cNvSpPr>
          <p:nvPr/>
        </p:nvSpPr>
        <p:spPr bwMode="auto">
          <a:xfrm>
            <a:off x="762000" y="1349375"/>
            <a:ext cx="914400" cy="533400"/>
          </a:xfrm>
          <a:prstGeom prst="flowChartDocument">
            <a:avLst/>
          </a:prstGeom>
          <a:noFill/>
          <a:ln w="9525">
            <a:solidFill>
              <a:schemeClr val="hlink"/>
            </a:solidFill>
            <a:miter lim="800000"/>
            <a:headEnd/>
            <a:tailEnd/>
          </a:ln>
        </p:spPr>
        <p:txBody>
          <a:bodyPr wrap="none" anchor="ctr"/>
          <a:lstStyle/>
          <a:p>
            <a:pPr algn="ctr"/>
            <a:r>
              <a:rPr kumimoji="1" lang="zh-CN" altLang="en-US" sz="2400" b="1">
                <a:latin typeface="Tahoma" pitchFamily="34" charset="0"/>
              </a:rPr>
              <a:t>报文</a:t>
            </a:r>
            <a:endParaRPr kumimoji="1" lang="zh-CN" altLang="en-US" sz="2000">
              <a:latin typeface="Tahoma" pitchFamily="34" charset="0"/>
            </a:endParaRPr>
          </a:p>
        </p:txBody>
      </p:sp>
      <p:sp>
        <p:nvSpPr>
          <p:cNvPr id="38937" name="Text Box 25"/>
          <p:cNvSpPr txBox="1">
            <a:spLocks noChangeArrowheads="1"/>
          </p:cNvSpPr>
          <p:nvPr/>
        </p:nvSpPr>
        <p:spPr bwMode="auto">
          <a:xfrm>
            <a:off x="3886200" y="3648075"/>
            <a:ext cx="1524000" cy="528638"/>
          </a:xfrm>
          <a:prstGeom prst="rect">
            <a:avLst/>
          </a:prstGeom>
          <a:noFill/>
          <a:ln w="9525">
            <a:solidFill>
              <a:schemeClr val="accent2"/>
            </a:solidFill>
            <a:miter lim="800000"/>
            <a:headEnd/>
            <a:tailEnd/>
          </a:ln>
        </p:spPr>
        <p:txBody>
          <a:bodyPr>
            <a:spAutoFit/>
          </a:bodyPr>
          <a:lstStyle/>
          <a:p>
            <a:pPr>
              <a:spcBef>
                <a:spcPct val="50000"/>
              </a:spcBef>
            </a:pPr>
            <a:r>
              <a:rPr kumimoji="1" lang="en-US" altLang="zh-CN" sz="2800">
                <a:latin typeface="Tahoma" pitchFamily="34" charset="0"/>
              </a:rPr>
              <a:t>TCP</a:t>
            </a:r>
            <a:r>
              <a:rPr kumimoji="1" lang="zh-CN" altLang="en-US" sz="2800">
                <a:latin typeface="Tahoma" pitchFamily="34" charset="0"/>
              </a:rPr>
              <a:t>检查</a:t>
            </a:r>
            <a:endParaRPr kumimoji="1" lang="zh-CN" altLang="en-US" sz="2400">
              <a:latin typeface="Tahoma" pitchFamily="34" charset="0"/>
            </a:endParaRPr>
          </a:p>
        </p:txBody>
      </p:sp>
      <p:pic>
        <p:nvPicPr>
          <p:cNvPr id="22605" name="Picture 26"/>
          <p:cNvPicPr>
            <a:picLocks noChangeAspect="1" noChangeArrowheads="1"/>
          </p:cNvPicPr>
          <p:nvPr/>
        </p:nvPicPr>
        <p:blipFill>
          <a:blip r:embed="rId9" cstate="print"/>
          <a:srcRect/>
          <a:stretch>
            <a:fillRect/>
          </a:stretch>
        </p:blipFill>
        <p:spPr bwMode="auto">
          <a:xfrm>
            <a:off x="568325" y="2006600"/>
            <a:ext cx="879475" cy="879475"/>
          </a:xfrm>
          <a:prstGeom prst="rect">
            <a:avLst/>
          </a:prstGeom>
          <a:noFill/>
          <a:ln w="9525">
            <a:noFill/>
            <a:miter lim="800000"/>
            <a:headEnd/>
            <a:tailEnd/>
          </a:ln>
        </p:spPr>
      </p:pic>
      <p:pic>
        <p:nvPicPr>
          <p:cNvPr id="22606" name="Picture 27"/>
          <p:cNvPicPr>
            <a:picLocks noChangeAspect="1" noChangeArrowheads="1"/>
          </p:cNvPicPr>
          <p:nvPr/>
        </p:nvPicPr>
        <p:blipFill>
          <a:blip r:embed="rId9" cstate="print"/>
          <a:srcRect/>
          <a:stretch>
            <a:fillRect/>
          </a:stretch>
        </p:blipFill>
        <p:spPr bwMode="auto">
          <a:xfrm>
            <a:off x="7543800" y="1882775"/>
            <a:ext cx="988640" cy="1003300"/>
          </a:xfrm>
          <a:prstGeom prst="rect">
            <a:avLst/>
          </a:prstGeom>
          <a:noFill/>
          <a:ln w="9525">
            <a:noFill/>
            <a:miter lim="800000"/>
            <a:headEnd/>
            <a:tailEnd/>
          </a:ln>
        </p:spPr>
      </p:pic>
      <p:sp>
        <p:nvSpPr>
          <p:cNvPr id="2" name="页脚占位符 1"/>
          <p:cNvSpPr>
            <a:spLocks noGrp="1"/>
          </p:cNvSpPr>
          <p:nvPr>
            <p:ph type="ftr" sz="quarter" idx="12"/>
          </p:nvPr>
        </p:nvSpPr>
        <p:spPr/>
        <p:txBody>
          <a:bodyPr/>
          <a:lstStyle/>
          <a:p>
            <a:pPr>
              <a:defRPr/>
            </a:pPr>
            <a:r>
              <a:rPr lang="en-US" altLang="zh-CN" smtClean="0"/>
              <a:t>Data and Computation</a:t>
            </a:r>
            <a:endParaRPr lang="en-US" altLang="zh-CN"/>
          </a:p>
        </p:txBody>
      </p:sp>
      <p:sp>
        <p:nvSpPr>
          <p:cNvPr id="3" name="灯片编号占位符 2"/>
          <p:cNvSpPr>
            <a:spLocks noGrp="1"/>
          </p:cNvSpPr>
          <p:nvPr>
            <p:ph type="sldNum" sz="quarter" idx="11"/>
          </p:nvPr>
        </p:nvSpPr>
        <p:spPr/>
        <p:txBody>
          <a:bodyPr/>
          <a:lstStyle/>
          <a:p>
            <a:pPr>
              <a:defRPr/>
            </a:pPr>
            <a:fld id="{EC4D217D-E573-4F28-91B2-6572696BA559}" type="slidenum">
              <a:rPr lang="en-US" altLang="zh-CN" smtClean="0"/>
              <a:pPr>
                <a:defRPr/>
              </a:pPr>
              <a:t>58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8921"/>
                                        </p:tgtEl>
                                        <p:attrNameLst>
                                          <p:attrName>style.visibility</p:attrName>
                                        </p:attrNameLst>
                                      </p:cBhvr>
                                      <p:to>
                                        <p:strVal val="visible"/>
                                      </p:to>
                                    </p:set>
                                    <p:anim calcmode="lin" valueType="num">
                                      <p:cBhvr>
                                        <p:cTn id="7" dur="500" fill="hold"/>
                                        <p:tgtEl>
                                          <p:spTgt spid="38921"/>
                                        </p:tgtEl>
                                        <p:attrNameLst>
                                          <p:attrName>ppt_x</p:attrName>
                                        </p:attrNameLst>
                                      </p:cBhvr>
                                      <p:tavLst>
                                        <p:tav tm="0">
                                          <p:val>
                                            <p:strVal val="#ppt_x-#ppt_w/2"/>
                                          </p:val>
                                        </p:tav>
                                        <p:tav tm="100000">
                                          <p:val>
                                            <p:strVal val="#ppt_x"/>
                                          </p:val>
                                        </p:tav>
                                      </p:tavLst>
                                    </p:anim>
                                    <p:anim calcmode="lin" valueType="num">
                                      <p:cBhvr>
                                        <p:cTn id="8" dur="500" fill="hold"/>
                                        <p:tgtEl>
                                          <p:spTgt spid="38921"/>
                                        </p:tgtEl>
                                        <p:attrNameLst>
                                          <p:attrName>ppt_y</p:attrName>
                                        </p:attrNameLst>
                                      </p:cBhvr>
                                      <p:tavLst>
                                        <p:tav tm="0">
                                          <p:val>
                                            <p:strVal val="#ppt_y"/>
                                          </p:val>
                                        </p:tav>
                                        <p:tav tm="100000">
                                          <p:val>
                                            <p:strVal val="#ppt_y"/>
                                          </p:val>
                                        </p:tav>
                                      </p:tavLst>
                                    </p:anim>
                                    <p:anim calcmode="lin" valueType="num">
                                      <p:cBhvr>
                                        <p:cTn id="9" dur="500" fill="hold"/>
                                        <p:tgtEl>
                                          <p:spTgt spid="38921"/>
                                        </p:tgtEl>
                                        <p:attrNameLst>
                                          <p:attrName>ppt_w</p:attrName>
                                        </p:attrNameLst>
                                      </p:cBhvr>
                                      <p:tavLst>
                                        <p:tav tm="0">
                                          <p:val>
                                            <p:fltVal val="0"/>
                                          </p:val>
                                        </p:tav>
                                        <p:tav tm="100000">
                                          <p:val>
                                            <p:strVal val="#ppt_w"/>
                                          </p:val>
                                        </p:tav>
                                      </p:tavLst>
                                    </p:anim>
                                    <p:anim calcmode="lin" valueType="num">
                                      <p:cBhvr>
                                        <p:cTn id="10" dur="500" fill="hold"/>
                                        <p:tgtEl>
                                          <p:spTgt spid="38921"/>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38922"/>
                                        </p:tgtEl>
                                        <p:attrNameLst>
                                          <p:attrName>style.visibility</p:attrName>
                                        </p:attrNameLst>
                                      </p:cBhvr>
                                      <p:to>
                                        <p:strVal val="visible"/>
                                      </p:to>
                                    </p:set>
                                    <p:anim calcmode="lin" valueType="num">
                                      <p:cBhvr>
                                        <p:cTn id="14" dur="500" fill="hold"/>
                                        <p:tgtEl>
                                          <p:spTgt spid="38922"/>
                                        </p:tgtEl>
                                        <p:attrNameLst>
                                          <p:attrName>ppt_x</p:attrName>
                                        </p:attrNameLst>
                                      </p:cBhvr>
                                      <p:tavLst>
                                        <p:tav tm="0">
                                          <p:val>
                                            <p:strVal val="#ppt_x-#ppt_w/2"/>
                                          </p:val>
                                        </p:tav>
                                        <p:tav tm="100000">
                                          <p:val>
                                            <p:strVal val="#ppt_x"/>
                                          </p:val>
                                        </p:tav>
                                      </p:tavLst>
                                    </p:anim>
                                    <p:anim calcmode="lin" valueType="num">
                                      <p:cBhvr>
                                        <p:cTn id="15" dur="500" fill="hold"/>
                                        <p:tgtEl>
                                          <p:spTgt spid="38922"/>
                                        </p:tgtEl>
                                        <p:attrNameLst>
                                          <p:attrName>ppt_y</p:attrName>
                                        </p:attrNameLst>
                                      </p:cBhvr>
                                      <p:tavLst>
                                        <p:tav tm="0">
                                          <p:val>
                                            <p:strVal val="#ppt_y"/>
                                          </p:val>
                                        </p:tav>
                                        <p:tav tm="100000">
                                          <p:val>
                                            <p:strVal val="#ppt_y"/>
                                          </p:val>
                                        </p:tav>
                                      </p:tavLst>
                                    </p:anim>
                                    <p:anim calcmode="lin" valueType="num">
                                      <p:cBhvr>
                                        <p:cTn id="16" dur="500" fill="hold"/>
                                        <p:tgtEl>
                                          <p:spTgt spid="38922"/>
                                        </p:tgtEl>
                                        <p:attrNameLst>
                                          <p:attrName>ppt_w</p:attrName>
                                        </p:attrNameLst>
                                      </p:cBhvr>
                                      <p:tavLst>
                                        <p:tav tm="0">
                                          <p:val>
                                            <p:fltVal val="0"/>
                                          </p:val>
                                        </p:tav>
                                        <p:tav tm="100000">
                                          <p:val>
                                            <p:strVal val="#ppt_w"/>
                                          </p:val>
                                        </p:tav>
                                      </p:tavLst>
                                    </p:anim>
                                    <p:anim calcmode="lin" valueType="num">
                                      <p:cBhvr>
                                        <p:cTn id="17" dur="500" fill="hold"/>
                                        <p:tgtEl>
                                          <p:spTgt spid="3892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38924"/>
                                        </p:tgtEl>
                                        <p:attrNameLst>
                                          <p:attrName>style.visibility</p:attrName>
                                        </p:attrNameLst>
                                      </p:cBhvr>
                                      <p:to>
                                        <p:strVal val="visible"/>
                                      </p:to>
                                    </p:set>
                                    <p:anim calcmode="lin" valueType="num">
                                      <p:cBhvr>
                                        <p:cTn id="21" dur="500" fill="hold"/>
                                        <p:tgtEl>
                                          <p:spTgt spid="38924"/>
                                        </p:tgtEl>
                                        <p:attrNameLst>
                                          <p:attrName>ppt_x</p:attrName>
                                        </p:attrNameLst>
                                      </p:cBhvr>
                                      <p:tavLst>
                                        <p:tav tm="0">
                                          <p:val>
                                            <p:strVal val="#ppt_x-#ppt_w/2"/>
                                          </p:val>
                                        </p:tav>
                                        <p:tav tm="100000">
                                          <p:val>
                                            <p:strVal val="#ppt_x"/>
                                          </p:val>
                                        </p:tav>
                                      </p:tavLst>
                                    </p:anim>
                                    <p:anim calcmode="lin" valueType="num">
                                      <p:cBhvr>
                                        <p:cTn id="22" dur="500" fill="hold"/>
                                        <p:tgtEl>
                                          <p:spTgt spid="38924"/>
                                        </p:tgtEl>
                                        <p:attrNameLst>
                                          <p:attrName>ppt_y</p:attrName>
                                        </p:attrNameLst>
                                      </p:cBhvr>
                                      <p:tavLst>
                                        <p:tav tm="0">
                                          <p:val>
                                            <p:strVal val="#ppt_y"/>
                                          </p:val>
                                        </p:tav>
                                        <p:tav tm="100000">
                                          <p:val>
                                            <p:strVal val="#ppt_y"/>
                                          </p:val>
                                        </p:tav>
                                      </p:tavLst>
                                    </p:anim>
                                    <p:anim calcmode="lin" valueType="num">
                                      <p:cBhvr>
                                        <p:cTn id="23" dur="500" fill="hold"/>
                                        <p:tgtEl>
                                          <p:spTgt spid="38924"/>
                                        </p:tgtEl>
                                        <p:attrNameLst>
                                          <p:attrName>ppt_w</p:attrName>
                                        </p:attrNameLst>
                                      </p:cBhvr>
                                      <p:tavLst>
                                        <p:tav tm="0">
                                          <p:val>
                                            <p:fltVal val="0"/>
                                          </p:val>
                                        </p:tav>
                                        <p:tav tm="100000">
                                          <p:val>
                                            <p:strVal val="#ppt_w"/>
                                          </p:val>
                                        </p:tav>
                                      </p:tavLst>
                                    </p:anim>
                                    <p:anim calcmode="lin" valueType="num">
                                      <p:cBhvr>
                                        <p:cTn id="24" dur="500" fill="hold"/>
                                        <p:tgtEl>
                                          <p:spTgt spid="38924"/>
                                        </p:tgtEl>
                                        <p:attrNameLst>
                                          <p:attrName>ppt_h</p:attrName>
                                        </p:attrNameLst>
                                      </p:cBhvr>
                                      <p:tavLst>
                                        <p:tav tm="0">
                                          <p:val>
                                            <p:strVal val="#ppt_h"/>
                                          </p:val>
                                        </p:tav>
                                        <p:tav tm="100000">
                                          <p:val>
                                            <p:strVal val="#ppt_h"/>
                                          </p:val>
                                        </p:tav>
                                      </p:tavLst>
                                    </p:anim>
                                  </p:childTnLst>
                                </p:cTn>
                              </p:par>
                            </p:childTnLst>
                          </p:cTn>
                        </p:par>
                        <p:par>
                          <p:cTn id="25" fill="hold" nodeType="afterGroup">
                            <p:stCondLst>
                              <p:cond delay="1500"/>
                            </p:stCondLst>
                            <p:childTnLst>
                              <p:par>
                                <p:cTn id="26" presetID="17" presetClass="entr" presetSubtype="8" fill="hold" grpId="0" nodeType="afterEffect">
                                  <p:stCondLst>
                                    <p:cond delay="0"/>
                                  </p:stCondLst>
                                  <p:childTnLst>
                                    <p:set>
                                      <p:cBhvr>
                                        <p:cTn id="27" dur="1" fill="hold">
                                          <p:stCondLst>
                                            <p:cond delay="0"/>
                                          </p:stCondLst>
                                        </p:cTn>
                                        <p:tgtEl>
                                          <p:spTgt spid="38923"/>
                                        </p:tgtEl>
                                        <p:attrNameLst>
                                          <p:attrName>style.visibility</p:attrName>
                                        </p:attrNameLst>
                                      </p:cBhvr>
                                      <p:to>
                                        <p:strVal val="visible"/>
                                      </p:to>
                                    </p:set>
                                    <p:anim calcmode="lin" valueType="num">
                                      <p:cBhvr>
                                        <p:cTn id="28" dur="500" fill="hold"/>
                                        <p:tgtEl>
                                          <p:spTgt spid="38923"/>
                                        </p:tgtEl>
                                        <p:attrNameLst>
                                          <p:attrName>ppt_x</p:attrName>
                                        </p:attrNameLst>
                                      </p:cBhvr>
                                      <p:tavLst>
                                        <p:tav tm="0">
                                          <p:val>
                                            <p:strVal val="#ppt_x-#ppt_w/2"/>
                                          </p:val>
                                        </p:tav>
                                        <p:tav tm="100000">
                                          <p:val>
                                            <p:strVal val="#ppt_x"/>
                                          </p:val>
                                        </p:tav>
                                      </p:tavLst>
                                    </p:anim>
                                    <p:anim calcmode="lin" valueType="num">
                                      <p:cBhvr>
                                        <p:cTn id="29" dur="500" fill="hold"/>
                                        <p:tgtEl>
                                          <p:spTgt spid="38923"/>
                                        </p:tgtEl>
                                        <p:attrNameLst>
                                          <p:attrName>ppt_y</p:attrName>
                                        </p:attrNameLst>
                                      </p:cBhvr>
                                      <p:tavLst>
                                        <p:tav tm="0">
                                          <p:val>
                                            <p:strVal val="#ppt_y"/>
                                          </p:val>
                                        </p:tav>
                                        <p:tav tm="100000">
                                          <p:val>
                                            <p:strVal val="#ppt_y"/>
                                          </p:val>
                                        </p:tav>
                                      </p:tavLst>
                                    </p:anim>
                                    <p:anim calcmode="lin" valueType="num">
                                      <p:cBhvr>
                                        <p:cTn id="30" dur="500" fill="hold"/>
                                        <p:tgtEl>
                                          <p:spTgt spid="38923"/>
                                        </p:tgtEl>
                                        <p:attrNameLst>
                                          <p:attrName>ppt_w</p:attrName>
                                        </p:attrNameLst>
                                      </p:cBhvr>
                                      <p:tavLst>
                                        <p:tav tm="0">
                                          <p:val>
                                            <p:fltVal val="0"/>
                                          </p:val>
                                        </p:tav>
                                        <p:tav tm="100000">
                                          <p:val>
                                            <p:strVal val="#ppt_w"/>
                                          </p:val>
                                        </p:tav>
                                      </p:tavLst>
                                    </p:anim>
                                    <p:anim calcmode="lin" valueType="num">
                                      <p:cBhvr>
                                        <p:cTn id="31" dur="500" fill="hold"/>
                                        <p:tgtEl>
                                          <p:spTgt spid="38923"/>
                                        </p:tgtEl>
                                        <p:attrNameLst>
                                          <p:attrName>ppt_h</p:attrName>
                                        </p:attrNameLst>
                                      </p:cBhvr>
                                      <p:tavLst>
                                        <p:tav tm="0">
                                          <p:val>
                                            <p:strVal val="#ppt_h"/>
                                          </p:val>
                                        </p:tav>
                                        <p:tav tm="100000">
                                          <p:val>
                                            <p:strVal val="#ppt_h"/>
                                          </p:val>
                                        </p:tav>
                                      </p:tavLst>
                                    </p:anim>
                                  </p:childTnLst>
                                </p:cTn>
                              </p:par>
                            </p:childTnLst>
                          </p:cTn>
                        </p:par>
                        <p:par>
                          <p:cTn id="32" fill="hold" nodeType="afterGroup">
                            <p:stCondLst>
                              <p:cond delay="2000"/>
                            </p:stCondLst>
                            <p:childTnLst>
                              <p:par>
                                <p:cTn id="33" presetID="17" presetClass="entr" presetSubtype="8" fill="hold" grpId="0" nodeType="afterEffect">
                                  <p:stCondLst>
                                    <p:cond delay="0"/>
                                  </p:stCondLst>
                                  <p:childTnLst>
                                    <p:set>
                                      <p:cBhvr>
                                        <p:cTn id="34" dur="1" fill="hold">
                                          <p:stCondLst>
                                            <p:cond delay="0"/>
                                          </p:stCondLst>
                                        </p:cTn>
                                        <p:tgtEl>
                                          <p:spTgt spid="38925"/>
                                        </p:tgtEl>
                                        <p:attrNameLst>
                                          <p:attrName>style.visibility</p:attrName>
                                        </p:attrNameLst>
                                      </p:cBhvr>
                                      <p:to>
                                        <p:strVal val="visible"/>
                                      </p:to>
                                    </p:set>
                                    <p:anim calcmode="lin" valueType="num">
                                      <p:cBhvr>
                                        <p:cTn id="35" dur="500" fill="hold"/>
                                        <p:tgtEl>
                                          <p:spTgt spid="38925"/>
                                        </p:tgtEl>
                                        <p:attrNameLst>
                                          <p:attrName>ppt_x</p:attrName>
                                        </p:attrNameLst>
                                      </p:cBhvr>
                                      <p:tavLst>
                                        <p:tav tm="0">
                                          <p:val>
                                            <p:strVal val="#ppt_x-#ppt_w/2"/>
                                          </p:val>
                                        </p:tav>
                                        <p:tav tm="100000">
                                          <p:val>
                                            <p:strVal val="#ppt_x"/>
                                          </p:val>
                                        </p:tav>
                                      </p:tavLst>
                                    </p:anim>
                                    <p:anim calcmode="lin" valueType="num">
                                      <p:cBhvr>
                                        <p:cTn id="36" dur="500" fill="hold"/>
                                        <p:tgtEl>
                                          <p:spTgt spid="38925"/>
                                        </p:tgtEl>
                                        <p:attrNameLst>
                                          <p:attrName>ppt_y</p:attrName>
                                        </p:attrNameLst>
                                      </p:cBhvr>
                                      <p:tavLst>
                                        <p:tav tm="0">
                                          <p:val>
                                            <p:strVal val="#ppt_y"/>
                                          </p:val>
                                        </p:tav>
                                        <p:tav tm="100000">
                                          <p:val>
                                            <p:strVal val="#ppt_y"/>
                                          </p:val>
                                        </p:tav>
                                      </p:tavLst>
                                    </p:anim>
                                    <p:anim calcmode="lin" valueType="num">
                                      <p:cBhvr>
                                        <p:cTn id="37" dur="500" fill="hold"/>
                                        <p:tgtEl>
                                          <p:spTgt spid="38925"/>
                                        </p:tgtEl>
                                        <p:attrNameLst>
                                          <p:attrName>ppt_w</p:attrName>
                                        </p:attrNameLst>
                                      </p:cBhvr>
                                      <p:tavLst>
                                        <p:tav tm="0">
                                          <p:val>
                                            <p:fltVal val="0"/>
                                          </p:val>
                                        </p:tav>
                                        <p:tav tm="100000">
                                          <p:val>
                                            <p:strVal val="#ppt_w"/>
                                          </p:val>
                                        </p:tav>
                                      </p:tavLst>
                                    </p:anim>
                                    <p:anim calcmode="lin" valueType="num">
                                      <p:cBhvr>
                                        <p:cTn id="38" dur="500" fill="hold"/>
                                        <p:tgtEl>
                                          <p:spTgt spid="38925"/>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38931"/>
                                        </p:tgtEl>
                                        <p:attrNameLst>
                                          <p:attrName>style.visibility</p:attrName>
                                        </p:attrNameLst>
                                      </p:cBhvr>
                                      <p:to>
                                        <p:strVal val="visible"/>
                                      </p:to>
                                    </p:set>
                                    <p:anim calcmode="lin" valueType="num">
                                      <p:cBhvr>
                                        <p:cTn id="43" dur="500" fill="hold"/>
                                        <p:tgtEl>
                                          <p:spTgt spid="38931"/>
                                        </p:tgtEl>
                                        <p:attrNameLst>
                                          <p:attrName>ppt_x</p:attrName>
                                        </p:attrNameLst>
                                      </p:cBhvr>
                                      <p:tavLst>
                                        <p:tav tm="0">
                                          <p:val>
                                            <p:strVal val="#ppt_x-#ppt_w/2"/>
                                          </p:val>
                                        </p:tav>
                                        <p:tav tm="100000">
                                          <p:val>
                                            <p:strVal val="#ppt_x"/>
                                          </p:val>
                                        </p:tav>
                                      </p:tavLst>
                                    </p:anim>
                                    <p:anim calcmode="lin" valueType="num">
                                      <p:cBhvr>
                                        <p:cTn id="44" dur="500" fill="hold"/>
                                        <p:tgtEl>
                                          <p:spTgt spid="38931"/>
                                        </p:tgtEl>
                                        <p:attrNameLst>
                                          <p:attrName>ppt_y</p:attrName>
                                        </p:attrNameLst>
                                      </p:cBhvr>
                                      <p:tavLst>
                                        <p:tav tm="0">
                                          <p:val>
                                            <p:strVal val="#ppt_y"/>
                                          </p:val>
                                        </p:tav>
                                        <p:tav tm="100000">
                                          <p:val>
                                            <p:strVal val="#ppt_y"/>
                                          </p:val>
                                        </p:tav>
                                      </p:tavLst>
                                    </p:anim>
                                    <p:anim calcmode="lin" valueType="num">
                                      <p:cBhvr>
                                        <p:cTn id="45" dur="500" fill="hold"/>
                                        <p:tgtEl>
                                          <p:spTgt spid="38931"/>
                                        </p:tgtEl>
                                        <p:attrNameLst>
                                          <p:attrName>ppt_w</p:attrName>
                                        </p:attrNameLst>
                                      </p:cBhvr>
                                      <p:tavLst>
                                        <p:tav tm="0">
                                          <p:val>
                                            <p:fltVal val="0"/>
                                          </p:val>
                                        </p:tav>
                                        <p:tav tm="100000">
                                          <p:val>
                                            <p:strVal val="#ppt_w"/>
                                          </p:val>
                                        </p:tav>
                                      </p:tavLst>
                                    </p:anim>
                                    <p:anim calcmode="lin" valueType="num">
                                      <p:cBhvr>
                                        <p:cTn id="46" dur="500" fill="hold"/>
                                        <p:tgtEl>
                                          <p:spTgt spid="38931"/>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8937"/>
                                        </p:tgtEl>
                                        <p:attrNameLst>
                                          <p:attrName>style.visibility</p:attrName>
                                        </p:attrNameLst>
                                      </p:cBhvr>
                                      <p:to>
                                        <p:strVal val="visible"/>
                                      </p:to>
                                    </p:set>
                                    <p:animEffect transition="in" filter="blinds(horizontal)">
                                      <p:cBhvr>
                                        <p:cTn id="51" dur="500"/>
                                        <p:tgtEl>
                                          <p:spTgt spid="3893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8932"/>
                                        </p:tgtEl>
                                        <p:attrNameLst>
                                          <p:attrName>style.visibility</p:attrName>
                                        </p:attrNameLst>
                                      </p:cBhvr>
                                      <p:to>
                                        <p:strVal val="visible"/>
                                      </p:to>
                                    </p:set>
                                    <p:animEffect transition="in" filter="blinds(horizontal)">
                                      <p:cBhvr>
                                        <p:cTn id="56" dur="500"/>
                                        <p:tgtEl>
                                          <p:spTgt spid="38932"/>
                                        </p:tgtEl>
                                      </p:cBhvr>
                                    </p:animEffect>
                                  </p:childTnLst>
                                </p:cTn>
                              </p:par>
                            </p:childTnLst>
                          </p:cTn>
                        </p:par>
                        <p:par>
                          <p:cTn id="57" fill="hold" nodeType="afterGroup">
                            <p:stCondLst>
                              <p:cond delay="500"/>
                            </p:stCondLst>
                            <p:childTnLst>
                              <p:par>
                                <p:cTn id="58" presetID="3" presetClass="entr" presetSubtype="10" fill="hold" grpId="0" nodeType="afterEffect">
                                  <p:stCondLst>
                                    <p:cond delay="0"/>
                                  </p:stCondLst>
                                  <p:childTnLst>
                                    <p:set>
                                      <p:cBhvr>
                                        <p:cTn id="59" dur="1" fill="hold">
                                          <p:stCondLst>
                                            <p:cond delay="0"/>
                                          </p:stCondLst>
                                        </p:cTn>
                                        <p:tgtEl>
                                          <p:spTgt spid="38934"/>
                                        </p:tgtEl>
                                        <p:attrNameLst>
                                          <p:attrName>style.visibility</p:attrName>
                                        </p:attrNameLst>
                                      </p:cBhvr>
                                      <p:to>
                                        <p:strVal val="visible"/>
                                      </p:to>
                                    </p:set>
                                    <p:animEffect transition="in" filter="blinds(horizontal)">
                                      <p:cBhvr>
                                        <p:cTn id="60" dur="500"/>
                                        <p:tgtEl>
                                          <p:spTgt spid="3893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8933"/>
                                        </p:tgtEl>
                                        <p:attrNameLst>
                                          <p:attrName>style.visibility</p:attrName>
                                        </p:attrNameLst>
                                      </p:cBhvr>
                                      <p:to>
                                        <p:strVal val="visible"/>
                                      </p:to>
                                    </p:set>
                                    <p:animEffect transition="in" filter="blinds(horizontal)">
                                      <p:cBhvr>
                                        <p:cTn id="65" dur="500"/>
                                        <p:tgtEl>
                                          <p:spTgt spid="38933"/>
                                        </p:tgtEl>
                                      </p:cBhvr>
                                    </p:animEffect>
                                  </p:childTnLst>
                                </p:cTn>
                              </p:par>
                            </p:childTnLst>
                          </p:cTn>
                        </p:par>
                        <p:par>
                          <p:cTn id="66" fill="hold" nodeType="afterGroup">
                            <p:stCondLst>
                              <p:cond delay="500"/>
                            </p:stCondLst>
                            <p:childTnLst>
                              <p:par>
                                <p:cTn id="67" presetID="3" presetClass="entr" presetSubtype="10" fill="hold" grpId="0" nodeType="afterEffect">
                                  <p:stCondLst>
                                    <p:cond delay="0"/>
                                  </p:stCondLst>
                                  <p:childTnLst>
                                    <p:set>
                                      <p:cBhvr>
                                        <p:cTn id="68" dur="1" fill="hold">
                                          <p:stCondLst>
                                            <p:cond delay="0"/>
                                          </p:stCondLst>
                                        </p:cTn>
                                        <p:tgtEl>
                                          <p:spTgt spid="38935"/>
                                        </p:tgtEl>
                                        <p:attrNameLst>
                                          <p:attrName>style.visibility</p:attrName>
                                        </p:attrNameLst>
                                      </p:cBhvr>
                                      <p:to>
                                        <p:strVal val="visible"/>
                                      </p:to>
                                    </p:set>
                                    <p:animEffect transition="in" filter="blinds(horizontal)">
                                      <p:cBhvr>
                                        <p:cTn id="69" dur="500"/>
                                        <p:tgtEl>
                                          <p:spTgt spid="38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1" grpId="0" animBg="1"/>
      <p:bldP spid="38922" grpId="0" animBg="1"/>
      <p:bldP spid="38923" grpId="0" animBg="1"/>
      <p:bldP spid="38924" grpId="0" animBg="1"/>
      <p:bldP spid="38925" grpId="0" animBg="1"/>
      <p:bldP spid="38931" grpId="0" animBg="1"/>
      <p:bldP spid="38934" grpId="0" animBg="1" autoUpdateAnimBg="0"/>
      <p:bldP spid="38935" grpId="0" animBg="1" autoUpdateAnimBg="0"/>
      <p:bldP spid="38937"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OSI</a:t>
            </a:r>
            <a:r>
              <a:rPr lang="zh-CN" altLang="en-US" dirty="0" smtClean="0"/>
              <a:t>和</a:t>
            </a:r>
            <a:r>
              <a:rPr lang="en-US" altLang="zh-CN" dirty="0" smtClean="0"/>
              <a:t>TCP/IP</a:t>
            </a:r>
            <a:endParaRPr lang="zh-CN" altLang="en-US" dirty="0"/>
          </a:p>
        </p:txBody>
      </p:sp>
      <p:sp>
        <p:nvSpPr>
          <p:cNvPr id="3" name="内容占位符 2"/>
          <p:cNvSpPr>
            <a:spLocks noGrp="1"/>
          </p:cNvSpPr>
          <p:nvPr>
            <p:ph idx="1"/>
          </p:nvPr>
        </p:nvSpPr>
        <p:spPr/>
        <p:txBody>
          <a:bodyPr>
            <a:normAutofit/>
          </a:bodyPr>
          <a:lstStyle/>
          <a:p>
            <a:r>
              <a:rPr lang="zh-CN" altLang="en-US" dirty="0" smtClean="0"/>
              <a:t>七层协议</a:t>
            </a:r>
            <a:endParaRPr lang="en-US" altLang="zh-CN" dirty="0" smtClean="0"/>
          </a:p>
          <a:p>
            <a:pPr lvl="1"/>
            <a:r>
              <a:rPr lang="en-US" altLang="zh-CN" dirty="0" smtClean="0"/>
              <a:t>1979</a:t>
            </a:r>
            <a:r>
              <a:rPr lang="zh-CN" altLang="en-US" dirty="0" smtClean="0"/>
              <a:t>，</a:t>
            </a:r>
            <a:r>
              <a:rPr lang="en-US" altLang="zh-CN" dirty="0" smtClean="0"/>
              <a:t>ISO </a:t>
            </a:r>
            <a:r>
              <a:rPr lang="zh-CN" altLang="en-US" dirty="0" smtClean="0"/>
              <a:t>制定了“开放系统互连参考模型”（简称</a:t>
            </a:r>
            <a:r>
              <a:rPr lang="en-US" altLang="zh-CN" dirty="0" smtClean="0"/>
              <a:t>OSI</a:t>
            </a:r>
            <a:r>
              <a:rPr lang="zh-CN" altLang="en-US" dirty="0" smtClean="0"/>
              <a:t>，</a:t>
            </a:r>
            <a:r>
              <a:rPr lang="en-US" altLang="zh-CN" dirty="0" smtClean="0"/>
              <a:t>Open System </a:t>
            </a:r>
            <a:r>
              <a:rPr lang="en-US" altLang="zh-CN" dirty="0" err="1" smtClean="0"/>
              <a:t>Interconnetion</a:t>
            </a:r>
            <a:r>
              <a:rPr lang="en-US" altLang="zh-CN" dirty="0" smtClean="0"/>
              <a:t> Reference Model</a:t>
            </a:r>
            <a:r>
              <a:rPr lang="zh-CN" altLang="en-US" dirty="0" smtClean="0"/>
              <a:t>）</a:t>
            </a:r>
            <a:r>
              <a:rPr lang="en-US" altLang="zh-CN" dirty="0" smtClean="0"/>
              <a:t> </a:t>
            </a:r>
          </a:p>
          <a:p>
            <a:r>
              <a:rPr lang="en-US" altLang="zh-CN" dirty="0" smtClean="0"/>
              <a:t>TCP/IP</a:t>
            </a:r>
          </a:p>
          <a:p>
            <a:pPr lvl="1"/>
            <a:r>
              <a:rPr lang="zh-CN" altLang="en-US" dirty="0" smtClean="0"/>
              <a:t>源自</a:t>
            </a:r>
            <a:r>
              <a:rPr lang="en-US" altLang="zh-CN" dirty="0" smtClean="0"/>
              <a:t>1969 </a:t>
            </a:r>
            <a:r>
              <a:rPr lang="zh-CN" altLang="en-US" dirty="0" smtClean="0"/>
              <a:t>美国国防部主导的</a:t>
            </a:r>
            <a:r>
              <a:rPr lang="en-US" altLang="zh-CN" dirty="0" smtClean="0"/>
              <a:t>ARPTNET</a:t>
            </a:r>
          </a:p>
          <a:p>
            <a:pPr lvl="1"/>
            <a:r>
              <a:rPr lang="zh-CN" altLang="en-US" dirty="0" smtClean="0"/>
              <a:t>简称</a:t>
            </a:r>
            <a:r>
              <a:rPr lang="en-US" altLang="zh-CN" dirty="0" smtClean="0"/>
              <a:t>IP</a:t>
            </a:r>
          </a:p>
          <a:p>
            <a:pPr lvl="1"/>
            <a:r>
              <a:rPr lang="zh-CN" altLang="en-US" dirty="0" smtClean="0"/>
              <a:t>是一个协议集：数以百计的各种协议的集合</a:t>
            </a:r>
            <a:endParaRPr lang="en-US" altLang="zh-CN" dirty="0" smtClean="0"/>
          </a:p>
          <a:p>
            <a:pPr lvl="1"/>
            <a:r>
              <a:rPr lang="en-US" altLang="zh-CN" dirty="0" smtClean="0"/>
              <a:t>TCP/IP  </a:t>
            </a:r>
            <a:r>
              <a:rPr lang="zh-CN" altLang="en-US" dirty="0" smtClean="0"/>
              <a:t>是事实上（</a:t>
            </a:r>
            <a:r>
              <a:rPr lang="en-US" altLang="zh-CN" dirty="0" smtClean="0"/>
              <a:t>de facto</a:t>
            </a:r>
            <a:r>
              <a:rPr lang="zh-CN" altLang="en-US" dirty="0" smtClean="0"/>
              <a:t>）的互联网标准</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59</a:t>
            </a:fld>
            <a:endParaRPr lang="en-US" altLang="zh-CN"/>
          </a:p>
        </p:txBody>
      </p:sp>
    </p:spTree>
    <p:extLst>
      <p:ext uri="{BB962C8B-B14F-4D97-AF65-F5344CB8AC3E}">
        <p14:creationId xmlns:p14="http://schemas.microsoft.com/office/powerpoint/2010/main" val="26248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0094" y="114647"/>
            <a:ext cx="7643812" cy="779462"/>
          </a:xfrm>
        </p:spPr>
        <p:txBody>
          <a:bodyPr>
            <a:normAutofit fontScale="90000"/>
          </a:bodyPr>
          <a:lstStyle/>
          <a:p>
            <a:pPr eaLnBrk="1" fontAlgn="auto" hangingPunct="1">
              <a:spcAft>
                <a:spcPts val="0"/>
              </a:spcAft>
              <a:defRPr/>
            </a:pPr>
            <a:r>
              <a:rPr lang="zh-CN" altLang="en-US" dirty="0" smtClean="0"/>
              <a:t>网络</a:t>
            </a:r>
            <a:endParaRPr lang="zh-CN" altLang="en-US" dirty="0"/>
          </a:p>
        </p:txBody>
      </p:sp>
      <p:sp>
        <p:nvSpPr>
          <p:cNvPr id="5" name="页脚占位符 4"/>
          <p:cNvSpPr>
            <a:spLocks noGrp="1"/>
          </p:cNvSpPr>
          <p:nvPr>
            <p:ph type="ftr" sz="quarter" idx="11"/>
          </p:nvPr>
        </p:nvSpPr>
        <p:spPr/>
        <p:txBody>
          <a:bodyPr/>
          <a:lstStyle/>
          <a:p>
            <a:pPr>
              <a:defRPr/>
            </a:pPr>
            <a:r>
              <a:rPr lang="en-US" altLang="zh-CN" smtClean="0"/>
              <a:t>Data and Computation</a:t>
            </a:r>
            <a:endParaRPr lang="zh-CN" altLang="en-US"/>
          </a:p>
        </p:txBody>
      </p:sp>
      <p:sp>
        <p:nvSpPr>
          <p:cNvPr id="6" name="灯片编号占位符 5"/>
          <p:cNvSpPr>
            <a:spLocks noGrp="1"/>
          </p:cNvSpPr>
          <p:nvPr>
            <p:ph type="sldNum" sz="quarter" idx="12"/>
          </p:nvPr>
        </p:nvSpPr>
        <p:spPr/>
        <p:txBody>
          <a:bodyPr/>
          <a:lstStyle/>
          <a:p>
            <a:pPr>
              <a:defRPr/>
            </a:pPr>
            <a:fld id="{14006F2C-3E89-4EEA-BF35-482AC65DF36F}" type="slidenum">
              <a:rPr lang="zh-CN" altLang="en-US"/>
              <a:pPr>
                <a:defRPr/>
              </a:pPr>
              <a:t>6</a:t>
            </a:fld>
            <a:endParaRPr lang="zh-CN" altLang="en-US"/>
          </a:p>
        </p:txBody>
      </p:sp>
      <p:pic>
        <p:nvPicPr>
          <p:cNvPr id="28678" name="Picture 2"/>
          <p:cNvPicPr>
            <a:picLocks noChangeAspect="1" noChangeArrowheads="1"/>
          </p:cNvPicPr>
          <p:nvPr/>
        </p:nvPicPr>
        <p:blipFill>
          <a:blip r:embed="rId2" cstate="print"/>
          <a:srcRect/>
          <a:stretch>
            <a:fillRect/>
          </a:stretch>
        </p:blipFill>
        <p:spPr bwMode="auto">
          <a:xfrm>
            <a:off x="683568" y="1148477"/>
            <a:ext cx="7934279" cy="537478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B2421EBD-C1D0-41CF-8F23-7BEC19B0597B}" type="slidenum">
              <a:rPr lang="zh-CN" altLang="en-US"/>
              <a:pPr>
                <a:defRPr/>
              </a:pPr>
              <a:t>60</a:t>
            </a:fld>
            <a:endParaRPr lang="zh-CN" altLang="en-US" dirty="0"/>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
        <p:nvSpPr>
          <p:cNvPr id="6" name="Rectangle 9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9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611560" y="464613"/>
            <a:ext cx="4315605" cy="707886"/>
          </a:xfrm>
          <a:prstGeom prst="rect">
            <a:avLst/>
          </a:prstGeom>
        </p:spPr>
        <p:txBody>
          <a:bodyPr wrap="none">
            <a:spAutoFit/>
          </a:bodyPr>
          <a:lstStyle/>
          <a:p>
            <a:r>
              <a:rPr lang="en-US" altLang="zh-CN" sz="4000" dirty="0"/>
              <a:t>OSI/RM </a:t>
            </a:r>
            <a:r>
              <a:rPr lang="zh-CN" altLang="en-US" sz="4000" dirty="0"/>
              <a:t>和</a:t>
            </a:r>
            <a:r>
              <a:rPr lang="en-US" altLang="zh-CN" sz="4000" dirty="0"/>
              <a:t>TCP/IP</a:t>
            </a:r>
            <a:endParaRPr lang="zh-CN" altLang="en-US" sz="4000" dirty="0"/>
          </a:p>
        </p:txBody>
      </p:sp>
      <p:pic>
        <p:nvPicPr>
          <p:cNvPr id="13" name="图片 12"/>
          <p:cNvPicPr>
            <a:picLocks noChangeAspect="1"/>
          </p:cNvPicPr>
          <p:nvPr/>
        </p:nvPicPr>
        <p:blipFill>
          <a:blip r:embed="rId2" cstate="print"/>
          <a:stretch>
            <a:fillRect/>
          </a:stretch>
        </p:blipFill>
        <p:spPr>
          <a:xfrm>
            <a:off x="317790" y="1501145"/>
            <a:ext cx="8508419" cy="495555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标题 2"/>
          <p:cNvSpPr>
            <a:spLocks noGrp="1"/>
          </p:cNvSpPr>
          <p:nvPr>
            <p:ph type="title"/>
          </p:nvPr>
        </p:nvSpPr>
        <p:spPr>
          <a:xfrm>
            <a:off x="179388" y="115888"/>
            <a:ext cx="1882775" cy="1143000"/>
          </a:xfrm>
        </p:spPr>
        <p:txBody>
          <a:bodyPr/>
          <a:lstStyle/>
          <a:p>
            <a:pPr>
              <a:defRPr/>
            </a:pPr>
            <a:r>
              <a:rPr lang="en-US" altLang="zh-CN" dirty="0" smtClean="0"/>
              <a:t>TCP/IP</a:t>
            </a:r>
            <a:endParaRPr lang="zh-CN" altLang="en-US" dirty="0" smtClean="0"/>
          </a:p>
        </p:txBody>
      </p:sp>
      <p:sp>
        <p:nvSpPr>
          <p:cNvPr id="10" name="内容占位符 9"/>
          <p:cNvSpPr>
            <a:spLocks noGrp="1"/>
          </p:cNvSpPr>
          <p:nvPr>
            <p:ph idx="1"/>
          </p:nvPr>
        </p:nvSpPr>
        <p:spPr>
          <a:xfrm>
            <a:off x="3023387" y="476672"/>
            <a:ext cx="5663413" cy="1197298"/>
          </a:xfrm>
        </p:spPr>
        <p:txBody>
          <a:bodyPr>
            <a:normAutofit fontScale="85000" lnSpcReduction="10000"/>
          </a:bodyPr>
          <a:lstStyle/>
          <a:p>
            <a:pPr>
              <a:defRPr/>
            </a:pPr>
            <a:r>
              <a:rPr lang="en-US" altLang="zh-CN" dirty="0" smtClean="0">
                <a:latin typeface="+mn-ea"/>
              </a:rPr>
              <a:t>TCP/IP</a:t>
            </a:r>
            <a:r>
              <a:rPr lang="zh-CN" altLang="en-US" dirty="0" smtClean="0">
                <a:latin typeface="+mn-ea"/>
              </a:rPr>
              <a:t>：</a:t>
            </a:r>
            <a:r>
              <a:rPr lang="en-US" altLang="zh-CN" dirty="0" smtClean="0">
                <a:latin typeface="+mn-ea"/>
              </a:rPr>
              <a:t>4</a:t>
            </a:r>
            <a:r>
              <a:rPr lang="zh-CN" altLang="en-US" dirty="0">
                <a:latin typeface="+mn-ea"/>
              </a:rPr>
              <a:t>层结构，比</a:t>
            </a:r>
            <a:r>
              <a:rPr lang="en-US" altLang="zh-CN" dirty="0">
                <a:latin typeface="+mn-ea"/>
              </a:rPr>
              <a:t>OSI</a:t>
            </a:r>
            <a:r>
              <a:rPr lang="zh-CN" altLang="en-US" dirty="0">
                <a:latin typeface="+mn-ea"/>
              </a:rPr>
              <a:t>模型</a:t>
            </a:r>
            <a:r>
              <a:rPr lang="zh-CN" altLang="en-US" dirty="0" smtClean="0">
                <a:latin typeface="+mn-ea"/>
              </a:rPr>
              <a:t>简单</a:t>
            </a:r>
            <a:endParaRPr lang="en-US" altLang="zh-CN" dirty="0" smtClean="0">
              <a:latin typeface="+mn-ea"/>
            </a:endParaRPr>
          </a:p>
          <a:p>
            <a:pPr>
              <a:defRPr/>
            </a:pPr>
            <a:r>
              <a:rPr lang="en-US" altLang="zh-CN" dirty="0" smtClean="0">
                <a:latin typeface="+mn-ea"/>
              </a:rPr>
              <a:t>IP </a:t>
            </a:r>
            <a:r>
              <a:rPr lang="zh-CN" altLang="en-US" dirty="0" smtClean="0">
                <a:latin typeface="+mn-ea"/>
              </a:rPr>
              <a:t>网： 互联网技术的代名词</a:t>
            </a:r>
            <a:endParaRPr lang="en-US" altLang="zh-CN" dirty="0" smtClean="0">
              <a:latin typeface="+mn-ea"/>
            </a:endParaRPr>
          </a:p>
        </p:txBody>
      </p:sp>
      <p:sp>
        <p:nvSpPr>
          <p:cNvPr id="6" name="页脚占位符 5"/>
          <p:cNvSpPr>
            <a:spLocks noGrp="1"/>
          </p:cNvSpPr>
          <p:nvPr>
            <p:ph type="ftr" sz="quarter" idx="11"/>
          </p:nvPr>
        </p:nvSpPr>
        <p:spPr/>
        <p:txBody>
          <a:bodyPr/>
          <a:lstStyle/>
          <a:p>
            <a:pPr>
              <a:defRPr/>
            </a:pPr>
            <a:r>
              <a:rPr lang="en-US" altLang="zh-CN" smtClean="0"/>
              <a:t>Data and Computation</a:t>
            </a:r>
            <a:endParaRPr lang="zh-CN" altLang="en-US"/>
          </a:p>
        </p:txBody>
      </p:sp>
      <p:sp>
        <p:nvSpPr>
          <p:cNvPr id="5" name="灯片编号占位符 4"/>
          <p:cNvSpPr>
            <a:spLocks noGrp="1"/>
          </p:cNvSpPr>
          <p:nvPr>
            <p:ph type="sldNum" sz="quarter" idx="12"/>
          </p:nvPr>
        </p:nvSpPr>
        <p:spPr/>
        <p:txBody>
          <a:bodyPr/>
          <a:lstStyle/>
          <a:p>
            <a:pPr>
              <a:defRPr/>
            </a:pPr>
            <a:fld id="{D28FF064-F8E4-43D1-B951-31DC83A53C49}" type="slidenum">
              <a:rPr lang="zh-CN" altLang="en-US"/>
              <a:pPr>
                <a:defRPr/>
              </a:pPr>
              <a:t>61</a:t>
            </a:fld>
            <a:endParaRPr lang="zh-CN" altLang="en-US"/>
          </a:p>
        </p:txBody>
      </p:sp>
      <p:sp>
        <p:nvSpPr>
          <p:cNvPr id="23579" name="灯片编号占位符 3"/>
          <p:cNvSpPr txBox="1">
            <a:spLocks/>
          </p:cNvSpPr>
          <p:nvPr/>
        </p:nvSpPr>
        <p:spPr bwMode="auto">
          <a:xfrm>
            <a:off x="6553200" y="6245225"/>
            <a:ext cx="2133600" cy="476250"/>
          </a:xfrm>
          <a:prstGeom prst="rect">
            <a:avLst/>
          </a:prstGeom>
          <a:noFill/>
          <a:ln w="9525">
            <a:noFill/>
            <a:miter lim="800000"/>
            <a:headEnd/>
            <a:tailEnd/>
          </a:ln>
        </p:spPr>
        <p:txBody>
          <a:bodyPr lIns="0" rIns="0" bIns="0" anchor="b"/>
          <a:lstStyle/>
          <a:p>
            <a:pPr algn="ctr"/>
            <a:r>
              <a:rPr lang="en-US" altLang="zh-CN" sz="1400">
                <a:solidFill>
                  <a:srgbClr val="ACB89D"/>
                </a:solidFill>
                <a:ea typeface="黑体" pitchFamily="2" charset="-122"/>
              </a:rPr>
              <a:t>53/</a:t>
            </a:r>
            <a:fld id="{3D09BB0C-8A38-4D4D-8B3E-B0B5B8B22CC4}" type="slidenum">
              <a:rPr lang="en-US" altLang="zh-CN" sz="1400">
                <a:solidFill>
                  <a:srgbClr val="ACB89D"/>
                </a:solidFill>
                <a:ea typeface="黑体" pitchFamily="2" charset="-122"/>
              </a:rPr>
              <a:pPr algn="ctr"/>
              <a:t>61</a:t>
            </a:fld>
            <a:endParaRPr lang="en-US" altLang="zh-CN" sz="1400">
              <a:solidFill>
                <a:srgbClr val="ACB89D"/>
              </a:solidFill>
              <a:ea typeface="黑体" pitchFamily="2" charset="-122"/>
            </a:endParaRPr>
          </a:p>
        </p:txBody>
      </p:sp>
      <p:sp>
        <p:nvSpPr>
          <p:cNvPr id="23580" name="Rectangle 5"/>
          <p:cNvSpPr>
            <a:spLocks noChangeArrowheads="1"/>
          </p:cNvSpPr>
          <p:nvPr/>
        </p:nvSpPr>
        <p:spPr bwMode="auto">
          <a:xfrm>
            <a:off x="0" y="2243138"/>
            <a:ext cx="9144000" cy="0"/>
          </a:xfrm>
          <a:prstGeom prst="rect">
            <a:avLst/>
          </a:prstGeom>
          <a:noFill/>
          <a:ln w="9525">
            <a:noFill/>
            <a:miter lim="800000"/>
            <a:headEnd/>
            <a:tailEnd/>
          </a:ln>
        </p:spPr>
        <p:txBody>
          <a:bodyPr wrap="none" anchor="ctr">
            <a:spAutoFit/>
          </a:bodyPr>
          <a:lstStyle/>
          <a:p>
            <a:endParaRPr lang="zh-CN" altLang="en-US"/>
          </a:p>
        </p:txBody>
      </p:sp>
      <p:pic>
        <p:nvPicPr>
          <p:cNvPr id="3" name="图片 2"/>
          <p:cNvPicPr>
            <a:picLocks noChangeAspect="1"/>
          </p:cNvPicPr>
          <p:nvPr/>
        </p:nvPicPr>
        <p:blipFill>
          <a:blip r:embed="rId2" cstate="print"/>
          <a:stretch>
            <a:fillRect/>
          </a:stretch>
        </p:blipFill>
        <p:spPr>
          <a:xfrm>
            <a:off x="1100571" y="1399593"/>
            <a:ext cx="6942857" cy="5295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7.3.2 IP </a:t>
            </a:r>
            <a:r>
              <a:rPr lang="zh-CN" altLang="en-US" dirty="0" smtClean="0"/>
              <a:t>地址</a:t>
            </a:r>
            <a:endParaRPr lang="zh-CN" altLang="en-US" dirty="0"/>
          </a:p>
        </p:txBody>
      </p:sp>
      <p:sp>
        <p:nvSpPr>
          <p:cNvPr id="3" name="内容占位符 2"/>
          <p:cNvSpPr>
            <a:spLocks noGrp="1"/>
          </p:cNvSpPr>
          <p:nvPr>
            <p:ph idx="1"/>
          </p:nvPr>
        </p:nvSpPr>
        <p:spPr>
          <a:xfrm>
            <a:off x="487767" y="1484784"/>
            <a:ext cx="7467600" cy="1540768"/>
          </a:xfrm>
        </p:spPr>
        <p:txBody>
          <a:bodyPr/>
          <a:lstStyle/>
          <a:p>
            <a:r>
              <a:rPr lang="en-US" altLang="zh-CN" dirty="0" smtClean="0"/>
              <a:t>IP</a:t>
            </a:r>
            <a:r>
              <a:rPr lang="zh-CN" altLang="en-US" dirty="0" smtClean="0"/>
              <a:t>协议规定</a:t>
            </a:r>
            <a:endParaRPr lang="en-US" altLang="zh-CN" dirty="0" smtClean="0"/>
          </a:p>
          <a:p>
            <a:pPr lvl="1"/>
            <a:r>
              <a:rPr lang="zh-CN" altLang="zh-CN" dirty="0"/>
              <a:t>每台入网的计算机都必须有一</a:t>
            </a:r>
            <a:r>
              <a:rPr lang="zh-CN" altLang="zh-CN" dirty="0" smtClean="0"/>
              <a:t>个</a:t>
            </a:r>
            <a:r>
              <a:rPr lang="zh-CN" altLang="en-US" dirty="0" smtClean="0"/>
              <a:t>唯</a:t>
            </a:r>
            <a:r>
              <a:rPr lang="zh-CN" altLang="zh-CN" dirty="0" smtClean="0"/>
              <a:t>一</a:t>
            </a:r>
            <a:r>
              <a:rPr lang="zh-CN" altLang="zh-CN" dirty="0"/>
              <a:t>的网络地址，即</a:t>
            </a:r>
            <a:r>
              <a:rPr lang="en-US" altLang="zh-CN" dirty="0"/>
              <a:t>IP</a:t>
            </a:r>
            <a:r>
              <a:rPr lang="zh-CN" altLang="zh-CN" dirty="0"/>
              <a:t>地址（</a:t>
            </a:r>
            <a:r>
              <a:rPr lang="en-US" altLang="zh-CN" dirty="0"/>
              <a:t>IP Address</a:t>
            </a:r>
            <a:r>
              <a:rPr lang="zh-CN" altLang="zh-CN" dirty="0" smtClean="0"/>
              <a:t>）</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62</a:t>
            </a:fld>
            <a:endParaRPr lang="en-US" altLang="zh-CN"/>
          </a:p>
        </p:txBody>
      </p:sp>
      <p:sp>
        <p:nvSpPr>
          <p:cNvPr id="8" name="矩形 7"/>
          <p:cNvSpPr/>
          <p:nvPr/>
        </p:nvSpPr>
        <p:spPr>
          <a:xfrm>
            <a:off x="539552" y="4525068"/>
            <a:ext cx="6984776" cy="2215991"/>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pPr>
            <a:r>
              <a:rPr lang="en-US" altLang="zh-CN" sz="3000" dirty="0" smtClean="0">
                <a:solidFill>
                  <a:prstClr val="white"/>
                </a:solidFill>
                <a:latin typeface="Arial"/>
                <a:ea typeface="黑体"/>
              </a:rPr>
              <a:t>Host</a:t>
            </a:r>
            <a:endParaRPr lang="en-US" altLang="zh-CN" sz="3000" dirty="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zh-CN" altLang="en-US" sz="3000" dirty="0" smtClean="0">
                <a:solidFill>
                  <a:prstClr val="white"/>
                </a:solidFill>
                <a:latin typeface="Arial"/>
                <a:ea typeface="黑体"/>
              </a:rPr>
              <a:t>拥有</a:t>
            </a:r>
            <a:r>
              <a:rPr lang="en-US" altLang="zh-CN" sz="3000" dirty="0" smtClean="0">
                <a:solidFill>
                  <a:prstClr val="white"/>
                </a:solidFill>
                <a:latin typeface="Arial"/>
                <a:ea typeface="黑体"/>
              </a:rPr>
              <a:t>IP</a:t>
            </a:r>
            <a:r>
              <a:rPr lang="zh-CN" altLang="en-US" sz="3000" dirty="0" smtClean="0">
                <a:solidFill>
                  <a:prstClr val="white"/>
                </a:solidFill>
                <a:latin typeface="Arial"/>
                <a:ea typeface="黑体"/>
              </a:rPr>
              <a:t>地址的机器叫主机</a:t>
            </a:r>
            <a:endParaRPr lang="en-US" altLang="zh-CN" sz="3000" dirty="0" smtClean="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zh-CN" altLang="en-US" sz="3000" dirty="0" smtClean="0">
                <a:solidFill>
                  <a:prstClr val="white"/>
                </a:solidFill>
                <a:latin typeface="Arial"/>
                <a:ea typeface="黑体"/>
              </a:rPr>
              <a:t>路由根据</a:t>
            </a:r>
            <a:r>
              <a:rPr lang="en-US" altLang="zh-CN" sz="3000" dirty="0" smtClean="0">
                <a:solidFill>
                  <a:prstClr val="white"/>
                </a:solidFill>
                <a:latin typeface="Arial"/>
                <a:ea typeface="黑体"/>
              </a:rPr>
              <a:t>IP</a:t>
            </a:r>
            <a:r>
              <a:rPr lang="zh-CN" altLang="en-US" sz="3000" dirty="0" smtClean="0">
                <a:solidFill>
                  <a:prstClr val="white"/>
                </a:solidFill>
                <a:latin typeface="Arial"/>
                <a:ea typeface="黑体"/>
              </a:rPr>
              <a:t>地址传输数据包</a:t>
            </a:r>
            <a:endParaRPr lang="en-US" altLang="zh-CN" sz="3000" dirty="0" smtClean="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zh-CN" altLang="en-US" sz="3000" dirty="0" smtClean="0">
                <a:solidFill>
                  <a:prstClr val="white"/>
                </a:solidFill>
                <a:latin typeface="Arial"/>
                <a:ea typeface="黑体"/>
              </a:rPr>
              <a:t>子网和子网掩码</a:t>
            </a:r>
            <a:endParaRPr lang="en-US" altLang="zh-CN" sz="3000" dirty="0" err="1" smtClean="0">
              <a:solidFill>
                <a:prstClr val="white"/>
              </a:solidFill>
              <a:latin typeface="Arial"/>
              <a:ea typeface="黑体"/>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4181485714"/>
              </p:ext>
            </p:extLst>
          </p:nvPr>
        </p:nvGraphicFramePr>
        <p:xfrm>
          <a:off x="729178" y="2996952"/>
          <a:ext cx="7587237" cy="1512168"/>
        </p:xfrm>
        <a:graphic>
          <a:graphicData uri="http://schemas.openxmlformats.org/presentationml/2006/ole">
            <mc:AlternateContent xmlns:mc="http://schemas.openxmlformats.org/markup-compatibility/2006">
              <mc:Choice xmlns:v="urn:schemas-microsoft-com:vml" Requires="v">
                <p:oleObj spid="_x0000_s49200" name="SmartDraw" r:id="rId3" imgW="3986784" imgH="1069848" progId="">
                  <p:embed/>
                </p:oleObj>
              </mc:Choice>
              <mc:Fallback>
                <p:oleObj name="SmartDraw" r:id="rId3" imgW="3986784" imgH="1069848" progId="">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78" y="2996952"/>
                        <a:ext cx="7587237" cy="1512168"/>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21652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a:xfrm>
            <a:off x="611560" y="34142"/>
            <a:ext cx="7748588" cy="1431925"/>
          </a:xfrm>
        </p:spPr>
        <p:txBody>
          <a:bodyPr>
            <a:normAutofit/>
          </a:bodyPr>
          <a:lstStyle/>
          <a:p>
            <a:pPr algn="ctr"/>
            <a:r>
              <a:rPr lang="zh-CN" altLang="en-US" sz="4000" dirty="0" smtClean="0"/>
              <a:t>专用地址</a:t>
            </a:r>
            <a:r>
              <a:rPr lang="zh-CN" altLang="en-US" sz="4000" dirty="0"/>
              <a:t>范围</a:t>
            </a:r>
            <a:r>
              <a:rPr lang="en-US" altLang="zh-CN" sz="4000" dirty="0" smtClean="0"/>
              <a:t>(</a:t>
            </a:r>
            <a:r>
              <a:rPr lang="en-US" altLang="zh-CN" sz="4000" dirty="0" smtClean="0">
                <a:latin typeface="Times New Roman" panose="02020603050405020304" pitchFamily="18" charset="0"/>
                <a:cs typeface="Times New Roman" panose="02020603050405020304" pitchFamily="18" charset="0"/>
              </a:rPr>
              <a:t>private address range</a:t>
            </a:r>
            <a:r>
              <a:rPr lang="en-US" altLang="zh-CN" sz="4000" dirty="0" smtClean="0"/>
              <a:t>) </a:t>
            </a:r>
            <a:endParaRPr lang="en-US" altLang="zh-CN" sz="4000" dirty="0"/>
          </a:p>
        </p:txBody>
      </p:sp>
      <p:sp>
        <p:nvSpPr>
          <p:cNvPr id="624643" name="Rectangle 3"/>
          <p:cNvSpPr>
            <a:spLocks noGrp="1" noChangeArrowheads="1"/>
          </p:cNvSpPr>
          <p:nvPr>
            <p:ph type="body" idx="1"/>
          </p:nvPr>
        </p:nvSpPr>
        <p:spPr>
          <a:xfrm>
            <a:off x="1042988" y="1773238"/>
            <a:ext cx="7772400" cy="4896122"/>
          </a:xfrm>
        </p:spPr>
        <p:txBody>
          <a:bodyPr/>
          <a:lstStyle/>
          <a:p>
            <a:pPr>
              <a:buFont typeface="Wingdings" panose="05000000000000000000" pitchFamily="2" charset="2"/>
              <a:buChar char="u"/>
            </a:pPr>
            <a:r>
              <a:rPr lang="en-US" altLang="zh-CN" sz="2800" b="1" dirty="0">
                <a:solidFill>
                  <a:srgbClr val="FFFF00"/>
                </a:solidFill>
                <a:latin typeface="Times New Roman" panose="02020603050405020304" pitchFamily="18" charset="0"/>
                <a:cs typeface="Times New Roman" panose="02020603050405020304" pitchFamily="18" charset="0"/>
              </a:rPr>
              <a:t>10.0.0.0 </a:t>
            </a:r>
            <a:r>
              <a:rPr lang="en-US" altLang="zh-CN" sz="2800" dirty="0">
                <a:solidFill>
                  <a:srgbClr val="FFFF00"/>
                </a:solidFill>
                <a:latin typeface="Times New Roman" panose="02020603050405020304" pitchFamily="18" charset="0"/>
                <a:cs typeface="Times New Roman" panose="02020603050405020304" pitchFamily="18" charset="0"/>
              </a:rPr>
              <a:t>~</a:t>
            </a:r>
            <a:r>
              <a:rPr lang="zh-CN" altLang="en-US" sz="2800" b="1" dirty="0" smtClean="0">
                <a:solidFill>
                  <a:srgbClr val="FFFF00"/>
                </a:solidFill>
                <a:latin typeface="Times New Roman" panose="02020603050405020304" pitchFamily="18" charset="0"/>
                <a:cs typeface="Times New Roman" panose="02020603050405020304" pitchFamily="18" charset="0"/>
              </a:rPr>
              <a:t> </a:t>
            </a:r>
            <a:r>
              <a:rPr lang="en-US" altLang="zh-CN" sz="2800" b="1" dirty="0">
                <a:solidFill>
                  <a:srgbClr val="FFFF00"/>
                </a:solidFill>
                <a:latin typeface="Times New Roman" panose="02020603050405020304" pitchFamily="18" charset="0"/>
                <a:cs typeface="Times New Roman" panose="02020603050405020304" pitchFamily="18" charset="0"/>
              </a:rPr>
              <a:t>10.255.255.255</a:t>
            </a:r>
          </a:p>
          <a:p>
            <a:pPr>
              <a:buFont typeface="Wingdings" panose="05000000000000000000" pitchFamily="2" charset="2"/>
              <a:buChar char="u"/>
            </a:pPr>
            <a:r>
              <a:rPr lang="en-US" altLang="zh-CN" sz="2800" b="1" dirty="0">
                <a:solidFill>
                  <a:srgbClr val="FFFF00"/>
                </a:solidFill>
                <a:latin typeface="Times New Roman" panose="02020603050405020304" pitchFamily="18" charset="0"/>
                <a:cs typeface="Times New Roman" panose="02020603050405020304" pitchFamily="18" charset="0"/>
              </a:rPr>
              <a:t>172.16.0.0 </a:t>
            </a:r>
            <a:r>
              <a:rPr lang="en-US" altLang="zh-CN" sz="2800" dirty="0">
                <a:solidFill>
                  <a:srgbClr val="FFFF00"/>
                </a:solidFill>
                <a:latin typeface="Times New Roman" panose="02020603050405020304" pitchFamily="18" charset="0"/>
                <a:cs typeface="Times New Roman" panose="02020603050405020304" pitchFamily="18" charset="0"/>
              </a:rPr>
              <a:t>~</a:t>
            </a:r>
            <a:r>
              <a:rPr lang="zh-CN" altLang="en-US" sz="2800" b="1" dirty="0" smtClean="0">
                <a:solidFill>
                  <a:srgbClr val="FFFF00"/>
                </a:solidFill>
                <a:latin typeface="Times New Roman" panose="02020603050405020304" pitchFamily="18" charset="0"/>
                <a:cs typeface="Times New Roman" panose="02020603050405020304" pitchFamily="18" charset="0"/>
              </a:rPr>
              <a:t> </a:t>
            </a:r>
            <a:r>
              <a:rPr lang="en-US" altLang="zh-CN" sz="2800" b="1" dirty="0">
                <a:solidFill>
                  <a:srgbClr val="FFFF00"/>
                </a:solidFill>
                <a:latin typeface="Times New Roman" panose="02020603050405020304" pitchFamily="18" charset="0"/>
                <a:cs typeface="Times New Roman" panose="02020603050405020304" pitchFamily="18" charset="0"/>
              </a:rPr>
              <a:t>172.31.255.255</a:t>
            </a:r>
          </a:p>
          <a:p>
            <a:pPr>
              <a:buFont typeface="Wingdings" panose="05000000000000000000" pitchFamily="2" charset="2"/>
              <a:buChar char="u"/>
            </a:pPr>
            <a:r>
              <a:rPr lang="en-US" altLang="zh-CN" sz="2800" b="1" dirty="0">
                <a:solidFill>
                  <a:srgbClr val="FFFF00"/>
                </a:solidFill>
                <a:latin typeface="Times New Roman" panose="02020603050405020304" pitchFamily="18" charset="0"/>
                <a:cs typeface="Times New Roman" panose="02020603050405020304" pitchFamily="18" charset="0"/>
              </a:rPr>
              <a:t>192.168.0.0 </a:t>
            </a:r>
            <a:r>
              <a:rPr lang="en-US" altLang="zh-CN" sz="2800" dirty="0">
                <a:solidFill>
                  <a:srgbClr val="FFFF00"/>
                </a:solidFill>
                <a:latin typeface="Times New Roman" panose="02020603050405020304" pitchFamily="18" charset="0"/>
                <a:cs typeface="Times New Roman" panose="02020603050405020304" pitchFamily="18" charset="0"/>
              </a:rPr>
              <a:t>~</a:t>
            </a:r>
            <a:r>
              <a:rPr lang="zh-CN" altLang="en-US" sz="2800" b="1" dirty="0" smtClean="0">
                <a:solidFill>
                  <a:srgbClr val="FFFF00"/>
                </a:solidFill>
                <a:latin typeface="Times New Roman" panose="02020603050405020304" pitchFamily="18" charset="0"/>
                <a:cs typeface="Times New Roman" panose="02020603050405020304" pitchFamily="18" charset="0"/>
              </a:rPr>
              <a:t> </a:t>
            </a:r>
            <a:r>
              <a:rPr lang="en-US" altLang="zh-CN" sz="2800" b="1" dirty="0" smtClean="0">
                <a:solidFill>
                  <a:srgbClr val="FFFF00"/>
                </a:solidFill>
                <a:latin typeface="Times New Roman" panose="02020603050405020304" pitchFamily="18" charset="0"/>
                <a:cs typeface="Times New Roman" panose="02020603050405020304" pitchFamily="18" charset="0"/>
              </a:rPr>
              <a:t>192.168.255.255</a:t>
            </a:r>
          </a:p>
          <a:p>
            <a:pPr marL="0" indent="0">
              <a:buNone/>
            </a:pPr>
            <a:endParaRPr lang="en-US" altLang="zh-CN" sz="2800" b="1" dirty="0">
              <a:solidFill>
                <a:srgbClr val="FFFF00"/>
              </a:solidFill>
              <a:latin typeface="Times New Roman" panose="02020603050405020304" pitchFamily="18" charset="0"/>
              <a:cs typeface="Times New Roman" panose="02020603050405020304" pitchFamily="18" charset="0"/>
            </a:endParaRPr>
          </a:p>
          <a:p>
            <a:r>
              <a:rPr lang="zh-CN" altLang="en-US" sz="2800" dirty="0"/>
              <a:t>这些地址只能用于一个机构的内部通信，而不能用于和因特网上的主机通信。</a:t>
            </a:r>
          </a:p>
          <a:p>
            <a:r>
              <a:rPr lang="zh-CN" altLang="en-US" sz="2800" dirty="0"/>
              <a:t>专用地址只能用作本地地址而不能用作全球地址。在因特网中的所有路由器对目的地址是专用地址的数据报一律不进行转发。 </a:t>
            </a:r>
          </a:p>
        </p:txBody>
      </p:sp>
    </p:spTree>
    <p:extLst>
      <p:ext uri="{BB962C8B-B14F-4D97-AF65-F5344CB8AC3E}">
        <p14:creationId xmlns:p14="http://schemas.microsoft.com/office/powerpoint/2010/main" val="2211806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获得</a:t>
            </a:r>
            <a:r>
              <a:rPr lang="en-US" altLang="zh-CN" dirty="0"/>
              <a:t>IP</a:t>
            </a:r>
            <a:r>
              <a:rPr lang="zh-CN" altLang="en-US" dirty="0"/>
              <a:t>地址 </a:t>
            </a:r>
          </a:p>
        </p:txBody>
      </p:sp>
      <p:sp>
        <p:nvSpPr>
          <p:cNvPr id="52227" name="Rectangle 3"/>
          <p:cNvSpPr>
            <a:spLocks noGrp="1" noChangeArrowheads="1"/>
          </p:cNvSpPr>
          <p:nvPr>
            <p:ph type="body" idx="1"/>
          </p:nvPr>
        </p:nvSpPr>
        <p:spPr>
          <a:xfrm>
            <a:off x="467544" y="1700808"/>
            <a:ext cx="8507288" cy="4636368"/>
          </a:xfrm>
        </p:spPr>
        <p:txBody>
          <a:bodyPr>
            <a:normAutofit fontScale="92500" lnSpcReduction="10000"/>
          </a:bodyPr>
          <a:lstStyle/>
          <a:p>
            <a:pPr>
              <a:lnSpc>
                <a:spcPct val="120000"/>
              </a:lnSpc>
            </a:pPr>
            <a:r>
              <a:rPr lang="en-US" altLang="zh-CN" sz="2400" dirty="0">
                <a:latin typeface="+mn-ea"/>
                <a:ea typeface="+mn-ea"/>
                <a:cs typeface="Times New Roman" panose="02020603050405020304" pitchFamily="18" charset="0"/>
              </a:rPr>
              <a:t>ISP</a:t>
            </a:r>
            <a:r>
              <a:rPr lang="zh-CN" altLang="en-US" sz="2400" dirty="0">
                <a:latin typeface="+mn-ea"/>
                <a:ea typeface="+mn-ea"/>
                <a:cs typeface="Times New Roman" panose="02020603050405020304" pitchFamily="18" charset="0"/>
              </a:rPr>
              <a:t>（</a:t>
            </a:r>
            <a:r>
              <a:rPr lang="en-US" altLang="zh-CN" sz="2400" dirty="0">
                <a:latin typeface="+mn-ea"/>
                <a:ea typeface="+mn-ea"/>
                <a:cs typeface="Times New Roman" panose="02020603050405020304" pitchFamily="18" charset="0"/>
              </a:rPr>
              <a:t>Internet Service Provider</a:t>
            </a:r>
            <a:r>
              <a:rPr lang="zh-CN" altLang="en-US" sz="2400" dirty="0">
                <a:latin typeface="+mn-ea"/>
                <a:ea typeface="+mn-ea"/>
                <a:cs typeface="Times New Roman" panose="02020603050405020304" pitchFamily="18" charset="0"/>
              </a:rPr>
              <a:t>）从</a:t>
            </a:r>
            <a:r>
              <a:rPr lang="en-US" altLang="zh-CN" sz="2400" dirty="0">
                <a:latin typeface="+mn-ea"/>
                <a:ea typeface="+mn-ea"/>
                <a:cs typeface="Times New Roman" panose="02020603050405020304" pitchFamily="18" charset="0"/>
              </a:rPr>
              <a:t>Internet</a:t>
            </a:r>
            <a:r>
              <a:rPr lang="zh-CN" altLang="en-US" sz="2400" dirty="0">
                <a:latin typeface="+mn-ea"/>
                <a:ea typeface="+mn-ea"/>
                <a:cs typeface="Times New Roman" panose="02020603050405020304" pitchFamily="18" charset="0"/>
              </a:rPr>
              <a:t>网络信息中心</a:t>
            </a:r>
            <a:r>
              <a:rPr lang="en-US" altLang="zh-CN" sz="2400" dirty="0">
                <a:latin typeface="+mn-ea"/>
                <a:ea typeface="+mn-ea"/>
                <a:cs typeface="Times New Roman" panose="02020603050405020304" pitchFamily="18" charset="0"/>
              </a:rPr>
              <a:t>NIC</a:t>
            </a:r>
            <a:r>
              <a:rPr lang="zh-CN" altLang="en-US" sz="2400" dirty="0">
                <a:latin typeface="+mn-ea"/>
                <a:ea typeface="+mn-ea"/>
                <a:cs typeface="Times New Roman" panose="02020603050405020304" pitchFamily="18" charset="0"/>
              </a:rPr>
              <a:t>成批申请</a:t>
            </a:r>
            <a:r>
              <a:rPr lang="en-US" altLang="zh-CN" sz="2400" dirty="0">
                <a:latin typeface="+mn-ea"/>
                <a:ea typeface="+mn-ea"/>
                <a:cs typeface="Times New Roman" panose="02020603050405020304" pitchFamily="18" charset="0"/>
              </a:rPr>
              <a:t>IP</a:t>
            </a:r>
            <a:r>
              <a:rPr lang="zh-CN" altLang="en-US" sz="2400" dirty="0">
                <a:latin typeface="+mn-ea"/>
                <a:ea typeface="+mn-ea"/>
                <a:cs typeface="Times New Roman" panose="02020603050405020304" pitchFamily="18" charset="0"/>
              </a:rPr>
              <a:t>地址</a:t>
            </a:r>
          </a:p>
          <a:p>
            <a:pPr>
              <a:lnSpc>
                <a:spcPct val="120000"/>
              </a:lnSpc>
            </a:pPr>
            <a:r>
              <a:rPr lang="en-US" altLang="zh-CN" sz="2400" dirty="0">
                <a:latin typeface="+mn-ea"/>
                <a:ea typeface="+mn-ea"/>
                <a:cs typeface="Times New Roman" panose="02020603050405020304" pitchFamily="18" charset="0"/>
              </a:rPr>
              <a:t>ISP</a:t>
            </a:r>
            <a:r>
              <a:rPr lang="zh-CN" altLang="en-US" sz="2400" dirty="0">
                <a:latin typeface="+mn-ea"/>
                <a:ea typeface="+mn-ea"/>
                <a:cs typeface="Times New Roman" panose="02020603050405020304" pitchFamily="18" charset="0"/>
              </a:rPr>
              <a:t>分配给自己的用户使用</a:t>
            </a:r>
          </a:p>
          <a:p>
            <a:pPr>
              <a:lnSpc>
                <a:spcPct val="120000"/>
              </a:lnSpc>
            </a:pPr>
            <a:r>
              <a:rPr lang="en-US" altLang="zh-CN" sz="2400" dirty="0">
                <a:latin typeface="+mn-ea"/>
                <a:ea typeface="+mn-ea"/>
                <a:cs typeface="Times New Roman" panose="02020603050405020304" pitchFamily="18" charset="0"/>
              </a:rPr>
              <a:t>IP</a:t>
            </a:r>
            <a:r>
              <a:rPr lang="zh-CN" altLang="en-US" sz="2400" dirty="0">
                <a:latin typeface="+mn-ea"/>
                <a:ea typeface="+mn-ea"/>
                <a:cs typeface="Times New Roman" panose="02020603050405020304" pitchFamily="18" charset="0"/>
              </a:rPr>
              <a:t>地址可分为固定和动态两种</a:t>
            </a:r>
          </a:p>
          <a:p>
            <a:pPr lvl="1">
              <a:lnSpc>
                <a:spcPct val="120000"/>
              </a:lnSpc>
            </a:pPr>
            <a:r>
              <a:rPr lang="zh-CN" altLang="en-US" sz="2000" dirty="0">
                <a:latin typeface="+mn-ea"/>
                <a:ea typeface="+mn-ea"/>
                <a:cs typeface="Times New Roman" panose="02020603050405020304" pitchFamily="18" charset="0"/>
              </a:rPr>
              <a:t>固定</a:t>
            </a:r>
            <a:r>
              <a:rPr lang="en-US" altLang="zh-CN" sz="2000" dirty="0">
                <a:latin typeface="+mn-ea"/>
                <a:ea typeface="+mn-ea"/>
                <a:cs typeface="Times New Roman" panose="02020603050405020304" pitchFamily="18" charset="0"/>
              </a:rPr>
              <a:t>IP</a:t>
            </a:r>
            <a:r>
              <a:rPr lang="zh-CN" altLang="en-US" sz="2000" dirty="0" smtClean="0">
                <a:latin typeface="+mn-ea"/>
                <a:ea typeface="+mn-ea"/>
                <a:cs typeface="Times New Roman" panose="02020603050405020304" pitchFamily="18" charset="0"/>
              </a:rPr>
              <a:t>地址：一</a:t>
            </a:r>
            <a:r>
              <a:rPr lang="zh-CN" altLang="en-US" sz="2000" dirty="0">
                <a:latin typeface="+mn-ea"/>
                <a:ea typeface="+mn-ea"/>
                <a:cs typeface="Times New Roman" panose="02020603050405020304" pitchFamily="18" charset="0"/>
              </a:rPr>
              <a:t>台主机有一个永久地址</a:t>
            </a:r>
          </a:p>
          <a:p>
            <a:pPr lvl="1">
              <a:lnSpc>
                <a:spcPct val="120000"/>
              </a:lnSpc>
            </a:pPr>
            <a:r>
              <a:rPr lang="zh-CN" altLang="en-US" sz="2000" dirty="0">
                <a:latin typeface="+mn-ea"/>
                <a:ea typeface="+mn-ea"/>
                <a:cs typeface="Times New Roman" panose="02020603050405020304" pitchFamily="18" charset="0"/>
              </a:rPr>
              <a:t>动态</a:t>
            </a:r>
            <a:r>
              <a:rPr lang="en-US" altLang="zh-CN" sz="2000" dirty="0">
                <a:latin typeface="+mn-ea"/>
                <a:ea typeface="+mn-ea"/>
                <a:cs typeface="Times New Roman" panose="02020603050405020304" pitchFamily="18" charset="0"/>
              </a:rPr>
              <a:t>IP</a:t>
            </a:r>
            <a:r>
              <a:rPr lang="zh-CN" altLang="en-US" sz="2000" dirty="0" smtClean="0">
                <a:latin typeface="+mn-ea"/>
                <a:ea typeface="+mn-ea"/>
                <a:cs typeface="Times New Roman" panose="02020603050405020304" pitchFamily="18" charset="0"/>
              </a:rPr>
              <a:t>地址：可以</a:t>
            </a:r>
            <a:r>
              <a:rPr lang="zh-CN" altLang="en-US" sz="2000" dirty="0">
                <a:latin typeface="+mn-ea"/>
                <a:ea typeface="+mn-ea"/>
                <a:cs typeface="Times New Roman" panose="02020603050405020304" pitchFamily="18" charset="0"/>
              </a:rPr>
              <a:t>理解为临时</a:t>
            </a:r>
            <a:r>
              <a:rPr lang="zh-CN" altLang="en-US" sz="2000" dirty="0" smtClean="0">
                <a:latin typeface="+mn-ea"/>
                <a:ea typeface="+mn-ea"/>
                <a:cs typeface="Times New Roman" panose="02020603050405020304" pitchFamily="18" charset="0"/>
              </a:rPr>
              <a:t>地址，按需申请，用完后释放</a:t>
            </a:r>
            <a:endParaRPr lang="zh-CN" altLang="en-US" sz="2000" dirty="0">
              <a:latin typeface="+mn-ea"/>
              <a:ea typeface="+mn-ea"/>
              <a:cs typeface="Times New Roman" panose="02020603050405020304" pitchFamily="18" charset="0"/>
            </a:endParaRPr>
          </a:p>
          <a:p>
            <a:pPr>
              <a:lnSpc>
                <a:spcPct val="120000"/>
              </a:lnSpc>
            </a:pPr>
            <a:r>
              <a:rPr lang="zh-CN" altLang="en-US" sz="2400" dirty="0">
                <a:latin typeface="+mn-ea"/>
                <a:ea typeface="+mn-ea"/>
                <a:cs typeface="Times New Roman" panose="02020603050405020304" pitchFamily="18" charset="0"/>
              </a:rPr>
              <a:t>动态</a:t>
            </a:r>
            <a:r>
              <a:rPr lang="en-US" altLang="zh-CN" sz="2400" dirty="0">
                <a:latin typeface="+mn-ea"/>
                <a:ea typeface="+mn-ea"/>
                <a:cs typeface="Times New Roman" panose="02020603050405020304" pitchFamily="18" charset="0"/>
              </a:rPr>
              <a:t>IP</a:t>
            </a:r>
            <a:r>
              <a:rPr lang="zh-CN" altLang="en-US" sz="2400" dirty="0">
                <a:latin typeface="+mn-ea"/>
                <a:ea typeface="+mn-ea"/>
                <a:cs typeface="Times New Roman" panose="02020603050405020304" pitchFamily="18" charset="0"/>
              </a:rPr>
              <a:t>地址</a:t>
            </a:r>
            <a:r>
              <a:rPr lang="en-US" altLang="zh-CN" sz="2400" dirty="0">
                <a:latin typeface="+mn-ea"/>
                <a:ea typeface="+mn-ea"/>
                <a:cs typeface="Times New Roman" panose="02020603050405020304" pitchFamily="18" charset="0"/>
              </a:rPr>
              <a:t>——</a:t>
            </a:r>
            <a:r>
              <a:rPr lang="zh-CN" altLang="en-US" sz="2400" dirty="0">
                <a:latin typeface="+mn-ea"/>
                <a:ea typeface="+mn-ea"/>
                <a:cs typeface="Times New Roman" panose="02020603050405020304" pitchFamily="18" charset="0"/>
              </a:rPr>
              <a:t>使用</a:t>
            </a:r>
            <a:r>
              <a:rPr lang="en-US" altLang="zh-CN" sz="2400" dirty="0">
                <a:latin typeface="+mn-ea"/>
                <a:ea typeface="+mn-ea"/>
                <a:cs typeface="Times New Roman" panose="02020603050405020304" pitchFamily="18" charset="0"/>
              </a:rPr>
              <a:t>DHCP</a:t>
            </a:r>
            <a:r>
              <a:rPr lang="zh-CN" altLang="en-US" sz="2400" dirty="0">
                <a:latin typeface="+mn-ea"/>
                <a:ea typeface="+mn-ea"/>
                <a:cs typeface="Times New Roman" panose="02020603050405020304" pitchFamily="18" charset="0"/>
              </a:rPr>
              <a:t>协议</a:t>
            </a:r>
          </a:p>
          <a:p>
            <a:pPr lvl="1">
              <a:lnSpc>
                <a:spcPct val="120000"/>
              </a:lnSpc>
            </a:pPr>
            <a:r>
              <a:rPr lang="zh-CN" altLang="en-US" sz="2000" dirty="0">
                <a:latin typeface="+mn-ea"/>
                <a:ea typeface="+mn-ea"/>
                <a:cs typeface="Times New Roman" panose="02020603050405020304" pitchFamily="18" charset="0"/>
              </a:rPr>
              <a:t>一旦用户建立与</a:t>
            </a:r>
            <a:r>
              <a:rPr lang="en-US" altLang="zh-CN" sz="2000" dirty="0">
                <a:latin typeface="+mn-ea"/>
                <a:ea typeface="+mn-ea"/>
                <a:cs typeface="Times New Roman" panose="02020603050405020304" pitchFamily="18" charset="0"/>
              </a:rPr>
              <a:t>Internet</a:t>
            </a:r>
            <a:r>
              <a:rPr lang="zh-CN" altLang="en-US" sz="2000" dirty="0">
                <a:latin typeface="+mn-ea"/>
                <a:ea typeface="+mn-ea"/>
                <a:cs typeface="Times New Roman" panose="02020603050405020304" pitchFamily="18" charset="0"/>
              </a:rPr>
              <a:t>的连接，就得到一个</a:t>
            </a:r>
            <a:r>
              <a:rPr lang="en-US" altLang="zh-CN" sz="2000" dirty="0">
                <a:latin typeface="+mn-ea"/>
                <a:ea typeface="+mn-ea"/>
                <a:cs typeface="Times New Roman" panose="02020603050405020304" pitchFamily="18" charset="0"/>
              </a:rPr>
              <a:t>IP</a:t>
            </a:r>
            <a:r>
              <a:rPr lang="zh-CN" altLang="en-US" sz="2000" dirty="0">
                <a:latin typeface="+mn-ea"/>
                <a:ea typeface="+mn-ea"/>
                <a:cs typeface="Times New Roman" panose="02020603050405020304" pitchFamily="18" charset="0"/>
              </a:rPr>
              <a:t>地址</a:t>
            </a:r>
          </a:p>
          <a:p>
            <a:pPr lvl="1">
              <a:lnSpc>
                <a:spcPct val="120000"/>
              </a:lnSpc>
            </a:pPr>
            <a:r>
              <a:rPr lang="zh-CN" altLang="en-US" sz="2000" dirty="0">
                <a:latin typeface="+mn-ea"/>
                <a:ea typeface="+mn-ea"/>
                <a:cs typeface="Times New Roman" panose="02020603050405020304" pitchFamily="18" charset="0"/>
              </a:rPr>
              <a:t>当退出连接时，所分配的地址自动取消</a:t>
            </a:r>
          </a:p>
          <a:p>
            <a:pPr lvl="1">
              <a:lnSpc>
                <a:spcPct val="120000"/>
              </a:lnSpc>
            </a:pPr>
            <a:r>
              <a:rPr lang="zh-CN" altLang="en-US" sz="2000" dirty="0">
                <a:latin typeface="+mn-ea"/>
                <a:ea typeface="+mn-ea"/>
                <a:cs typeface="Times New Roman" panose="02020603050405020304" pitchFamily="18" charset="0"/>
              </a:rPr>
              <a:t>再次连接，重新分配</a:t>
            </a:r>
            <a:r>
              <a:rPr lang="en-US" altLang="zh-CN" sz="2000" dirty="0">
                <a:latin typeface="+mn-ea"/>
                <a:ea typeface="+mn-ea"/>
                <a:cs typeface="Times New Roman" panose="02020603050405020304" pitchFamily="18" charset="0"/>
              </a:rPr>
              <a:t>IP</a:t>
            </a:r>
            <a:r>
              <a:rPr lang="zh-CN" altLang="en-US" sz="2000" dirty="0">
                <a:latin typeface="+mn-ea"/>
                <a:ea typeface="+mn-ea"/>
                <a:cs typeface="Times New Roman" panose="02020603050405020304" pitchFamily="18" charset="0"/>
              </a:rPr>
              <a:t>地址</a:t>
            </a:r>
          </a:p>
          <a:p>
            <a:pPr lvl="1">
              <a:lnSpc>
                <a:spcPct val="120000"/>
              </a:lnSpc>
            </a:pPr>
            <a:r>
              <a:rPr lang="zh-CN" altLang="en-US" sz="2000" dirty="0">
                <a:latin typeface="+mn-ea"/>
                <a:ea typeface="+mn-ea"/>
                <a:cs typeface="Times New Roman" panose="02020603050405020304" pitchFamily="18" charset="0"/>
              </a:rPr>
              <a:t>如通过公共电话网拨号上网的计算机，就是动态</a:t>
            </a:r>
            <a:r>
              <a:rPr lang="en-US" altLang="zh-CN" sz="2000" dirty="0">
                <a:latin typeface="+mn-ea"/>
                <a:ea typeface="+mn-ea"/>
                <a:cs typeface="Times New Roman" panose="02020603050405020304" pitchFamily="18" charset="0"/>
              </a:rPr>
              <a:t>IP</a:t>
            </a:r>
            <a:r>
              <a:rPr lang="zh-CN" altLang="en-US" sz="2000" dirty="0">
                <a:latin typeface="+mn-ea"/>
                <a:ea typeface="+mn-ea"/>
                <a:cs typeface="Times New Roman" panose="02020603050405020304" pitchFamily="18" charset="0"/>
              </a:rPr>
              <a:t>地址服务模式</a:t>
            </a:r>
          </a:p>
        </p:txBody>
      </p:sp>
      <p:sp>
        <p:nvSpPr>
          <p:cNvPr id="2" name="灯片编号占位符 1"/>
          <p:cNvSpPr>
            <a:spLocks noGrp="1"/>
          </p:cNvSpPr>
          <p:nvPr>
            <p:ph type="sldNum" sz="quarter" idx="12"/>
          </p:nvPr>
        </p:nvSpPr>
        <p:spPr/>
        <p:txBody>
          <a:bodyPr/>
          <a:lstStyle/>
          <a:p>
            <a:pPr>
              <a:defRPr/>
            </a:pPr>
            <a:fld id="{54DCE81F-A34A-4F23-89A3-BB8AD725059B}" type="slidenum">
              <a:rPr lang="en-US" altLang="zh-CN" smtClean="0"/>
              <a:pPr>
                <a:defRPr/>
              </a:pPr>
              <a:t>64</a:t>
            </a:fld>
            <a:endParaRPr lang="en-US" altLang="zh-CN"/>
          </a:p>
        </p:txBody>
      </p:sp>
    </p:spTree>
    <p:extLst>
      <p:ext uri="{BB962C8B-B14F-4D97-AF65-F5344CB8AC3E}">
        <p14:creationId xmlns:p14="http://schemas.microsoft.com/office/powerpoint/2010/main" val="96428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IPv4 and IPv6</a:t>
            </a:r>
            <a:endParaRPr lang="zh-CN" altLang="en-US" dirty="0"/>
          </a:p>
        </p:txBody>
      </p:sp>
      <p:sp>
        <p:nvSpPr>
          <p:cNvPr id="3" name="内容占位符 2"/>
          <p:cNvSpPr>
            <a:spLocks noGrp="1"/>
          </p:cNvSpPr>
          <p:nvPr>
            <p:ph idx="1"/>
          </p:nvPr>
        </p:nvSpPr>
        <p:spPr>
          <a:xfrm>
            <a:off x="457200" y="1600200"/>
            <a:ext cx="7467600" cy="4781128"/>
          </a:xfrm>
        </p:spPr>
        <p:txBody>
          <a:bodyPr>
            <a:normAutofit/>
          </a:bodyPr>
          <a:lstStyle/>
          <a:p>
            <a:r>
              <a:rPr lang="en-US" altLang="zh-CN" dirty="0" smtClean="0"/>
              <a:t>IPv4</a:t>
            </a:r>
          </a:p>
          <a:p>
            <a:pPr lvl="1"/>
            <a:r>
              <a:rPr lang="en-US" altLang="zh-CN" dirty="0"/>
              <a:t>IPv4</a:t>
            </a:r>
            <a:r>
              <a:rPr lang="zh-CN" altLang="en-US" dirty="0"/>
              <a:t>（</a:t>
            </a:r>
            <a:r>
              <a:rPr lang="en-US" altLang="zh-CN" dirty="0"/>
              <a:t>IP Version 4</a:t>
            </a:r>
            <a:r>
              <a:rPr lang="zh-CN" altLang="en-US" dirty="0" smtClean="0"/>
              <a:t>），</a:t>
            </a:r>
            <a:r>
              <a:rPr lang="en-US" altLang="zh-CN" dirty="0" smtClean="0"/>
              <a:t>32</a:t>
            </a:r>
            <a:r>
              <a:rPr lang="zh-CN" altLang="en-US" dirty="0" smtClean="0"/>
              <a:t>位地址长度，是</a:t>
            </a:r>
            <a:r>
              <a:rPr lang="zh-CN" altLang="en-US" dirty="0"/>
              <a:t>目前主要在使用的</a:t>
            </a:r>
            <a:r>
              <a:rPr lang="en-US" altLang="zh-CN" dirty="0"/>
              <a:t>IP</a:t>
            </a:r>
            <a:r>
              <a:rPr lang="zh-CN" altLang="en-US" dirty="0"/>
              <a:t>方案，但</a:t>
            </a:r>
            <a:r>
              <a:rPr lang="en-US" altLang="zh-CN" dirty="0"/>
              <a:t>IP</a:t>
            </a:r>
            <a:r>
              <a:rPr lang="zh-CN" altLang="en-US" dirty="0"/>
              <a:t>地址已经面临资源危机</a:t>
            </a:r>
            <a:r>
              <a:rPr lang="zh-CN" altLang="en-US" dirty="0" smtClean="0"/>
              <a:t>。</a:t>
            </a:r>
            <a:endParaRPr lang="en-US" altLang="zh-CN" dirty="0" smtClean="0"/>
          </a:p>
          <a:p>
            <a:pPr lvl="1"/>
            <a:r>
              <a:rPr lang="zh-CN" altLang="en-US" dirty="0" smtClean="0"/>
              <a:t>早前：有</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分配方案。由于</a:t>
            </a:r>
            <a:r>
              <a:rPr lang="en-US" altLang="zh-CN" dirty="0" smtClean="0"/>
              <a:t>IP</a:t>
            </a:r>
            <a:r>
              <a:rPr lang="zh-CN" altLang="en-US" dirty="0" smtClean="0"/>
              <a:t>地址不足，现在都采用：</a:t>
            </a:r>
            <a:endParaRPr lang="en-US" altLang="zh-CN" dirty="0" smtClean="0"/>
          </a:p>
          <a:p>
            <a:pPr lvl="2"/>
            <a:r>
              <a:rPr lang="zh-CN" altLang="zh-CN" dirty="0">
                <a:solidFill>
                  <a:srgbClr val="FFC000"/>
                </a:solidFill>
              </a:rPr>
              <a:t>无类别域间</a:t>
            </a:r>
            <a:r>
              <a:rPr lang="zh-CN" altLang="zh-CN" dirty="0" smtClean="0">
                <a:solidFill>
                  <a:srgbClr val="FFC000"/>
                </a:solidFill>
              </a:rPr>
              <a:t>路由</a:t>
            </a:r>
            <a:r>
              <a:rPr lang="zh-CN" altLang="zh-CN" dirty="0" smtClean="0"/>
              <a:t>方案</a:t>
            </a:r>
            <a:endParaRPr lang="en-US" altLang="zh-CN" dirty="0" smtClean="0"/>
          </a:p>
          <a:p>
            <a:pPr lvl="2"/>
            <a:r>
              <a:rPr lang="en-US" altLang="zh-CN" dirty="0" smtClean="0"/>
              <a:t>Classless </a:t>
            </a:r>
            <a:r>
              <a:rPr lang="en-US" altLang="zh-CN" dirty="0"/>
              <a:t>Inter-Domain </a:t>
            </a:r>
            <a:r>
              <a:rPr lang="en-US" altLang="zh-CN" dirty="0" smtClean="0"/>
              <a:t>Routing</a:t>
            </a:r>
            <a:r>
              <a:rPr lang="zh-CN" altLang="en-US" dirty="0" smtClean="0"/>
              <a:t>，</a:t>
            </a:r>
            <a:r>
              <a:rPr lang="en-US" altLang="zh-CN" dirty="0" smtClean="0">
                <a:solidFill>
                  <a:srgbClr val="FFC000"/>
                </a:solidFill>
              </a:rPr>
              <a:t>CIDR</a:t>
            </a:r>
          </a:p>
          <a:p>
            <a:pPr lvl="2"/>
            <a:r>
              <a:rPr lang="zh-CN" altLang="zh-CN" dirty="0"/>
              <a:t>地址以可变大小块的方式</a:t>
            </a:r>
            <a:r>
              <a:rPr lang="zh-CN" altLang="zh-CN" dirty="0" smtClean="0"/>
              <a:t>分配</a:t>
            </a:r>
            <a:endParaRPr lang="en-US" altLang="zh-CN" dirty="0" smtClean="0"/>
          </a:p>
          <a:p>
            <a:endParaRPr lang="zh-CN" altLang="en-US" dirty="0"/>
          </a:p>
        </p:txBody>
      </p:sp>
      <p:sp>
        <p:nvSpPr>
          <p:cNvPr id="4" name="页脚占位符 3"/>
          <p:cNvSpPr>
            <a:spLocks noGrp="1"/>
          </p:cNvSpPr>
          <p:nvPr>
            <p:ph type="ftr" sz="quarter" idx="11"/>
          </p:nvPr>
        </p:nvSpPr>
        <p:spPr/>
        <p:txBody>
          <a:bodyPr/>
          <a:lstStyle/>
          <a:p>
            <a:pPr>
              <a:defRPr/>
            </a:pPr>
            <a:r>
              <a:rPr lang="en-US" altLang="zh-CN" dirty="0" smtClean="0"/>
              <a:t>Data and Computation</a:t>
            </a:r>
            <a:endParaRPr lang="en-US" altLang="zh-CN" dirty="0"/>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65</a:t>
            </a:fld>
            <a:endParaRPr lang="en-US" altLang="zh-CN"/>
          </a:p>
        </p:txBody>
      </p:sp>
      <p:pic>
        <p:nvPicPr>
          <p:cNvPr id="501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7" y="16829"/>
            <a:ext cx="2627784" cy="211733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89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p:nvPr>
        </p:nvSpPr>
        <p:spPr>
          <a:xfrm>
            <a:off x="1066800" y="304801"/>
            <a:ext cx="7543800" cy="747936"/>
          </a:xfrm>
        </p:spPr>
        <p:txBody>
          <a:bodyPr>
            <a:normAutofit fontScale="90000"/>
          </a:bodyPr>
          <a:lstStyle/>
          <a:p>
            <a:pPr eaLnBrk="1" hangingPunct="1">
              <a:defRPr/>
            </a:pPr>
            <a:r>
              <a:rPr lang="en-US" altLang="zh-CN" sz="4800" dirty="0" smtClean="0"/>
              <a:t>IPv4</a:t>
            </a:r>
            <a:r>
              <a:rPr lang="zh-CN" altLang="en-US" sz="4800" dirty="0" smtClean="0"/>
              <a:t>和</a:t>
            </a:r>
            <a:r>
              <a:rPr lang="en-US" altLang="zh-CN" sz="4800" dirty="0" smtClean="0"/>
              <a:t>IPv6</a:t>
            </a:r>
            <a:endParaRPr lang="zh-CN" altLang="en-US" dirty="0" smtClean="0"/>
          </a:p>
        </p:txBody>
      </p:sp>
      <p:sp>
        <p:nvSpPr>
          <p:cNvPr id="99330" name="内容占位符 2"/>
          <p:cNvSpPr>
            <a:spLocks noGrp="1"/>
          </p:cNvSpPr>
          <p:nvPr>
            <p:ph idx="1"/>
          </p:nvPr>
        </p:nvSpPr>
        <p:spPr>
          <a:xfrm>
            <a:off x="273050" y="1385184"/>
            <a:ext cx="8642350" cy="4708525"/>
          </a:xfrm>
        </p:spPr>
        <p:txBody>
          <a:bodyPr/>
          <a:lstStyle/>
          <a:p>
            <a:pPr>
              <a:defRPr/>
            </a:pPr>
            <a:r>
              <a:rPr lang="en-US" altLang="zh-CN" dirty="0" smtClean="0">
                <a:solidFill>
                  <a:srgbClr val="FFFF00"/>
                </a:solidFill>
              </a:rPr>
              <a:t>IPv6</a:t>
            </a:r>
            <a:r>
              <a:rPr lang="zh-CN" altLang="en-US" dirty="0" smtClean="0">
                <a:solidFill>
                  <a:srgbClr val="FFFF00"/>
                </a:solidFill>
              </a:rPr>
              <a:t>：</a:t>
            </a:r>
            <a:endParaRPr lang="en-US" altLang="zh-CN" dirty="0" smtClean="0">
              <a:solidFill>
                <a:srgbClr val="FFFF00"/>
              </a:solidFill>
            </a:endParaRPr>
          </a:p>
          <a:p>
            <a:pPr lvl="1">
              <a:defRPr/>
            </a:pPr>
            <a:r>
              <a:rPr lang="zh-CN" altLang="en-US" dirty="0" smtClean="0"/>
              <a:t>下一 代</a:t>
            </a:r>
            <a:r>
              <a:rPr lang="en-US" altLang="zh-CN" dirty="0" smtClean="0"/>
              <a:t>IP</a:t>
            </a:r>
            <a:r>
              <a:rPr lang="zh-CN" altLang="en-US" dirty="0" smtClean="0"/>
              <a:t>协议的版本为</a:t>
            </a:r>
            <a:r>
              <a:rPr lang="en-US" altLang="zh-CN" dirty="0" smtClean="0">
                <a:solidFill>
                  <a:srgbClr val="FFFF00"/>
                </a:solidFill>
              </a:rPr>
              <a:t>IPv6</a:t>
            </a:r>
            <a:r>
              <a:rPr lang="zh-CN" altLang="en-US" dirty="0" smtClean="0"/>
              <a:t>，使用</a:t>
            </a:r>
            <a:r>
              <a:rPr lang="en-US" altLang="zh-CN" dirty="0" smtClean="0">
                <a:solidFill>
                  <a:srgbClr val="FFFF00"/>
                </a:solidFill>
              </a:rPr>
              <a:t>128</a:t>
            </a:r>
            <a:r>
              <a:rPr lang="zh-CN" altLang="en-US" dirty="0" smtClean="0"/>
              <a:t>位二进制数的</a:t>
            </a:r>
            <a:r>
              <a:rPr lang="en-US" altLang="zh-CN" dirty="0" smtClean="0"/>
              <a:t>IP</a:t>
            </a:r>
            <a:r>
              <a:rPr lang="zh-CN" altLang="en-US" dirty="0" smtClean="0"/>
              <a:t>地址。</a:t>
            </a:r>
            <a:endParaRPr lang="en-US" altLang="zh-CN" dirty="0" smtClean="0"/>
          </a:p>
          <a:p>
            <a:pPr lvl="1">
              <a:defRPr/>
            </a:pPr>
            <a:r>
              <a:rPr lang="zh-CN" altLang="en-US" dirty="0" smtClean="0"/>
              <a:t>在很长的一段时间内，</a:t>
            </a:r>
            <a:r>
              <a:rPr lang="en-US" altLang="zh-CN" dirty="0" smtClean="0"/>
              <a:t>IPv4</a:t>
            </a:r>
            <a:r>
              <a:rPr lang="zh-CN" altLang="en-US" dirty="0" smtClean="0"/>
              <a:t>和</a:t>
            </a:r>
            <a:r>
              <a:rPr lang="en-US" altLang="zh-CN" dirty="0" smtClean="0"/>
              <a:t>IPv6</a:t>
            </a:r>
            <a:r>
              <a:rPr lang="zh-CN" altLang="en-US" dirty="0" smtClean="0"/>
              <a:t>将并存，其后逐步淘汰</a:t>
            </a:r>
            <a:r>
              <a:rPr lang="en-US" altLang="zh-CN" dirty="0" smtClean="0"/>
              <a:t>IPv4</a:t>
            </a:r>
            <a:r>
              <a:rPr lang="zh-CN" altLang="en-US" dirty="0" smtClean="0"/>
              <a:t>。</a:t>
            </a:r>
            <a:endParaRPr lang="en-US" altLang="zh-CN" dirty="0" smtClean="0"/>
          </a:p>
          <a:p>
            <a:pPr eaLnBrk="1" hangingPunct="1">
              <a:defRPr/>
            </a:pPr>
            <a:endParaRPr lang="zh-CN" altLang="en-US" sz="3600" dirty="0" smtClean="0"/>
          </a:p>
          <a:p>
            <a:pPr eaLnBrk="1" hangingPunct="1">
              <a:defRPr/>
            </a:pPr>
            <a:endParaRPr lang="zh-CN" altLang="en-US" sz="3600" dirty="0" smtClean="0"/>
          </a:p>
        </p:txBody>
      </p:sp>
      <p:sp>
        <p:nvSpPr>
          <p:cNvPr id="5" name="灯片编号占位符 4"/>
          <p:cNvSpPr>
            <a:spLocks noGrp="1"/>
          </p:cNvSpPr>
          <p:nvPr>
            <p:ph type="sldNum" sz="quarter" idx="12"/>
          </p:nvPr>
        </p:nvSpPr>
        <p:spPr>
          <a:xfrm>
            <a:off x="8153400" y="6267316"/>
            <a:ext cx="762000" cy="365125"/>
          </a:xfrm>
        </p:spPr>
        <p:txBody>
          <a:bodyPr/>
          <a:lstStyle/>
          <a:p>
            <a:pPr>
              <a:defRPr/>
            </a:pPr>
            <a:fld id="{725A1816-DF35-44D6-B844-067290E90012}" type="slidenum">
              <a:rPr lang="zh-CN" altLang="en-US"/>
              <a:pPr>
                <a:defRPr/>
              </a:pPr>
              <a:t>66</a:t>
            </a:fld>
            <a:endParaRPr lang="zh-CN" alt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520" y="5146460"/>
            <a:ext cx="1334210" cy="105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569" y="4858428"/>
            <a:ext cx="800538" cy="163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2449" y="4900171"/>
            <a:ext cx="1432173" cy="144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4" y="4426380"/>
            <a:ext cx="2486025"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任意多边形 1"/>
          <p:cNvSpPr/>
          <p:nvPr/>
        </p:nvSpPr>
        <p:spPr bwMode="auto">
          <a:xfrm>
            <a:off x="3657600" y="5366821"/>
            <a:ext cx="1664677" cy="738554"/>
          </a:xfrm>
          <a:custGeom>
            <a:avLst/>
            <a:gdLst>
              <a:gd name="connsiteX0" fmla="*/ 0 w 1664677"/>
              <a:gd name="connsiteY0" fmla="*/ 738554 h 738554"/>
              <a:gd name="connsiteX1" fmla="*/ 1664677 w 1664677"/>
              <a:gd name="connsiteY1" fmla="*/ 0 h 738554"/>
              <a:gd name="connsiteX2" fmla="*/ 1664677 w 1664677"/>
              <a:gd name="connsiteY2" fmla="*/ 0 h 738554"/>
            </a:gdLst>
            <a:ahLst/>
            <a:cxnLst>
              <a:cxn ang="0">
                <a:pos x="connsiteX0" y="connsiteY0"/>
              </a:cxn>
              <a:cxn ang="0">
                <a:pos x="connsiteX1" y="connsiteY1"/>
              </a:cxn>
              <a:cxn ang="0">
                <a:pos x="connsiteX2" y="connsiteY2"/>
              </a:cxn>
            </a:cxnLst>
            <a:rect l="l" t="t" r="r" b="b"/>
            <a:pathLst>
              <a:path w="1664677" h="738554">
                <a:moveTo>
                  <a:pt x="0" y="738554"/>
                </a:moveTo>
                <a:lnTo>
                  <a:pt x="1664677" y="0"/>
                </a:lnTo>
                <a:lnTo>
                  <a:pt x="1664677" y="0"/>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ahoma" charset="0"/>
              <a:ea typeface="宋体" charset="0"/>
              <a:cs typeface="宋体" charset="0"/>
            </a:endParaRPr>
          </a:p>
        </p:txBody>
      </p:sp>
      <p:sp>
        <p:nvSpPr>
          <p:cNvPr id="6" name="任意多边形 5"/>
          <p:cNvSpPr/>
          <p:nvPr/>
        </p:nvSpPr>
        <p:spPr bwMode="auto">
          <a:xfrm>
            <a:off x="1383323" y="5308206"/>
            <a:ext cx="4206260" cy="1367131"/>
          </a:xfrm>
          <a:custGeom>
            <a:avLst/>
            <a:gdLst>
              <a:gd name="connsiteX0" fmla="*/ 0 w 4206260"/>
              <a:gd name="connsiteY0" fmla="*/ 480646 h 1367131"/>
              <a:gd name="connsiteX1" fmla="*/ 1289539 w 4206260"/>
              <a:gd name="connsiteY1" fmla="*/ 1289538 h 1367131"/>
              <a:gd name="connsiteX2" fmla="*/ 1289539 w 4206260"/>
              <a:gd name="connsiteY2" fmla="*/ 1289538 h 1367131"/>
              <a:gd name="connsiteX3" fmla="*/ 3856892 w 4206260"/>
              <a:gd name="connsiteY3" fmla="*/ 1266092 h 1367131"/>
              <a:gd name="connsiteX4" fmla="*/ 4114800 w 4206260"/>
              <a:gd name="connsiteY4" fmla="*/ 0 h 1367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6260" h="1367131">
                <a:moveTo>
                  <a:pt x="0" y="480646"/>
                </a:moveTo>
                <a:lnTo>
                  <a:pt x="1289539" y="1289538"/>
                </a:lnTo>
                <a:lnTo>
                  <a:pt x="1289539" y="1289538"/>
                </a:lnTo>
                <a:cubicBezTo>
                  <a:pt x="1717431" y="1285630"/>
                  <a:pt x="3386015" y="1481015"/>
                  <a:pt x="3856892" y="1266092"/>
                </a:cubicBezTo>
                <a:cubicBezTo>
                  <a:pt x="4327769" y="1051169"/>
                  <a:pt x="4221284" y="525584"/>
                  <a:pt x="4114800" y="0"/>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ahoma" charset="0"/>
              <a:ea typeface="宋体" charset="0"/>
              <a:cs typeface="宋体" charset="0"/>
            </a:endParaRPr>
          </a:p>
        </p:txBody>
      </p:sp>
      <p:sp>
        <p:nvSpPr>
          <p:cNvPr id="7" name="任意多边形 6"/>
          <p:cNvSpPr/>
          <p:nvPr/>
        </p:nvSpPr>
        <p:spPr bwMode="auto">
          <a:xfrm>
            <a:off x="6142892" y="5319929"/>
            <a:ext cx="1969477" cy="851939"/>
          </a:xfrm>
          <a:custGeom>
            <a:avLst/>
            <a:gdLst>
              <a:gd name="connsiteX0" fmla="*/ 0 w 1969477"/>
              <a:gd name="connsiteY0" fmla="*/ 0 h 851939"/>
              <a:gd name="connsiteX1" fmla="*/ 363416 w 1969477"/>
              <a:gd name="connsiteY1" fmla="*/ 609600 h 851939"/>
              <a:gd name="connsiteX2" fmla="*/ 1230923 w 1969477"/>
              <a:gd name="connsiteY2" fmla="*/ 844061 h 851939"/>
              <a:gd name="connsiteX3" fmla="*/ 1969477 w 1969477"/>
              <a:gd name="connsiteY3" fmla="*/ 773723 h 851939"/>
            </a:gdLst>
            <a:ahLst/>
            <a:cxnLst>
              <a:cxn ang="0">
                <a:pos x="connsiteX0" y="connsiteY0"/>
              </a:cxn>
              <a:cxn ang="0">
                <a:pos x="connsiteX1" y="connsiteY1"/>
              </a:cxn>
              <a:cxn ang="0">
                <a:pos x="connsiteX2" y="connsiteY2"/>
              </a:cxn>
              <a:cxn ang="0">
                <a:pos x="connsiteX3" y="connsiteY3"/>
              </a:cxn>
            </a:cxnLst>
            <a:rect l="l" t="t" r="r" b="b"/>
            <a:pathLst>
              <a:path w="1969477" h="851939">
                <a:moveTo>
                  <a:pt x="0" y="0"/>
                </a:moveTo>
                <a:cubicBezTo>
                  <a:pt x="79131" y="234461"/>
                  <a:pt x="158262" y="468923"/>
                  <a:pt x="363416" y="609600"/>
                </a:cubicBezTo>
                <a:cubicBezTo>
                  <a:pt x="568570" y="750277"/>
                  <a:pt x="963246" y="816707"/>
                  <a:pt x="1230923" y="844061"/>
                </a:cubicBezTo>
                <a:cubicBezTo>
                  <a:pt x="1498600" y="871415"/>
                  <a:pt x="1734038" y="822569"/>
                  <a:pt x="1969477" y="77372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Tahoma" charset="0"/>
              <a:ea typeface="宋体" charset="0"/>
              <a:cs typeface="宋体" charset="0"/>
            </a:endParaRPr>
          </a:p>
        </p:txBody>
      </p:sp>
    </p:spTree>
    <p:extLst>
      <p:ext uri="{BB962C8B-B14F-4D97-AF65-F5344CB8AC3E}">
        <p14:creationId xmlns:p14="http://schemas.microsoft.com/office/powerpoint/2010/main" val="37276069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p:cNvSpPr>
            <a:spLocks noChangeArrowheads="1"/>
          </p:cNvSpPr>
          <p:nvPr/>
        </p:nvSpPr>
        <p:spPr bwMode="auto">
          <a:xfrm>
            <a:off x="1403648" y="4437112"/>
            <a:ext cx="7146925" cy="763588"/>
          </a:xfrm>
          <a:prstGeom prst="rect">
            <a:avLst/>
          </a:prstGeom>
          <a:solidFill>
            <a:srgbClr val="FFFFCC"/>
          </a:solidFill>
          <a:ln w="2857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4466" name="Rectangle 2"/>
          <p:cNvSpPr>
            <a:spLocks noGrp="1" noChangeArrowheads="1"/>
          </p:cNvSpPr>
          <p:nvPr>
            <p:ph type="title"/>
          </p:nvPr>
        </p:nvSpPr>
        <p:spPr>
          <a:xfrm>
            <a:off x="457200" y="274638"/>
            <a:ext cx="8507288" cy="1143000"/>
          </a:xfrm>
        </p:spPr>
        <p:txBody>
          <a:bodyPr>
            <a:normAutofit/>
          </a:bodyPr>
          <a:lstStyle/>
          <a:p>
            <a:r>
              <a:rPr lang="zh-CN" altLang="en-US" dirty="0" smtClean="0"/>
              <a:t>域名（</a:t>
            </a:r>
            <a:r>
              <a:rPr lang="en-US" altLang="zh-CN" dirty="0" smtClean="0"/>
              <a:t>DNS</a:t>
            </a:r>
            <a:r>
              <a:rPr lang="zh-CN" altLang="en-US" sz="3600" dirty="0" smtClean="0"/>
              <a:t>，</a:t>
            </a:r>
            <a:r>
              <a:rPr lang="en-US" altLang="zh-CN" sz="3600" dirty="0" smtClean="0"/>
              <a:t>Domain </a:t>
            </a:r>
            <a:r>
              <a:rPr lang="en-US" altLang="zh-CN" sz="3600" dirty="0"/>
              <a:t>Name System </a:t>
            </a:r>
            <a:r>
              <a:rPr lang="zh-CN" altLang="en-US" dirty="0" smtClean="0"/>
              <a:t>）</a:t>
            </a:r>
            <a:endParaRPr lang="zh-CN" altLang="en-US" dirty="0"/>
          </a:p>
        </p:txBody>
      </p:sp>
      <p:sp>
        <p:nvSpPr>
          <p:cNvPr id="574467" name="Rectangle 3"/>
          <p:cNvSpPr>
            <a:spLocks noGrp="1" noChangeArrowheads="1"/>
          </p:cNvSpPr>
          <p:nvPr>
            <p:ph type="body" idx="1"/>
          </p:nvPr>
        </p:nvSpPr>
        <p:spPr>
          <a:xfrm>
            <a:off x="553841" y="1628800"/>
            <a:ext cx="7772400" cy="4762202"/>
          </a:xfrm>
        </p:spPr>
        <p:txBody>
          <a:bodyPr>
            <a:normAutofit/>
          </a:bodyPr>
          <a:lstStyle/>
          <a:p>
            <a:pPr>
              <a:lnSpc>
                <a:spcPct val="90000"/>
              </a:lnSpc>
            </a:pPr>
            <a:r>
              <a:rPr lang="zh-CN" altLang="en-US" sz="2800" dirty="0" smtClean="0"/>
              <a:t>解决</a:t>
            </a:r>
            <a:r>
              <a:rPr lang="en-US" altLang="zh-CN" sz="2800" dirty="0" smtClean="0"/>
              <a:t>IP</a:t>
            </a:r>
            <a:r>
              <a:rPr lang="zh-CN" altLang="en-US" sz="2800" dirty="0" smtClean="0"/>
              <a:t>地址</a:t>
            </a:r>
            <a:r>
              <a:rPr lang="zh-CN" altLang="zh-CN" sz="2800" dirty="0" smtClean="0"/>
              <a:t>记忆</a:t>
            </a:r>
            <a:r>
              <a:rPr lang="zh-CN" altLang="en-US" sz="2800" dirty="0" smtClean="0"/>
              <a:t>困难问题</a:t>
            </a:r>
            <a:endParaRPr lang="en-US" altLang="zh-CN" sz="2800" dirty="0"/>
          </a:p>
          <a:p>
            <a:pPr>
              <a:lnSpc>
                <a:spcPct val="90000"/>
              </a:lnSpc>
            </a:pPr>
            <a:r>
              <a:rPr lang="zh-CN" altLang="en-US" sz="2800" dirty="0" smtClean="0"/>
              <a:t>因特网</a:t>
            </a:r>
            <a:r>
              <a:rPr lang="zh-CN" altLang="en-US" sz="2800" dirty="0"/>
              <a:t>采用了层次</a:t>
            </a:r>
            <a:r>
              <a:rPr lang="zh-CN" altLang="en-US" sz="2800" dirty="0">
                <a:solidFill>
                  <a:srgbClr val="FFFF00"/>
                </a:solidFill>
              </a:rPr>
              <a:t>树状结构</a:t>
            </a:r>
            <a:r>
              <a:rPr lang="zh-CN" altLang="en-US" sz="2800" dirty="0"/>
              <a:t>的命名方法。</a:t>
            </a:r>
          </a:p>
          <a:p>
            <a:pPr>
              <a:lnSpc>
                <a:spcPct val="90000"/>
              </a:lnSpc>
            </a:pPr>
            <a:r>
              <a:rPr lang="zh-CN" altLang="en-US" sz="2800" dirty="0"/>
              <a:t>任何一个连接在因特网上的主机或路由器，都有一个</a:t>
            </a:r>
            <a:r>
              <a:rPr lang="zh-CN" altLang="en-US" sz="2800" dirty="0">
                <a:solidFill>
                  <a:srgbClr val="FFFF00"/>
                </a:solidFill>
              </a:rPr>
              <a:t>唯一</a:t>
            </a:r>
            <a:r>
              <a:rPr lang="zh-CN" altLang="en-US" sz="2800" dirty="0"/>
              <a:t>的层次结构的名字，即</a:t>
            </a:r>
            <a:r>
              <a:rPr lang="zh-CN" altLang="en-US" sz="2800" dirty="0">
                <a:solidFill>
                  <a:srgbClr val="FFFF00"/>
                </a:solidFill>
              </a:rPr>
              <a:t>域名</a:t>
            </a:r>
            <a:r>
              <a:rPr lang="zh-CN" altLang="en-US" sz="2800" dirty="0"/>
              <a:t>。</a:t>
            </a:r>
          </a:p>
          <a:p>
            <a:pPr>
              <a:lnSpc>
                <a:spcPct val="90000"/>
              </a:lnSpc>
            </a:pPr>
            <a:r>
              <a:rPr lang="zh-CN" altLang="en-US" sz="2800" dirty="0"/>
              <a:t>域名的结构由标号序列组成，各标号之间用</a:t>
            </a:r>
            <a:r>
              <a:rPr lang="zh-CN" altLang="en-US" sz="2800" dirty="0">
                <a:solidFill>
                  <a:srgbClr val="FFFF00"/>
                </a:solidFill>
              </a:rPr>
              <a:t>点</a:t>
            </a:r>
            <a:r>
              <a:rPr lang="zh-CN" altLang="en-US" sz="2800" dirty="0"/>
              <a:t>隔开：</a:t>
            </a:r>
          </a:p>
          <a:p>
            <a:pPr>
              <a:lnSpc>
                <a:spcPct val="90000"/>
              </a:lnSpc>
              <a:spcBef>
                <a:spcPct val="60000"/>
              </a:spcBef>
              <a:spcAft>
                <a:spcPct val="60000"/>
              </a:spcAft>
              <a:buFont typeface="Wingdings" panose="05000000000000000000" pitchFamily="2" charset="2"/>
              <a:buNone/>
            </a:pPr>
            <a:r>
              <a:rPr lang="zh-CN" altLang="en-US" sz="2800" dirty="0"/>
              <a:t>      </a:t>
            </a:r>
            <a:r>
              <a:rPr lang="zh-CN" altLang="en-US" sz="2800" dirty="0">
                <a:solidFill>
                  <a:schemeClr val="bg1"/>
                </a:solidFill>
              </a:rPr>
              <a:t>        </a:t>
            </a:r>
            <a:r>
              <a:rPr lang="en-US" altLang="zh-CN" sz="2800" dirty="0">
                <a:solidFill>
                  <a:schemeClr val="bg1"/>
                </a:solidFill>
              </a:rPr>
              <a:t>… </a:t>
            </a:r>
            <a:r>
              <a:rPr lang="en-US" altLang="zh-CN" sz="3600" b="1" dirty="0">
                <a:solidFill>
                  <a:schemeClr val="bg1"/>
                </a:solidFill>
              </a:rPr>
              <a:t>.</a:t>
            </a:r>
            <a:r>
              <a:rPr lang="en-US" altLang="zh-CN" sz="2800" b="1" dirty="0">
                <a:solidFill>
                  <a:schemeClr val="bg1"/>
                </a:solidFill>
              </a:rPr>
              <a:t> </a:t>
            </a:r>
            <a:r>
              <a:rPr lang="zh-CN" altLang="en-US" sz="2800" dirty="0">
                <a:solidFill>
                  <a:schemeClr val="bg1"/>
                </a:solidFill>
              </a:rPr>
              <a:t>三级域名 </a:t>
            </a:r>
            <a:r>
              <a:rPr lang="en-US" altLang="zh-CN" sz="3600" b="1" dirty="0">
                <a:solidFill>
                  <a:schemeClr val="bg1"/>
                </a:solidFill>
              </a:rPr>
              <a:t>.</a:t>
            </a:r>
            <a:r>
              <a:rPr lang="en-US" altLang="zh-CN" sz="2800" b="1" dirty="0">
                <a:solidFill>
                  <a:schemeClr val="bg1"/>
                </a:solidFill>
              </a:rPr>
              <a:t> </a:t>
            </a:r>
            <a:r>
              <a:rPr lang="zh-CN" altLang="en-US" sz="2800" dirty="0">
                <a:solidFill>
                  <a:schemeClr val="bg1"/>
                </a:solidFill>
              </a:rPr>
              <a:t>二级域名 </a:t>
            </a:r>
            <a:r>
              <a:rPr lang="en-US" altLang="zh-CN" sz="3600" b="1" dirty="0">
                <a:solidFill>
                  <a:schemeClr val="bg1"/>
                </a:solidFill>
              </a:rPr>
              <a:t>.</a:t>
            </a:r>
            <a:r>
              <a:rPr lang="en-US" altLang="zh-CN" sz="2800" b="1" dirty="0">
                <a:solidFill>
                  <a:schemeClr val="bg1"/>
                </a:solidFill>
              </a:rPr>
              <a:t> </a:t>
            </a:r>
            <a:r>
              <a:rPr lang="zh-CN" altLang="en-US" sz="2800" dirty="0">
                <a:solidFill>
                  <a:schemeClr val="bg1"/>
                </a:solidFill>
              </a:rPr>
              <a:t>顶级域名</a:t>
            </a:r>
          </a:p>
          <a:p>
            <a:pPr>
              <a:lnSpc>
                <a:spcPct val="90000"/>
              </a:lnSpc>
            </a:pPr>
            <a:r>
              <a:rPr lang="zh-CN" altLang="en-US" sz="2800" dirty="0"/>
              <a:t>各标号分别代表不同级别的域名。  </a:t>
            </a:r>
          </a:p>
        </p:txBody>
      </p:sp>
    </p:spTree>
    <p:extLst>
      <p:ext uri="{BB962C8B-B14F-4D97-AF65-F5344CB8AC3E}">
        <p14:creationId xmlns:p14="http://schemas.microsoft.com/office/powerpoint/2010/main" val="31431118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783539" y="476672"/>
            <a:ext cx="8180949" cy="768350"/>
          </a:xfrm>
        </p:spPr>
        <p:txBody>
          <a:bodyPr>
            <a:normAutofit fontScale="90000"/>
          </a:bodyPr>
          <a:lstStyle/>
          <a:p>
            <a:r>
              <a:rPr lang="zh-CN" altLang="en-US" dirty="0"/>
              <a:t>顶级</a:t>
            </a:r>
            <a:r>
              <a:rPr lang="zh-CN" altLang="en-US" dirty="0" smtClean="0"/>
              <a:t>域名</a:t>
            </a:r>
            <a:r>
              <a:rPr lang="en-US" altLang="zh-CN" dirty="0" smtClean="0"/>
              <a:t>TLD </a:t>
            </a:r>
            <a:r>
              <a:rPr lang="en-US" altLang="zh-CN" sz="3600" dirty="0" smtClean="0"/>
              <a:t>(Top </a:t>
            </a:r>
            <a:r>
              <a:rPr lang="en-US" altLang="zh-CN" sz="3600" dirty="0"/>
              <a:t>Level Domain)</a:t>
            </a:r>
          </a:p>
        </p:txBody>
      </p:sp>
      <p:sp>
        <p:nvSpPr>
          <p:cNvPr id="131136" name="Rectangle 64"/>
          <p:cNvSpPr>
            <a:spLocks noGrp="1" noChangeArrowheads="1"/>
          </p:cNvSpPr>
          <p:nvPr>
            <p:ph type="body" idx="1"/>
          </p:nvPr>
        </p:nvSpPr>
        <p:spPr>
          <a:xfrm>
            <a:off x="755650" y="1412777"/>
            <a:ext cx="8388350" cy="5445224"/>
          </a:xfrm>
        </p:spPr>
        <p:txBody>
          <a:bodyPr/>
          <a:lstStyle/>
          <a:p>
            <a:pPr>
              <a:lnSpc>
                <a:spcPct val="90000"/>
              </a:lnSpc>
              <a:buFont typeface="Wingdings" panose="05000000000000000000" pitchFamily="2" charset="2"/>
              <a:buNone/>
            </a:pPr>
            <a:r>
              <a:rPr lang="zh-CN" altLang="en-US" dirty="0" smtClean="0"/>
              <a:t>分两类：</a:t>
            </a:r>
            <a:endParaRPr lang="en-US" altLang="zh-CN" dirty="0" smtClean="0"/>
          </a:p>
          <a:p>
            <a:pPr>
              <a:lnSpc>
                <a:spcPct val="90000"/>
              </a:lnSpc>
              <a:buFont typeface="Wingdings" panose="05000000000000000000" pitchFamily="2" charset="2"/>
              <a:buNone/>
            </a:pPr>
            <a:r>
              <a:rPr lang="en-US" altLang="zh-CN" dirty="0" smtClean="0"/>
              <a:t>(</a:t>
            </a:r>
            <a:r>
              <a:rPr lang="en-US" altLang="zh-CN" dirty="0"/>
              <a:t>1) </a:t>
            </a:r>
            <a:r>
              <a:rPr lang="zh-CN" altLang="en-US" dirty="0"/>
              <a:t>国家顶级域名 </a:t>
            </a:r>
            <a:r>
              <a:rPr lang="en-US" altLang="zh-CN" dirty="0" err="1"/>
              <a:t>nTLD</a:t>
            </a:r>
            <a:r>
              <a:rPr lang="zh-CN" altLang="en-US" dirty="0"/>
              <a:t>：如</a:t>
            </a:r>
            <a:r>
              <a:rPr lang="en-US" altLang="zh-CN" dirty="0"/>
              <a:t>: .</a:t>
            </a:r>
            <a:r>
              <a:rPr lang="en-US" altLang="zh-CN" dirty="0" err="1"/>
              <a:t>cn</a:t>
            </a:r>
            <a:r>
              <a:rPr lang="en-US" altLang="zh-CN" dirty="0"/>
              <a:t> </a:t>
            </a:r>
            <a:r>
              <a:rPr lang="zh-CN" altLang="en-US" dirty="0"/>
              <a:t>表示中国，</a:t>
            </a:r>
            <a:r>
              <a:rPr lang="en-US" altLang="zh-CN" dirty="0"/>
              <a:t>.us </a:t>
            </a:r>
            <a:r>
              <a:rPr lang="zh-CN" altLang="en-US" dirty="0"/>
              <a:t>表示美国，</a:t>
            </a:r>
            <a:r>
              <a:rPr lang="en-US" altLang="zh-CN" dirty="0"/>
              <a:t>.</a:t>
            </a:r>
            <a:r>
              <a:rPr lang="en-US" altLang="zh-CN" dirty="0" err="1"/>
              <a:t>uk</a:t>
            </a:r>
            <a:r>
              <a:rPr lang="en-US" altLang="zh-CN" dirty="0"/>
              <a:t> </a:t>
            </a:r>
            <a:r>
              <a:rPr lang="zh-CN" altLang="en-US" dirty="0"/>
              <a:t>表示英国，等等。</a:t>
            </a:r>
          </a:p>
          <a:p>
            <a:pPr>
              <a:lnSpc>
                <a:spcPct val="90000"/>
              </a:lnSpc>
              <a:buFont typeface="Wingdings" panose="05000000000000000000" pitchFamily="2" charset="2"/>
              <a:buNone/>
            </a:pPr>
            <a:r>
              <a:rPr lang="en-US" altLang="zh-CN" dirty="0"/>
              <a:t>(2) </a:t>
            </a:r>
            <a:r>
              <a:rPr lang="zh-CN" altLang="en-US" dirty="0"/>
              <a:t>通用顶级域名 </a:t>
            </a:r>
            <a:r>
              <a:rPr lang="en-US" altLang="zh-CN" dirty="0" err="1"/>
              <a:t>gTLD</a:t>
            </a:r>
            <a:r>
              <a:rPr lang="zh-CN" altLang="en-US" dirty="0"/>
              <a:t>：最早的顶级域名是：</a:t>
            </a:r>
          </a:p>
          <a:p>
            <a:pPr>
              <a:lnSpc>
                <a:spcPct val="90000"/>
              </a:lnSpc>
              <a:buFont typeface="Wingdings" panose="05000000000000000000" pitchFamily="2" charset="2"/>
              <a:buNone/>
            </a:pPr>
            <a:r>
              <a:rPr lang="zh-CN" altLang="en-US" sz="2800" dirty="0"/>
              <a:t>    </a:t>
            </a:r>
            <a:r>
              <a:rPr lang="en-US" altLang="zh-CN" sz="2800" dirty="0"/>
              <a:t>.com  </a:t>
            </a:r>
            <a:r>
              <a:rPr lang="zh-CN" altLang="en-US" sz="2800" dirty="0"/>
              <a:t>（公司和企业）</a:t>
            </a:r>
          </a:p>
          <a:p>
            <a:pPr>
              <a:lnSpc>
                <a:spcPct val="90000"/>
              </a:lnSpc>
              <a:buFont typeface="Wingdings" panose="05000000000000000000" pitchFamily="2" charset="2"/>
              <a:buNone/>
            </a:pPr>
            <a:r>
              <a:rPr lang="zh-CN" altLang="en-US" sz="2800" dirty="0"/>
              <a:t>    </a:t>
            </a:r>
            <a:r>
              <a:rPr lang="en-US" altLang="zh-CN" sz="2800" dirty="0" err="1"/>
              <a:t>.net</a:t>
            </a:r>
            <a:r>
              <a:rPr lang="en-US" altLang="zh-CN" sz="2800" dirty="0"/>
              <a:t>  </a:t>
            </a:r>
            <a:r>
              <a:rPr lang="zh-CN" altLang="en-US" sz="2800" dirty="0"/>
              <a:t>（网络服务机构）</a:t>
            </a:r>
          </a:p>
          <a:p>
            <a:pPr>
              <a:lnSpc>
                <a:spcPct val="90000"/>
              </a:lnSpc>
              <a:buFont typeface="Wingdings" panose="05000000000000000000" pitchFamily="2" charset="2"/>
              <a:buNone/>
            </a:pPr>
            <a:r>
              <a:rPr lang="zh-CN" altLang="en-US" sz="2800" dirty="0"/>
              <a:t>    </a:t>
            </a:r>
            <a:r>
              <a:rPr lang="en-US" altLang="zh-CN" sz="2800" dirty="0"/>
              <a:t>.org  </a:t>
            </a:r>
            <a:r>
              <a:rPr lang="zh-CN" altLang="en-US" sz="2800" dirty="0"/>
              <a:t>（非赢利性组织）</a:t>
            </a:r>
          </a:p>
          <a:p>
            <a:pPr>
              <a:lnSpc>
                <a:spcPct val="90000"/>
              </a:lnSpc>
              <a:buFont typeface="Wingdings" panose="05000000000000000000" pitchFamily="2" charset="2"/>
              <a:buNone/>
            </a:pPr>
            <a:r>
              <a:rPr lang="zh-CN" altLang="en-US" sz="2800" dirty="0"/>
              <a:t>    </a:t>
            </a:r>
            <a:r>
              <a:rPr lang="en-US" altLang="zh-CN" sz="2800" dirty="0"/>
              <a:t>.</a:t>
            </a:r>
            <a:r>
              <a:rPr lang="en-US" altLang="zh-CN" sz="2800" dirty="0" err="1"/>
              <a:t>edu</a:t>
            </a:r>
            <a:r>
              <a:rPr lang="en-US" altLang="zh-CN" sz="2800" dirty="0"/>
              <a:t>  </a:t>
            </a:r>
            <a:r>
              <a:rPr lang="zh-CN" altLang="en-US" sz="2800" dirty="0"/>
              <a:t>（美国专用的教育机构（）</a:t>
            </a:r>
          </a:p>
          <a:p>
            <a:pPr>
              <a:lnSpc>
                <a:spcPct val="90000"/>
              </a:lnSpc>
              <a:buFont typeface="Wingdings" panose="05000000000000000000" pitchFamily="2" charset="2"/>
              <a:buNone/>
            </a:pPr>
            <a:r>
              <a:rPr lang="zh-CN" altLang="en-US" sz="2800" dirty="0"/>
              <a:t>    </a:t>
            </a:r>
            <a:r>
              <a:rPr lang="en-US" altLang="zh-CN" sz="2800" dirty="0"/>
              <a:t>.</a:t>
            </a:r>
            <a:r>
              <a:rPr lang="en-US" altLang="zh-CN" sz="2800" dirty="0" err="1"/>
              <a:t>gov</a:t>
            </a:r>
            <a:r>
              <a:rPr lang="en-US" altLang="zh-CN" sz="2800" dirty="0"/>
              <a:t>  </a:t>
            </a:r>
            <a:r>
              <a:rPr lang="zh-CN" altLang="en-US" sz="2800" dirty="0"/>
              <a:t>（美国专用的政府部门）</a:t>
            </a:r>
          </a:p>
          <a:p>
            <a:pPr>
              <a:lnSpc>
                <a:spcPct val="90000"/>
              </a:lnSpc>
              <a:buFont typeface="Wingdings" panose="05000000000000000000" pitchFamily="2" charset="2"/>
              <a:buNone/>
            </a:pPr>
            <a:r>
              <a:rPr lang="zh-CN" altLang="en-US" sz="2800" dirty="0"/>
              <a:t>    </a:t>
            </a:r>
            <a:r>
              <a:rPr lang="en-US" altLang="zh-CN" sz="2800" dirty="0"/>
              <a:t>.mil   </a:t>
            </a:r>
            <a:r>
              <a:rPr lang="zh-CN" altLang="en-US" sz="2800" dirty="0"/>
              <a:t>（美国专用的军事部门）</a:t>
            </a:r>
          </a:p>
          <a:p>
            <a:pPr>
              <a:lnSpc>
                <a:spcPct val="90000"/>
              </a:lnSpc>
              <a:buFont typeface="Wingdings" panose="05000000000000000000" pitchFamily="2" charset="2"/>
              <a:buNone/>
            </a:pPr>
            <a:r>
              <a:rPr lang="zh-CN" altLang="en-US" sz="2800" dirty="0"/>
              <a:t>    </a:t>
            </a:r>
            <a:r>
              <a:rPr lang="en-US" altLang="zh-CN" sz="2800" dirty="0"/>
              <a:t>.</a:t>
            </a:r>
            <a:r>
              <a:rPr lang="en-US" altLang="zh-CN" sz="2800" dirty="0" err="1"/>
              <a:t>int</a:t>
            </a:r>
            <a:r>
              <a:rPr lang="en-US" altLang="zh-CN" sz="2800" dirty="0"/>
              <a:t>     </a:t>
            </a:r>
            <a:r>
              <a:rPr lang="zh-CN" altLang="en-US" sz="2800" dirty="0"/>
              <a:t>（国际组织）</a:t>
            </a:r>
          </a:p>
        </p:txBody>
      </p:sp>
    </p:spTree>
    <p:extLst>
      <p:ext uri="{BB962C8B-B14F-4D97-AF65-F5344CB8AC3E}">
        <p14:creationId xmlns:p14="http://schemas.microsoft.com/office/powerpoint/2010/main" val="3072258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136">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1136">
                                            <p:txEl>
                                              <p:pRg st="3" end="3"/>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1136">
                                            <p:txEl>
                                              <p:pRg st="4" end="4"/>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31136">
                                            <p:txEl>
                                              <p:pRg st="5" end="5"/>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31136">
                                            <p:txEl>
                                              <p:pRg st="6" end="6"/>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31136">
                                            <p:txEl>
                                              <p:pRg st="7" end="7"/>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31136">
                                            <p:txEl>
                                              <p:pRg st="8" end="8"/>
                                            </p:txEl>
                                          </p:spTgt>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11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36"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63" name="AutoShape 31"/>
          <p:cNvSpPr>
            <a:spLocks noChangeArrowheads="1"/>
          </p:cNvSpPr>
          <p:nvPr/>
        </p:nvSpPr>
        <p:spPr bwMode="auto">
          <a:xfrm>
            <a:off x="3751263" y="3959225"/>
            <a:ext cx="2638425" cy="2084388"/>
          </a:xfrm>
          <a:prstGeom prst="roundRect">
            <a:avLst>
              <a:gd name="adj" fmla="val 16667"/>
            </a:avLst>
          </a:prstGeom>
          <a:solidFill>
            <a:srgbClr val="33C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036" name="Rectangle 4"/>
          <p:cNvSpPr>
            <a:spLocks noGrp="1" noChangeArrowheads="1"/>
          </p:cNvSpPr>
          <p:nvPr>
            <p:ph type="title"/>
          </p:nvPr>
        </p:nvSpPr>
        <p:spPr/>
        <p:txBody>
          <a:bodyPr/>
          <a:lstStyle/>
          <a:p>
            <a:pPr algn="ctr"/>
            <a:r>
              <a:rPr lang="zh-CN" altLang="en-US" dirty="0"/>
              <a:t>树状结构的 </a:t>
            </a:r>
            <a:r>
              <a:rPr lang="en-US" altLang="zh-CN" dirty="0"/>
              <a:t>DNS </a:t>
            </a:r>
            <a:r>
              <a:rPr lang="zh-CN" altLang="en-US" dirty="0"/>
              <a:t>域名服务器 </a:t>
            </a:r>
          </a:p>
        </p:txBody>
      </p:sp>
      <p:grpSp>
        <p:nvGrpSpPr>
          <p:cNvPr id="1068037" name="Group 5"/>
          <p:cNvGrpSpPr>
            <a:grpSpLocks/>
          </p:cNvGrpSpPr>
          <p:nvPr/>
        </p:nvGrpSpPr>
        <p:grpSpPr bwMode="auto">
          <a:xfrm>
            <a:off x="3184525" y="2663825"/>
            <a:ext cx="4318000" cy="392113"/>
            <a:chOff x="2294" y="572"/>
            <a:chExt cx="2450" cy="318"/>
          </a:xfrm>
        </p:grpSpPr>
        <p:sp>
          <p:nvSpPr>
            <p:cNvPr id="1068038" name="Line 6"/>
            <p:cNvSpPr>
              <a:spLocks noChangeShapeType="1"/>
            </p:cNvSpPr>
            <p:nvPr/>
          </p:nvSpPr>
          <p:spPr bwMode="auto">
            <a:xfrm flipV="1">
              <a:off x="2294" y="572"/>
              <a:ext cx="1089" cy="31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39" name="Line 7"/>
            <p:cNvSpPr>
              <a:spLocks noChangeShapeType="1"/>
            </p:cNvSpPr>
            <p:nvPr/>
          </p:nvSpPr>
          <p:spPr bwMode="auto">
            <a:xfrm>
              <a:off x="3474" y="572"/>
              <a:ext cx="0" cy="31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40" name="Line 8"/>
            <p:cNvSpPr>
              <a:spLocks noChangeShapeType="1"/>
            </p:cNvSpPr>
            <p:nvPr/>
          </p:nvSpPr>
          <p:spPr bwMode="auto">
            <a:xfrm flipH="1" flipV="1">
              <a:off x="3565" y="572"/>
              <a:ext cx="1179" cy="31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8041" name="Rectangle 9"/>
          <p:cNvSpPr>
            <a:spLocks noChangeArrowheads="1"/>
          </p:cNvSpPr>
          <p:nvPr/>
        </p:nvSpPr>
        <p:spPr bwMode="auto">
          <a:xfrm>
            <a:off x="4391025" y="2143125"/>
            <a:ext cx="1758950" cy="496888"/>
          </a:xfrm>
          <a:prstGeom prst="rect">
            <a:avLst/>
          </a:prstGeom>
          <a:solidFill>
            <a:srgbClr val="FF99FF"/>
          </a:solidFill>
          <a:ln>
            <a:noFill/>
          </a:ln>
          <a:effectLst>
            <a:outerShdw dist="35921" dir="2700000" algn="ctr" rotWithShape="0">
              <a:schemeClr val="bg2"/>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a:r>
              <a:rPr kumimoji="1" lang="zh-CN" altLang="en-US" sz="2000" dirty="0">
                <a:latin typeface="Arial" panose="020B0604020202020204" pitchFamily="34" charset="0"/>
                <a:ea typeface="黑体" panose="02010609060101010101" pitchFamily="49" charset="-122"/>
              </a:rPr>
              <a:t>根域名服务器</a:t>
            </a:r>
          </a:p>
        </p:txBody>
      </p:sp>
      <p:sp>
        <p:nvSpPr>
          <p:cNvPr id="1068042" name="Rectangle 10"/>
          <p:cNvSpPr>
            <a:spLocks noChangeArrowheads="1"/>
          </p:cNvSpPr>
          <p:nvPr/>
        </p:nvSpPr>
        <p:spPr bwMode="auto">
          <a:xfrm>
            <a:off x="2232025" y="3055938"/>
            <a:ext cx="1758950" cy="496887"/>
          </a:xfrm>
          <a:prstGeom prst="rect">
            <a:avLst/>
          </a:prstGeom>
          <a:solidFill>
            <a:srgbClr val="CCFF99"/>
          </a:solidFill>
          <a:ln>
            <a:noFill/>
          </a:ln>
          <a:effectLst>
            <a:outerShdw dist="35921" dir="2700000" algn="ctr" rotWithShape="0">
              <a:schemeClr val="bg2"/>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a:r>
              <a:rPr kumimoji="1" lang="en-US" altLang="zh-CN" sz="2000">
                <a:solidFill>
                  <a:schemeClr val="folHlink"/>
                </a:solidFill>
                <a:latin typeface="Arial" panose="020B0604020202020204" pitchFamily="34" charset="0"/>
                <a:ea typeface="黑体" panose="02010609060101010101" pitchFamily="49" charset="-122"/>
              </a:rPr>
              <a:t>org </a:t>
            </a:r>
            <a:r>
              <a:rPr kumimoji="1" lang="zh-CN" altLang="en-US" sz="2000">
                <a:solidFill>
                  <a:schemeClr val="folHlink"/>
                </a:solidFill>
                <a:latin typeface="Arial" panose="020B0604020202020204" pitchFamily="34" charset="0"/>
                <a:ea typeface="黑体" panose="02010609060101010101" pitchFamily="49" charset="-122"/>
              </a:rPr>
              <a:t>域名服务器</a:t>
            </a:r>
          </a:p>
        </p:txBody>
      </p:sp>
      <p:sp>
        <p:nvSpPr>
          <p:cNvPr id="1068043" name="Rectangle 11"/>
          <p:cNvSpPr>
            <a:spLocks noChangeArrowheads="1"/>
          </p:cNvSpPr>
          <p:nvPr/>
        </p:nvSpPr>
        <p:spPr bwMode="auto">
          <a:xfrm>
            <a:off x="4391025" y="3055938"/>
            <a:ext cx="1758950" cy="496887"/>
          </a:xfrm>
          <a:prstGeom prst="rect">
            <a:avLst/>
          </a:prstGeom>
          <a:solidFill>
            <a:srgbClr val="CCECFF"/>
          </a:solidFill>
          <a:ln>
            <a:noFill/>
          </a:ln>
          <a:effectLst>
            <a:outerShdw dist="35921" dir="2700000" algn="ctr" rotWithShape="0">
              <a:schemeClr val="bg2"/>
            </a:outer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a:r>
              <a:rPr kumimoji="1" lang="en-US" altLang="zh-CN" sz="2000">
                <a:solidFill>
                  <a:schemeClr val="folHlink"/>
                </a:solidFill>
                <a:latin typeface="Arial" panose="020B0604020202020204" pitchFamily="34" charset="0"/>
                <a:ea typeface="黑体" panose="02010609060101010101" pitchFamily="49" charset="-122"/>
              </a:rPr>
              <a:t>com </a:t>
            </a:r>
            <a:r>
              <a:rPr kumimoji="1" lang="zh-CN" altLang="en-US" sz="2000">
                <a:solidFill>
                  <a:schemeClr val="folHlink"/>
                </a:solidFill>
                <a:latin typeface="Arial" panose="020B0604020202020204" pitchFamily="34" charset="0"/>
                <a:ea typeface="黑体" panose="02010609060101010101" pitchFamily="49" charset="-122"/>
              </a:rPr>
              <a:t>域名服务器</a:t>
            </a:r>
          </a:p>
        </p:txBody>
      </p:sp>
      <p:sp>
        <p:nvSpPr>
          <p:cNvPr id="1068044" name="Rectangle 12"/>
          <p:cNvSpPr>
            <a:spLocks noChangeArrowheads="1"/>
          </p:cNvSpPr>
          <p:nvPr/>
        </p:nvSpPr>
        <p:spPr bwMode="auto">
          <a:xfrm>
            <a:off x="6551613" y="3055938"/>
            <a:ext cx="1758950" cy="496887"/>
          </a:xfrm>
          <a:prstGeom prst="rect">
            <a:avLst/>
          </a:prstGeom>
          <a:solidFill>
            <a:srgbClr val="CC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a:solidFill>
                  <a:schemeClr val="folHlink"/>
                </a:solidFill>
                <a:latin typeface="Arial" panose="020B0604020202020204" pitchFamily="34" charset="0"/>
                <a:ea typeface="黑体" panose="02010609060101010101" pitchFamily="49" charset="-122"/>
              </a:rPr>
              <a:t>edu </a:t>
            </a:r>
            <a:r>
              <a:rPr kumimoji="1" lang="zh-CN" altLang="en-US" sz="2000">
                <a:solidFill>
                  <a:schemeClr val="folHlink"/>
                </a:solidFill>
                <a:latin typeface="Arial" panose="020B0604020202020204" pitchFamily="34" charset="0"/>
                <a:ea typeface="黑体" panose="02010609060101010101" pitchFamily="49" charset="-122"/>
              </a:rPr>
              <a:t>域名服务器</a:t>
            </a:r>
          </a:p>
        </p:txBody>
      </p:sp>
      <p:grpSp>
        <p:nvGrpSpPr>
          <p:cNvPr id="1068045" name="Group 13"/>
          <p:cNvGrpSpPr>
            <a:grpSpLocks/>
          </p:cNvGrpSpPr>
          <p:nvPr/>
        </p:nvGrpSpPr>
        <p:grpSpPr bwMode="auto">
          <a:xfrm>
            <a:off x="7027863" y="3552825"/>
            <a:ext cx="800100" cy="249238"/>
            <a:chOff x="2875" y="1143"/>
            <a:chExt cx="330" cy="132"/>
          </a:xfrm>
        </p:grpSpPr>
        <p:sp>
          <p:nvSpPr>
            <p:cNvPr id="1068046" name="Line 14"/>
            <p:cNvSpPr>
              <a:spLocks noChangeShapeType="1"/>
            </p:cNvSpPr>
            <p:nvPr/>
          </p:nvSpPr>
          <p:spPr bwMode="auto">
            <a:xfrm>
              <a:off x="3061" y="1143"/>
              <a:ext cx="144" cy="13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47" name="Line 15"/>
            <p:cNvSpPr>
              <a:spLocks noChangeShapeType="1"/>
            </p:cNvSpPr>
            <p:nvPr/>
          </p:nvSpPr>
          <p:spPr bwMode="auto">
            <a:xfrm>
              <a:off x="3050" y="1143"/>
              <a:ext cx="37" cy="129"/>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48" name="Line 16"/>
            <p:cNvSpPr>
              <a:spLocks noChangeShapeType="1"/>
            </p:cNvSpPr>
            <p:nvPr/>
          </p:nvSpPr>
          <p:spPr bwMode="auto">
            <a:xfrm flipH="1">
              <a:off x="2875" y="1143"/>
              <a:ext cx="144" cy="13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49" name="Line 17"/>
            <p:cNvSpPr>
              <a:spLocks noChangeShapeType="1"/>
            </p:cNvSpPr>
            <p:nvPr/>
          </p:nvSpPr>
          <p:spPr bwMode="auto">
            <a:xfrm flipH="1">
              <a:off x="2980" y="1143"/>
              <a:ext cx="54" cy="12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8050" name="Text Box 18"/>
          <p:cNvSpPr txBox="1">
            <a:spLocks noChangeArrowheads="1"/>
          </p:cNvSpPr>
          <p:nvPr/>
        </p:nvSpPr>
        <p:spPr bwMode="auto">
          <a:xfrm>
            <a:off x="8467725" y="2713038"/>
            <a:ext cx="744538"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400" b="1">
                <a:solidFill>
                  <a:schemeClr val="folHlink"/>
                </a:solidFill>
                <a:latin typeface="Arial" panose="020B0604020202020204" pitchFamily="34" charset="0"/>
                <a:ea typeface="黑体" panose="02010609060101010101" pitchFamily="49" charset="-122"/>
              </a:rPr>
              <a:t>…</a:t>
            </a:r>
          </a:p>
        </p:txBody>
      </p:sp>
      <p:grpSp>
        <p:nvGrpSpPr>
          <p:cNvPr id="1068051" name="Group 19"/>
          <p:cNvGrpSpPr>
            <a:grpSpLocks/>
          </p:cNvGrpSpPr>
          <p:nvPr/>
        </p:nvGrpSpPr>
        <p:grpSpPr bwMode="auto">
          <a:xfrm>
            <a:off x="2711450" y="3552825"/>
            <a:ext cx="800100" cy="249238"/>
            <a:chOff x="2875" y="1143"/>
            <a:chExt cx="330" cy="132"/>
          </a:xfrm>
        </p:grpSpPr>
        <p:sp>
          <p:nvSpPr>
            <p:cNvPr id="1068052" name="Line 20"/>
            <p:cNvSpPr>
              <a:spLocks noChangeShapeType="1"/>
            </p:cNvSpPr>
            <p:nvPr/>
          </p:nvSpPr>
          <p:spPr bwMode="auto">
            <a:xfrm>
              <a:off x="3061" y="1143"/>
              <a:ext cx="144" cy="13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3" name="Line 21"/>
            <p:cNvSpPr>
              <a:spLocks noChangeShapeType="1"/>
            </p:cNvSpPr>
            <p:nvPr/>
          </p:nvSpPr>
          <p:spPr bwMode="auto">
            <a:xfrm>
              <a:off x="3050" y="1143"/>
              <a:ext cx="37" cy="129"/>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4" name="Line 22"/>
            <p:cNvSpPr>
              <a:spLocks noChangeShapeType="1"/>
            </p:cNvSpPr>
            <p:nvPr/>
          </p:nvSpPr>
          <p:spPr bwMode="auto">
            <a:xfrm flipH="1">
              <a:off x="2875" y="1143"/>
              <a:ext cx="144" cy="13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5" name="Line 23"/>
            <p:cNvSpPr>
              <a:spLocks noChangeShapeType="1"/>
            </p:cNvSpPr>
            <p:nvPr/>
          </p:nvSpPr>
          <p:spPr bwMode="auto">
            <a:xfrm flipH="1">
              <a:off x="2980" y="1143"/>
              <a:ext cx="54" cy="12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8056" name="Line 24"/>
          <p:cNvSpPr>
            <a:spLocks noChangeShapeType="1"/>
          </p:cNvSpPr>
          <p:nvPr/>
        </p:nvSpPr>
        <p:spPr bwMode="auto">
          <a:xfrm>
            <a:off x="5402263" y="3552825"/>
            <a:ext cx="347662" cy="24923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7" name="Line 25"/>
          <p:cNvSpPr>
            <a:spLocks noChangeShapeType="1"/>
          </p:cNvSpPr>
          <p:nvPr/>
        </p:nvSpPr>
        <p:spPr bwMode="auto">
          <a:xfrm>
            <a:off x="5375275" y="3552825"/>
            <a:ext cx="90488" cy="2444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8" name="Line 26"/>
          <p:cNvSpPr>
            <a:spLocks noChangeShapeType="1"/>
          </p:cNvSpPr>
          <p:nvPr/>
        </p:nvSpPr>
        <p:spPr bwMode="auto">
          <a:xfrm flipH="1">
            <a:off x="4949825" y="3552825"/>
            <a:ext cx="349250" cy="24923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59" name="Line 27"/>
          <p:cNvSpPr>
            <a:spLocks noChangeShapeType="1"/>
          </p:cNvSpPr>
          <p:nvPr/>
        </p:nvSpPr>
        <p:spPr bwMode="auto">
          <a:xfrm flipH="1">
            <a:off x="5076825" y="3552825"/>
            <a:ext cx="260350" cy="66833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61" name="Rectangle 29"/>
          <p:cNvSpPr>
            <a:spLocks noChangeArrowheads="1"/>
          </p:cNvSpPr>
          <p:nvPr/>
        </p:nvSpPr>
        <p:spPr bwMode="auto">
          <a:xfrm>
            <a:off x="4151313" y="5214938"/>
            <a:ext cx="1760537" cy="579437"/>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000">
                <a:solidFill>
                  <a:schemeClr val="folHlink"/>
                </a:solidFill>
                <a:latin typeface="Arial" panose="020B0604020202020204" pitchFamily="34" charset="0"/>
                <a:ea typeface="黑体" panose="02010609060101010101" pitchFamily="49" charset="-122"/>
              </a:rPr>
              <a:t>y.abc.com</a:t>
            </a:r>
          </a:p>
          <a:p>
            <a:pPr algn="ctr"/>
            <a:r>
              <a:rPr lang="zh-CN" altLang="en-US" sz="2000">
                <a:solidFill>
                  <a:schemeClr val="folHlink"/>
                </a:solidFill>
                <a:latin typeface="Arial" panose="020B0604020202020204" pitchFamily="34" charset="0"/>
                <a:ea typeface="黑体" panose="02010609060101010101" pitchFamily="49" charset="-122"/>
              </a:rPr>
              <a:t>域名服务器</a:t>
            </a:r>
          </a:p>
        </p:txBody>
      </p:sp>
      <p:sp>
        <p:nvSpPr>
          <p:cNvPr id="1068062" name="Line 30"/>
          <p:cNvSpPr>
            <a:spLocks noChangeShapeType="1"/>
          </p:cNvSpPr>
          <p:nvPr/>
        </p:nvSpPr>
        <p:spPr bwMode="auto">
          <a:xfrm>
            <a:off x="5029200" y="4714875"/>
            <a:ext cx="0" cy="49847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64" name="Line 32"/>
          <p:cNvSpPr>
            <a:spLocks noChangeShapeType="1"/>
          </p:cNvSpPr>
          <p:nvPr/>
        </p:nvSpPr>
        <p:spPr bwMode="auto">
          <a:xfrm flipH="1" flipV="1">
            <a:off x="5969000" y="4422775"/>
            <a:ext cx="1287463" cy="180975"/>
          </a:xfrm>
          <a:prstGeom prst="line">
            <a:avLst/>
          </a:prstGeom>
          <a:noFill/>
          <a:ln w="28575">
            <a:solidFill>
              <a:schemeClr val="fo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65" name="Text Box 33"/>
          <p:cNvSpPr txBox="1">
            <a:spLocks noChangeArrowheads="1"/>
          </p:cNvSpPr>
          <p:nvPr/>
        </p:nvSpPr>
        <p:spPr bwMode="auto">
          <a:xfrm>
            <a:off x="7141161" y="4335463"/>
            <a:ext cx="19800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a:latin typeface="Arial" panose="020B0604020202020204" pitchFamily="34" charset="0"/>
                <a:ea typeface="黑体" panose="02010609060101010101" pitchFamily="49" charset="-122"/>
              </a:rPr>
              <a:t>abc </a:t>
            </a:r>
            <a:r>
              <a:rPr lang="zh-CN" altLang="en-US" sz="2000">
                <a:latin typeface="Arial" panose="020B0604020202020204" pitchFamily="34" charset="0"/>
                <a:ea typeface="黑体" panose="02010609060101010101" pitchFamily="49" charset="-122"/>
              </a:rPr>
              <a:t>公司有两个</a:t>
            </a:r>
          </a:p>
          <a:p>
            <a:pPr algn="ctr"/>
            <a:r>
              <a:rPr lang="zh-CN" altLang="en-US" sz="2000">
                <a:latin typeface="Arial" panose="020B0604020202020204" pitchFamily="34" charset="0"/>
                <a:ea typeface="黑体" panose="02010609060101010101" pitchFamily="49" charset="-122"/>
              </a:rPr>
              <a:t>权限域名服务器</a:t>
            </a:r>
          </a:p>
        </p:txBody>
      </p:sp>
      <p:grpSp>
        <p:nvGrpSpPr>
          <p:cNvPr id="1068066" name="Group 34"/>
          <p:cNvGrpSpPr>
            <a:grpSpLocks/>
          </p:cNvGrpSpPr>
          <p:nvPr/>
        </p:nvGrpSpPr>
        <p:grpSpPr bwMode="auto">
          <a:xfrm>
            <a:off x="-92075" y="2889250"/>
            <a:ext cx="9113838" cy="830263"/>
            <a:chOff x="158" y="799"/>
            <a:chExt cx="5444" cy="454"/>
          </a:xfrm>
        </p:grpSpPr>
        <p:sp>
          <p:nvSpPr>
            <p:cNvPr id="1068067" name="Line 35"/>
            <p:cNvSpPr>
              <a:spLocks noChangeShapeType="1"/>
            </p:cNvSpPr>
            <p:nvPr/>
          </p:nvSpPr>
          <p:spPr bwMode="auto">
            <a:xfrm>
              <a:off x="158" y="799"/>
              <a:ext cx="5444"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68" name="Line 36"/>
            <p:cNvSpPr>
              <a:spLocks noChangeShapeType="1"/>
            </p:cNvSpPr>
            <p:nvPr/>
          </p:nvSpPr>
          <p:spPr bwMode="auto">
            <a:xfrm>
              <a:off x="158" y="1253"/>
              <a:ext cx="5444" cy="0"/>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8069" name="Text Box 37"/>
          <p:cNvSpPr txBox="1">
            <a:spLocks noChangeArrowheads="1"/>
          </p:cNvSpPr>
          <p:nvPr/>
        </p:nvSpPr>
        <p:spPr bwMode="auto">
          <a:xfrm>
            <a:off x="31750" y="4567238"/>
            <a:ext cx="196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latin typeface="Arial" panose="020B0604020202020204" pitchFamily="34" charset="0"/>
                <a:ea typeface="黑体" panose="02010609060101010101" pitchFamily="49" charset="-122"/>
              </a:rPr>
              <a:t>权限域名服务器</a:t>
            </a:r>
          </a:p>
        </p:txBody>
      </p:sp>
      <p:sp>
        <p:nvSpPr>
          <p:cNvPr id="1068070" name="Text Box 38"/>
          <p:cNvSpPr txBox="1">
            <a:spLocks noChangeArrowheads="1"/>
          </p:cNvSpPr>
          <p:nvPr/>
        </p:nvSpPr>
        <p:spPr bwMode="auto">
          <a:xfrm>
            <a:off x="149225" y="2200275"/>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latin typeface="Arial" panose="020B0604020202020204" pitchFamily="34" charset="0"/>
                <a:ea typeface="黑体" panose="02010609060101010101" pitchFamily="49" charset="-122"/>
              </a:rPr>
              <a:t>根域名服务器</a:t>
            </a:r>
          </a:p>
        </p:txBody>
      </p:sp>
      <p:sp>
        <p:nvSpPr>
          <p:cNvPr id="1068071" name="Text Box 39"/>
          <p:cNvSpPr txBox="1">
            <a:spLocks noChangeArrowheads="1"/>
          </p:cNvSpPr>
          <p:nvPr/>
        </p:nvSpPr>
        <p:spPr bwMode="auto">
          <a:xfrm>
            <a:off x="31750" y="3087688"/>
            <a:ext cx="196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a:latin typeface="Arial" panose="020B0604020202020204" pitchFamily="34" charset="0"/>
                <a:ea typeface="黑体" panose="02010609060101010101" pitchFamily="49" charset="-122"/>
              </a:rPr>
              <a:t>顶级域名服务器</a:t>
            </a:r>
          </a:p>
        </p:txBody>
      </p:sp>
      <p:sp>
        <p:nvSpPr>
          <p:cNvPr id="1068072" name="Line 40"/>
          <p:cNvSpPr>
            <a:spLocks noChangeShapeType="1"/>
          </p:cNvSpPr>
          <p:nvPr/>
        </p:nvSpPr>
        <p:spPr bwMode="auto">
          <a:xfrm>
            <a:off x="1985963" y="2060575"/>
            <a:ext cx="0" cy="3900488"/>
          </a:xfrm>
          <a:prstGeom prst="line">
            <a:avLst/>
          </a:prstGeom>
          <a:noFill/>
          <a:ln w="9525">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73" name="Line 41"/>
          <p:cNvSpPr>
            <a:spLocks noChangeShapeType="1"/>
          </p:cNvSpPr>
          <p:nvPr/>
        </p:nvSpPr>
        <p:spPr bwMode="auto">
          <a:xfrm flipH="1">
            <a:off x="5945188" y="4881563"/>
            <a:ext cx="1317625" cy="658812"/>
          </a:xfrm>
          <a:prstGeom prst="line">
            <a:avLst/>
          </a:prstGeom>
          <a:noFill/>
          <a:ln w="28575">
            <a:solidFill>
              <a:schemeClr val="fo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8075" name="Rectangle 43"/>
          <p:cNvSpPr>
            <a:spLocks noChangeArrowheads="1"/>
          </p:cNvSpPr>
          <p:nvPr/>
        </p:nvSpPr>
        <p:spPr bwMode="auto">
          <a:xfrm>
            <a:off x="4140200" y="4217988"/>
            <a:ext cx="1760538" cy="579437"/>
          </a:xfrm>
          <a:prstGeom prst="rect">
            <a:avLst/>
          </a:prstGeom>
          <a:solidFill>
            <a:srgbClr val="FFFF9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r>
              <a:rPr lang="en-US" altLang="zh-CN" sz="2000">
                <a:solidFill>
                  <a:schemeClr val="folHlink"/>
                </a:solidFill>
                <a:latin typeface="Arial" panose="020B0604020202020204" pitchFamily="34" charset="0"/>
                <a:ea typeface="黑体" panose="02010609060101010101" pitchFamily="49" charset="-122"/>
              </a:rPr>
              <a:t>abc.com</a:t>
            </a:r>
          </a:p>
          <a:p>
            <a:pPr algn="ctr"/>
            <a:r>
              <a:rPr lang="zh-CN" altLang="en-US" sz="2000">
                <a:solidFill>
                  <a:schemeClr val="folHlink"/>
                </a:solidFill>
                <a:latin typeface="Arial" panose="020B0604020202020204" pitchFamily="34" charset="0"/>
                <a:ea typeface="黑体" panose="02010609060101010101" pitchFamily="49" charset="-122"/>
              </a:rPr>
              <a:t>域名服务器</a:t>
            </a:r>
          </a:p>
        </p:txBody>
      </p:sp>
    </p:spTree>
    <p:extLst>
      <p:ext uri="{BB962C8B-B14F-4D97-AF65-F5344CB8AC3E}">
        <p14:creationId xmlns:p14="http://schemas.microsoft.com/office/powerpoint/2010/main" val="2654366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通信基础</a:t>
            </a:r>
            <a:endParaRPr lang="zh-CN" altLang="en-US" dirty="0"/>
          </a:p>
        </p:txBody>
      </p:sp>
      <p:sp>
        <p:nvSpPr>
          <p:cNvPr id="3" name="内容占位符 2"/>
          <p:cNvSpPr>
            <a:spLocks noGrp="1"/>
          </p:cNvSpPr>
          <p:nvPr>
            <p:ph idx="1"/>
          </p:nvPr>
        </p:nvSpPr>
        <p:spPr>
          <a:xfrm>
            <a:off x="457200" y="1600200"/>
            <a:ext cx="7467600" cy="3773015"/>
          </a:xfrm>
        </p:spPr>
        <p:txBody>
          <a:bodyPr>
            <a:normAutofit fontScale="92500" lnSpcReduction="20000"/>
          </a:bodyPr>
          <a:lstStyle/>
          <a:p>
            <a:r>
              <a:rPr lang="zh-CN" altLang="en-US" dirty="0" smtClean="0"/>
              <a:t>网络性能</a:t>
            </a:r>
            <a:endParaRPr lang="en-US" altLang="zh-CN" dirty="0" smtClean="0"/>
          </a:p>
          <a:p>
            <a:pPr lvl="1"/>
            <a:r>
              <a:rPr lang="zh-CN" altLang="en-US" dirty="0" smtClean="0"/>
              <a:t>通信介质</a:t>
            </a:r>
            <a:endParaRPr lang="en-US" altLang="zh-CN" dirty="0" smtClean="0"/>
          </a:p>
          <a:p>
            <a:pPr lvl="1"/>
            <a:r>
              <a:rPr lang="zh-CN" altLang="en-US" dirty="0" smtClean="0"/>
              <a:t>网络技术</a:t>
            </a:r>
            <a:endParaRPr lang="en-US" altLang="zh-CN" dirty="0" smtClean="0"/>
          </a:p>
          <a:p>
            <a:r>
              <a:rPr lang="zh-CN" altLang="en-US" dirty="0" smtClean="0"/>
              <a:t>通信介质</a:t>
            </a:r>
            <a:endParaRPr lang="en-US" altLang="zh-CN" dirty="0" smtClean="0"/>
          </a:p>
          <a:p>
            <a:pPr lvl="1"/>
            <a:r>
              <a:rPr lang="zh-CN" altLang="en-US" dirty="0"/>
              <a:t>线</a:t>
            </a:r>
            <a:r>
              <a:rPr lang="zh-CN" altLang="en-US" dirty="0" smtClean="0"/>
              <a:t>缆</a:t>
            </a:r>
            <a:endParaRPr lang="en-US" altLang="zh-CN" dirty="0" smtClean="0"/>
          </a:p>
          <a:p>
            <a:pPr lvl="1"/>
            <a:r>
              <a:rPr lang="zh-CN" altLang="en-US" dirty="0" smtClean="0"/>
              <a:t>光缆</a:t>
            </a:r>
            <a:endParaRPr lang="en-US" altLang="zh-CN" dirty="0" smtClean="0"/>
          </a:p>
          <a:p>
            <a:pPr lvl="1"/>
            <a:r>
              <a:rPr lang="zh-CN" altLang="en-US" dirty="0" smtClean="0"/>
              <a:t>无线电波</a:t>
            </a:r>
            <a:endParaRPr lang="en-US" altLang="zh-CN" dirty="0" smtClean="0"/>
          </a:p>
          <a:p>
            <a:r>
              <a:rPr lang="zh-CN" altLang="en-US" dirty="0" smtClean="0"/>
              <a:t>通信信道</a:t>
            </a:r>
            <a:endParaRPr lang="en-US" altLang="zh-CN" dirty="0" smtClean="0"/>
          </a:p>
          <a:p>
            <a:pPr lvl="1"/>
            <a:r>
              <a:rPr lang="zh-CN" altLang="en-US" dirty="0"/>
              <a:t>线路</a:t>
            </a:r>
          </a:p>
        </p:txBody>
      </p:sp>
      <p:pic>
        <p:nvPicPr>
          <p:cNvPr id="28674" name="Picture 2"/>
          <p:cNvPicPr>
            <a:picLocks noChangeAspect="1" noChangeArrowheads="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113996" y="1412776"/>
            <a:ext cx="6030004" cy="314492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页脚占位符 4"/>
          <p:cNvSpPr>
            <a:spLocks noGrp="1"/>
          </p:cNvSpPr>
          <p:nvPr>
            <p:ph type="ftr" sz="quarter" idx="11"/>
          </p:nvPr>
        </p:nvSpPr>
        <p:spPr/>
        <p:txBody>
          <a:bodyPr/>
          <a:lstStyle/>
          <a:p>
            <a:pPr>
              <a:defRPr/>
            </a:pPr>
            <a:r>
              <a:rPr lang="en-US" altLang="zh-CN" smtClean="0"/>
              <a:t>Data and Computation</a:t>
            </a:r>
            <a:endParaRPr lang="en-US" altLang="zh-CN"/>
          </a:p>
        </p:txBody>
      </p:sp>
      <p:sp>
        <p:nvSpPr>
          <p:cNvPr id="6" name="灯片编号占位符 5"/>
          <p:cNvSpPr>
            <a:spLocks noGrp="1"/>
          </p:cNvSpPr>
          <p:nvPr>
            <p:ph type="sldNum" sz="quarter" idx="12"/>
          </p:nvPr>
        </p:nvSpPr>
        <p:spPr/>
        <p:txBody>
          <a:bodyPr/>
          <a:lstStyle/>
          <a:p>
            <a:pPr>
              <a:defRPr/>
            </a:pPr>
            <a:fld id="{54DCE81F-A34A-4F23-89A3-BB8AD725059B}" type="slidenum">
              <a:rPr lang="en-US" altLang="zh-CN" smtClean="0"/>
              <a:pPr>
                <a:defRPr/>
              </a:pPr>
              <a:t>7</a:t>
            </a:fld>
            <a:endParaRPr lang="en-US" altLang="zh-CN"/>
          </a:p>
        </p:txBody>
      </p:sp>
    </p:spTree>
    <p:extLst>
      <p:ext uri="{BB962C8B-B14F-4D97-AF65-F5344CB8AC3E}">
        <p14:creationId xmlns:p14="http://schemas.microsoft.com/office/powerpoint/2010/main" val="9753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a:xfrm>
            <a:off x="1066800" y="260648"/>
            <a:ext cx="7543800" cy="1108075"/>
          </a:xfrm>
        </p:spPr>
        <p:txBody>
          <a:bodyPr/>
          <a:lstStyle/>
          <a:p>
            <a:pPr eaLnBrk="1" hangingPunct="1">
              <a:defRPr/>
            </a:pPr>
            <a:r>
              <a:rPr lang="zh-CN" altLang="en-US" sz="4800" dirty="0" smtClean="0"/>
              <a:t>内网和外网：</a:t>
            </a:r>
            <a:r>
              <a:rPr lang="en-US" altLang="zh-CN" sz="4800" dirty="0" smtClean="0"/>
              <a:t>Intranet</a:t>
            </a:r>
            <a:endParaRPr lang="zh-CN" altLang="en-US" dirty="0" smtClean="0"/>
          </a:p>
        </p:txBody>
      </p:sp>
      <p:sp>
        <p:nvSpPr>
          <p:cNvPr id="96258" name="内容占位符 2"/>
          <p:cNvSpPr>
            <a:spLocks noGrp="1"/>
          </p:cNvSpPr>
          <p:nvPr>
            <p:ph idx="1"/>
          </p:nvPr>
        </p:nvSpPr>
        <p:spPr>
          <a:xfrm>
            <a:off x="539552" y="1556793"/>
            <a:ext cx="8280920" cy="4392488"/>
          </a:xfrm>
        </p:spPr>
        <p:txBody>
          <a:bodyPr>
            <a:normAutofit/>
          </a:bodyPr>
          <a:lstStyle/>
          <a:p>
            <a:pPr eaLnBrk="1" hangingPunct="1">
              <a:defRPr/>
            </a:pPr>
            <a:r>
              <a:rPr lang="en-US" altLang="zh-CN" sz="3200" dirty="0" smtClean="0">
                <a:solidFill>
                  <a:srgbClr val="FFFF00"/>
                </a:solidFill>
              </a:rPr>
              <a:t>Intranet</a:t>
            </a:r>
          </a:p>
          <a:p>
            <a:pPr lvl="1">
              <a:defRPr/>
            </a:pPr>
            <a:r>
              <a:rPr lang="zh-CN" altLang="en-US" sz="2400" dirty="0" smtClean="0"/>
              <a:t>使用</a:t>
            </a:r>
            <a:r>
              <a:rPr lang="en-US" altLang="zh-CN" sz="2400" dirty="0" smtClean="0"/>
              <a:t>internet(</a:t>
            </a:r>
            <a:r>
              <a:rPr lang="zh-CN" altLang="en-US" sz="2400" dirty="0" smtClean="0"/>
              <a:t>字首小写</a:t>
            </a:r>
            <a:r>
              <a:rPr lang="en-US" altLang="zh-CN" sz="2400" dirty="0" smtClean="0"/>
              <a:t>)</a:t>
            </a:r>
            <a:r>
              <a:rPr lang="zh-CN" altLang="en-US" sz="2400" dirty="0" smtClean="0">
                <a:solidFill>
                  <a:srgbClr val="FFFF00"/>
                </a:solidFill>
              </a:rPr>
              <a:t>技术</a:t>
            </a:r>
            <a:r>
              <a:rPr lang="zh-CN" altLang="en-US" sz="2400" dirty="0" smtClean="0"/>
              <a:t>构建的</a:t>
            </a:r>
            <a:r>
              <a:rPr lang="zh-CN" altLang="en-US" sz="2400" dirty="0" smtClean="0">
                <a:solidFill>
                  <a:srgbClr val="FFFF00"/>
                </a:solidFill>
              </a:rPr>
              <a:t>内部网</a:t>
            </a:r>
            <a:endParaRPr lang="en-US" altLang="zh-CN" sz="2400" dirty="0" smtClean="0"/>
          </a:p>
          <a:p>
            <a:pPr lvl="1">
              <a:defRPr/>
            </a:pPr>
            <a:r>
              <a:rPr lang="zh-CN" altLang="en-US" sz="2400" dirty="0" smtClean="0"/>
              <a:t>即以</a:t>
            </a:r>
            <a:r>
              <a:rPr lang="en-US" altLang="zh-CN" sz="2400" dirty="0" smtClean="0">
                <a:solidFill>
                  <a:srgbClr val="FFFF00"/>
                </a:solidFill>
              </a:rPr>
              <a:t>TCP/IP</a:t>
            </a:r>
            <a:r>
              <a:rPr lang="zh-CN" altLang="en-US" sz="2400" dirty="0" smtClean="0"/>
              <a:t>协议作为内网的核心</a:t>
            </a:r>
            <a:endParaRPr lang="en-US" altLang="zh-CN" sz="2400" dirty="0" smtClean="0"/>
          </a:p>
          <a:p>
            <a:pPr eaLnBrk="1" hangingPunct="1">
              <a:defRPr/>
            </a:pPr>
            <a:r>
              <a:rPr lang="zh-CN" altLang="en-US" sz="2800" dirty="0" smtClean="0"/>
              <a:t>用户需求</a:t>
            </a:r>
            <a:endParaRPr lang="en-US" altLang="zh-CN" sz="2800" dirty="0" smtClean="0"/>
          </a:p>
          <a:p>
            <a:pPr lvl="1" eaLnBrk="1" hangingPunct="1">
              <a:defRPr/>
            </a:pPr>
            <a:r>
              <a:rPr lang="zh-CN" altLang="en-US" sz="2400" dirty="0" smtClean="0"/>
              <a:t>不希望使用两套系统来完成</a:t>
            </a:r>
            <a:r>
              <a:rPr lang="zh-CN" altLang="en-US" sz="2400" dirty="0" smtClean="0">
                <a:solidFill>
                  <a:srgbClr val="FFFF00"/>
                </a:solidFill>
              </a:rPr>
              <a:t>内网和外网</a:t>
            </a:r>
            <a:r>
              <a:rPr lang="zh-CN" altLang="en-US" sz="2400" dirty="0" smtClean="0"/>
              <a:t>的使用</a:t>
            </a:r>
          </a:p>
          <a:p>
            <a:pPr lvl="1" eaLnBrk="1" hangingPunct="1">
              <a:defRPr/>
            </a:pPr>
            <a:r>
              <a:rPr lang="zh-CN" altLang="en-US" sz="2400" dirty="0" smtClean="0"/>
              <a:t>以与因特网相同的方法和软件使用内网的资源，如</a:t>
            </a:r>
            <a:endParaRPr lang="en-US" altLang="zh-CN" sz="2400" dirty="0" smtClean="0"/>
          </a:p>
          <a:p>
            <a:pPr lvl="2">
              <a:defRPr/>
            </a:pPr>
            <a:r>
              <a:rPr lang="zh-CN" altLang="en-US" sz="2200" dirty="0" smtClean="0"/>
              <a:t>电子邮件，浏览新闻，阅读通知、</a:t>
            </a:r>
            <a:r>
              <a:rPr lang="zh-CN" altLang="en-US" sz="2200" dirty="0"/>
              <a:t>文件等内部信息</a:t>
            </a:r>
            <a:endParaRPr lang="en-US" altLang="zh-CN" sz="2200" dirty="0" smtClean="0"/>
          </a:p>
          <a:p>
            <a:pPr>
              <a:lnSpc>
                <a:spcPct val="80000"/>
              </a:lnSpc>
              <a:defRPr/>
            </a:pPr>
            <a:r>
              <a:rPr lang="en-US" altLang="zh-CN" sz="2800" dirty="0" smtClean="0"/>
              <a:t>Good Choice</a:t>
            </a:r>
            <a:r>
              <a:rPr lang="zh-CN" altLang="en-US" sz="2800" dirty="0" smtClean="0"/>
              <a:t>！</a:t>
            </a:r>
            <a:endParaRPr lang="en-US" altLang="zh-CN" sz="2800" dirty="0" smtClean="0"/>
          </a:p>
          <a:p>
            <a:pPr>
              <a:lnSpc>
                <a:spcPct val="80000"/>
              </a:lnSpc>
              <a:defRPr/>
            </a:pPr>
            <a:r>
              <a:rPr lang="zh-CN" altLang="en-US" sz="2800" dirty="0" smtClean="0"/>
              <a:t>内外网之间：认证 </a:t>
            </a:r>
            <a:endParaRPr lang="en-US" altLang="zh-CN" sz="2800" dirty="0" smtClean="0"/>
          </a:p>
          <a:p>
            <a:pPr marL="36576" indent="0">
              <a:lnSpc>
                <a:spcPct val="80000"/>
              </a:lnSpc>
              <a:buNone/>
              <a:defRPr/>
            </a:pPr>
            <a:endParaRPr lang="zh-CN" altLang="en-US" sz="2800" dirty="0" smtClean="0"/>
          </a:p>
        </p:txBody>
      </p:sp>
      <p:sp>
        <p:nvSpPr>
          <p:cNvPr id="5" name="灯片编号占位符 4"/>
          <p:cNvSpPr>
            <a:spLocks noGrp="1"/>
          </p:cNvSpPr>
          <p:nvPr>
            <p:ph type="sldNum" sz="quarter" idx="12"/>
          </p:nvPr>
        </p:nvSpPr>
        <p:spPr/>
        <p:txBody>
          <a:bodyPr/>
          <a:lstStyle/>
          <a:p>
            <a:pPr>
              <a:defRPr/>
            </a:pPr>
            <a:fld id="{86D05822-5D49-4550-B083-156F2D11F2F9}" type="slidenum">
              <a:rPr lang="zh-CN" altLang="en-US"/>
              <a:pPr>
                <a:defRPr/>
              </a:pPr>
              <a:t>70</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1"/>
          <p:cNvSpPr>
            <a:spLocks noGrp="1"/>
          </p:cNvSpPr>
          <p:nvPr>
            <p:ph type="title"/>
          </p:nvPr>
        </p:nvSpPr>
        <p:spPr/>
        <p:txBody>
          <a:bodyPr/>
          <a:lstStyle/>
          <a:p>
            <a:pPr eaLnBrk="1" hangingPunct="1">
              <a:defRPr/>
            </a:pPr>
            <a:r>
              <a:rPr lang="zh-CN" altLang="en-US" sz="4800" dirty="0" smtClean="0"/>
              <a:t>网络命令</a:t>
            </a:r>
            <a:endParaRPr lang="zh-CN" altLang="en-US" dirty="0" smtClean="0"/>
          </a:p>
        </p:txBody>
      </p:sp>
      <p:sp>
        <p:nvSpPr>
          <p:cNvPr id="3" name="内容占位符 2"/>
          <p:cNvSpPr>
            <a:spLocks noGrp="1"/>
          </p:cNvSpPr>
          <p:nvPr>
            <p:ph idx="1"/>
          </p:nvPr>
        </p:nvSpPr>
        <p:spPr>
          <a:xfrm>
            <a:off x="719138" y="1844675"/>
            <a:ext cx="8424862" cy="4824413"/>
          </a:xfrm>
        </p:spPr>
        <p:txBody>
          <a:bodyPr>
            <a:normAutofit/>
          </a:bodyPr>
          <a:lstStyle/>
          <a:p>
            <a:pPr marL="92075" indent="-55563" eaLnBrk="1" fontAlgn="auto" hangingPunct="1">
              <a:spcAft>
                <a:spcPts val="0"/>
              </a:spcAft>
              <a:buFont typeface="Wingdings 2"/>
              <a:buNone/>
              <a:defRPr/>
            </a:pPr>
            <a:r>
              <a:rPr lang="en-US" altLang="zh-CN" sz="2800" dirty="0" smtClean="0"/>
              <a:t>TCP/IP</a:t>
            </a:r>
            <a:r>
              <a:rPr lang="zh-CN" altLang="en-US" sz="2800" dirty="0" smtClean="0"/>
              <a:t>是因特网协议，它也包含了许多实用工具程序，用于因特网的检测、维护和查看有关网络信息。如：</a:t>
            </a:r>
            <a:r>
              <a:rPr lang="en-US" altLang="zh-CN" sz="2800" dirty="0" err="1">
                <a:solidFill>
                  <a:srgbClr val="FFFF00"/>
                </a:solidFill>
              </a:rPr>
              <a:t>n</a:t>
            </a:r>
            <a:r>
              <a:rPr lang="en-US" altLang="zh-CN" sz="2800" dirty="0" err="1" smtClean="0">
                <a:solidFill>
                  <a:srgbClr val="FFFF00"/>
                </a:solidFill>
              </a:rPr>
              <a:t>etstat</a:t>
            </a:r>
            <a:r>
              <a:rPr lang="zh-CN" altLang="en-US" sz="2800" dirty="0" smtClean="0">
                <a:solidFill>
                  <a:srgbClr val="FFFF00"/>
                </a:solidFill>
              </a:rPr>
              <a:t>、</a:t>
            </a:r>
            <a:r>
              <a:rPr lang="en-US" altLang="zh-CN" sz="2800" dirty="0" err="1" smtClean="0">
                <a:solidFill>
                  <a:srgbClr val="FFFF00"/>
                </a:solidFill>
              </a:rPr>
              <a:t>arp</a:t>
            </a:r>
            <a:r>
              <a:rPr lang="zh-CN" altLang="en-US" sz="2800" dirty="0" smtClean="0">
                <a:solidFill>
                  <a:srgbClr val="FFFF00"/>
                </a:solidFill>
              </a:rPr>
              <a:t>、</a:t>
            </a:r>
            <a:r>
              <a:rPr lang="en-US" altLang="zh-CN" sz="2800" dirty="0">
                <a:solidFill>
                  <a:srgbClr val="FFFF00"/>
                </a:solidFill>
              </a:rPr>
              <a:t>r</a:t>
            </a:r>
            <a:r>
              <a:rPr lang="en-US" altLang="zh-CN" sz="2800" dirty="0" smtClean="0">
                <a:solidFill>
                  <a:srgbClr val="FFFF00"/>
                </a:solidFill>
              </a:rPr>
              <a:t>oute</a:t>
            </a:r>
            <a:r>
              <a:rPr lang="zh-CN" altLang="en-US" sz="2800" dirty="0" smtClean="0">
                <a:solidFill>
                  <a:srgbClr val="FFFF00"/>
                </a:solidFill>
              </a:rPr>
              <a:t>、</a:t>
            </a:r>
            <a:r>
              <a:rPr lang="en-US" altLang="zh-CN" sz="2800" dirty="0" err="1" smtClean="0">
                <a:solidFill>
                  <a:srgbClr val="FFFF00"/>
                </a:solidFill>
              </a:rPr>
              <a:t>tracert</a:t>
            </a:r>
            <a:r>
              <a:rPr lang="zh-CN" altLang="en-US" sz="2800" dirty="0" smtClean="0">
                <a:solidFill>
                  <a:srgbClr val="FFFF00"/>
                </a:solidFill>
              </a:rPr>
              <a:t>、</a:t>
            </a:r>
            <a:r>
              <a:rPr lang="en-US" altLang="zh-CN" sz="2800" dirty="0" smtClean="0">
                <a:solidFill>
                  <a:srgbClr val="FFFF00"/>
                </a:solidFill>
              </a:rPr>
              <a:t>ping</a:t>
            </a:r>
            <a:r>
              <a:rPr lang="zh-CN" altLang="en-US" sz="2800" dirty="0" smtClean="0">
                <a:solidFill>
                  <a:srgbClr val="FFFF00"/>
                </a:solidFill>
              </a:rPr>
              <a:t>和</a:t>
            </a:r>
            <a:r>
              <a:rPr lang="en-US" altLang="zh-CN" sz="2800" dirty="0" smtClean="0">
                <a:solidFill>
                  <a:srgbClr val="FFFF00"/>
                </a:solidFill>
              </a:rPr>
              <a:t>ipconfig</a:t>
            </a:r>
            <a:r>
              <a:rPr lang="zh-CN" altLang="en-US" sz="2800" dirty="0" smtClean="0"/>
              <a:t>等等。平时，人们使用较多的是 ：</a:t>
            </a:r>
          </a:p>
          <a:p>
            <a:pPr marL="420624" indent="-384048" eaLnBrk="1" fontAlgn="auto" hangingPunct="1">
              <a:spcAft>
                <a:spcPts val="0"/>
              </a:spcAft>
              <a:buFont typeface="Wingdings 2"/>
              <a:buChar char=""/>
              <a:defRPr/>
            </a:pPr>
            <a:r>
              <a:rPr lang="en-US" altLang="zh-CN" sz="2800" dirty="0" smtClean="0">
                <a:solidFill>
                  <a:srgbClr val="FFFF00"/>
                </a:solidFill>
              </a:rPr>
              <a:t>Ping</a:t>
            </a:r>
          </a:p>
          <a:p>
            <a:pPr marL="420624" indent="-384048" eaLnBrk="1" fontAlgn="auto" hangingPunct="1">
              <a:spcAft>
                <a:spcPts val="0"/>
              </a:spcAft>
              <a:buFont typeface="Wingdings 2"/>
              <a:buNone/>
              <a:defRPr/>
            </a:pPr>
            <a:r>
              <a:rPr lang="zh-CN" altLang="en-US" sz="2800" dirty="0" smtClean="0"/>
              <a:t>   用于确定本地主机是否能与另一台主机交换数据包。</a:t>
            </a:r>
            <a:endParaRPr lang="en-US" altLang="zh-CN" sz="2800" dirty="0" smtClean="0"/>
          </a:p>
          <a:p>
            <a:pPr marL="420624" indent="-384048" eaLnBrk="1" fontAlgn="auto" hangingPunct="1">
              <a:spcAft>
                <a:spcPts val="0"/>
              </a:spcAft>
              <a:buFont typeface="Wingdings 2"/>
              <a:buChar char=""/>
              <a:defRPr/>
            </a:pPr>
            <a:r>
              <a:rPr lang="en-US" altLang="zh-CN" sz="2800" dirty="0" err="1" smtClean="0">
                <a:solidFill>
                  <a:srgbClr val="FFFF00"/>
                </a:solidFill>
              </a:rPr>
              <a:t>Ipconfig</a:t>
            </a:r>
            <a:endParaRPr lang="en-US" altLang="zh-CN" sz="2800" dirty="0" smtClean="0">
              <a:solidFill>
                <a:srgbClr val="FFFF00"/>
              </a:solidFill>
            </a:endParaRPr>
          </a:p>
          <a:p>
            <a:pPr marL="420561" indent="-9525" eaLnBrk="1" fontAlgn="auto" hangingPunct="1">
              <a:spcAft>
                <a:spcPts val="0"/>
              </a:spcAft>
              <a:buFont typeface="Wingdings 2"/>
              <a:buNone/>
              <a:defRPr/>
            </a:pPr>
            <a:r>
              <a:rPr lang="zh-CN" altLang="en-US" sz="2800" dirty="0" smtClean="0"/>
              <a:t>显示当前的</a:t>
            </a:r>
            <a:r>
              <a:rPr lang="en-US" altLang="zh-CN" sz="2800" dirty="0" smtClean="0"/>
              <a:t>TCP/IP</a:t>
            </a:r>
            <a:r>
              <a:rPr lang="zh-CN" altLang="en-US" sz="2800" dirty="0" smtClean="0"/>
              <a:t>配置参数，一般用来检验人工配置的</a:t>
            </a:r>
            <a:r>
              <a:rPr lang="en-US" altLang="zh-CN" sz="2800" dirty="0" smtClean="0"/>
              <a:t>TCP/IP</a:t>
            </a:r>
            <a:r>
              <a:rPr lang="zh-CN" altLang="en-US" sz="2800" dirty="0" smtClean="0"/>
              <a:t>设置是否正确。</a:t>
            </a:r>
            <a:endParaRPr lang="zh-CN" altLang="en-US" dirty="0" smtClean="0"/>
          </a:p>
        </p:txBody>
      </p:sp>
      <p:sp>
        <p:nvSpPr>
          <p:cNvPr id="5" name="灯片编号占位符 4"/>
          <p:cNvSpPr>
            <a:spLocks noGrp="1"/>
          </p:cNvSpPr>
          <p:nvPr>
            <p:ph type="sldNum" sz="quarter" idx="12"/>
          </p:nvPr>
        </p:nvSpPr>
        <p:spPr/>
        <p:txBody>
          <a:bodyPr/>
          <a:lstStyle/>
          <a:p>
            <a:pPr>
              <a:defRPr/>
            </a:pPr>
            <a:fld id="{C0A499BE-8042-488C-B980-7DA922308263}" type="slidenum">
              <a:rPr lang="zh-CN" altLang="en-US"/>
              <a:pPr>
                <a:defRPr/>
              </a:pPr>
              <a:t>71</a:t>
            </a:fld>
            <a:endParaRPr lang="zh-CN" altLang="en-US"/>
          </a:p>
        </p:txBody>
      </p:sp>
    </p:spTree>
    <p:extLst>
      <p:ext uri="{BB962C8B-B14F-4D97-AF65-F5344CB8AC3E}">
        <p14:creationId xmlns:p14="http://schemas.microsoft.com/office/powerpoint/2010/main" val="2961116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1"/>
          <p:cNvSpPr>
            <a:spLocks noGrp="1"/>
          </p:cNvSpPr>
          <p:nvPr>
            <p:ph type="title"/>
          </p:nvPr>
        </p:nvSpPr>
        <p:spPr/>
        <p:txBody>
          <a:bodyPr/>
          <a:lstStyle/>
          <a:p>
            <a:pPr eaLnBrk="1" hangingPunct="1">
              <a:defRPr/>
            </a:pPr>
            <a:r>
              <a:rPr lang="zh-CN" altLang="en-US" sz="4800" dirty="0" smtClean="0"/>
              <a:t>接入互联网</a:t>
            </a:r>
            <a:endParaRPr lang="zh-CN" altLang="en-US" dirty="0" smtClean="0"/>
          </a:p>
        </p:txBody>
      </p:sp>
      <p:sp>
        <p:nvSpPr>
          <p:cNvPr id="3" name="内容占位符 2"/>
          <p:cNvSpPr>
            <a:spLocks noGrp="1"/>
          </p:cNvSpPr>
          <p:nvPr>
            <p:ph idx="1"/>
          </p:nvPr>
        </p:nvSpPr>
        <p:spPr>
          <a:xfrm>
            <a:off x="611560" y="1772816"/>
            <a:ext cx="8362950" cy="4392488"/>
          </a:xfrm>
        </p:spPr>
        <p:txBody>
          <a:bodyPr>
            <a:normAutofit/>
          </a:bodyPr>
          <a:lstStyle/>
          <a:p>
            <a:pPr marL="420624" indent="-384048" eaLnBrk="1" fontAlgn="auto" hangingPunct="1">
              <a:spcAft>
                <a:spcPts val="0"/>
              </a:spcAft>
              <a:buFont typeface="Wingdings 2"/>
              <a:buChar char=""/>
              <a:defRPr/>
            </a:pPr>
            <a:r>
              <a:rPr lang="zh-CN" altLang="en-US" sz="2800" dirty="0" smtClean="0"/>
              <a:t>局域网上网</a:t>
            </a:r>
            <a:endParaRPr lang="en-US" altLang="zh-CN" sz="2800" dirty="0" smtClean="0"/>
          </a:p>
          <a:p>
            <a:pPr marL="420624" indent="-384048" eaLnBrk="1" fontAlgn="auto" hangingPunct="1">
              <a:spcAft>
                <a:spcPts val="0"/>
              </a:spcAft>
              <a:buFont typeface="Wingdings 2"/>
              <a:buChar char=""/>
              <a:defRPr/>
            </a:pPr>
            <a:r>
              <a:rPr lang="zh-CN" altLang="en-US" sz="2800" dirty="0" smtClean="0"/>
              <a:t>宽带上网</a:t>
            </a:r>
            <a:endParaRPr lang="en-US" altLang="zh-CN" sz="2800" dirty="0" smtClean="0"/>
          </a:p>
          <a:p>
            <a:pPr marL="722376" lvl="1" indent="-274320" eaLnBrk="1" fontAlgn="auto" hangingPunct="1">
              <a:spcAft>
                <a:spcPts val="0"/>
              </a:spcAft>
              <a:buFont typeface="Wingdings 2"/>
              <a:buChar char=""/>
              <a:defRPr/>
            </a:pPr>
            <a:r>
              <a:rPr lang="en-US" altLang="zh-CN" dirty="0" smtClean="0"/>
              <a:t>DSL/ ADSL: DSL</a:t>
            </a:r>
            <a:r>
              <a:rPr lang="zh-CN" altLang="en-US" dirty="0" smtClean="0"/>
              <a:t>即数字用户专线</a:t>
            </a:r>
            <a:r>
              <a:rPr lang="zh-CN" altLang="en-US" dirty="0"/>
              <a:t>，</a:t>
            </a:r>
            <a:r>
              <a:rPr lang="zh-CN" altLang="en-US" dirty="0" smtClean="0"/>
              <a:t>分频技术：</a:t>
            </a:r>
            <a:endParaRPr lang="en-US" altLang="zh-CN" dirty="0" smtClean="0"/>
          </a:p>
          <a:p>
            <a:pPr marL="722376" lvl="1" indent="-274320" eaLnBrk="1" fontAlgn="auto" hangingPunct="1">
              <a:spcAft>
                <a:spcPts val="0"/>
              </a:spcAft>
              <a:buFont typeface="Wingdings 2"/>
              <a:buChar char=""/>
              <a:defRPr/>
            </a:pPr>
            <a:r>
              <a:rPr lang="zh-CN" altLang="en-US" dirty="0" smtClean="0"/>
              <a:t>低频供电话使用，高频部分供上网使用</a:t>
            </a:r>
            <a:endParaRPr lang="en-US" altLang="zh-CN" dirty="0" smtClean="0"/>
          </a:p>
          <a:p>
            <a:pPr marL="722376" lvl="1" indent="-274320" eaLnBrk="1" fontAlgn="auto" hangingPunct="1">
              <a:spcAft>
                <a:spcPts val="0"/>
              </a:spcAft>
              <a:buFont typeface="Wingdings 2"/>
              <a:buChar char=""/>
              <a:defRPr/>
            </a:pPr>
            <a:r>
              <a:rPr lang="zh-CN" altLang="en-US" dirty="0" smtClean="0"/>
              <a:t>使用</a:t>
            </a:r>
            <a:r>
              <a:rPr lang="en-US" altLang="zh-CN" dirty="0" smtClean="0"/>
              <a:t>DSL Modem</a:t>
            </a:r>
            <a:r>
              <a:rPr lang="zh-CN" altLang="en-US" dirty="0" smtClean="0"/>
              <a:t>作为连接设备</a:t>
            </a:r>
            <a:endParaRPr lang="en-US" altLang="zh-CN" dirty="0" smtClean="0"/>
          </a:p>
          <a:p>
            <a:pPr marL="722376" lvl="1" indent="-274320" eaLnBrk="1" fontAlgn="auto" hangingPunct="1">
              <a:spcAft>
                <a:spcPts val="0"/>
              </a:spcAft>
              <a:buFont typeface="Wingdings 2"/>
              <a:buChar char=""/>
              <a:defRPr/>
            </a:pPr>
            <a:r>
              <a:rPr lang="zh-CN" altLang="en-US" dirty="0" smtClean="0"/>
              <a:t>专用电缆</a:t>
            </a:r>
            <a:endParaRPr lang="en-US" altLang="zh-CN" dirty="0" smtClean="0"/>
          </a:p>
          <a:p>
            <a:pPr indent="-274320">
              <a:buFont typeface="Wingdings 2"/>
              <a:buChar char=""/>
              <a:defRPr/>
            </a:pPr>
            <a:r>
              <a:rPr lang="zh-CN" altLang="en-US" dirty="0" smtClean="0"/>
              <a:t>无线</a:t>
            </a:r>
            <a:r>
              <a:rPr lang="en-US" altLang="zh-CN" dirty="0" smtClean="0"/>
              <a:t>/</a:t>
            </a:r>
            <a:r>
              <a:rPr lang="zh-CN" altLang="en-US" sz="2800" dirty="0" smtClean="0"/>
              <a:t>手机上网</a:t>
            </a:r>
            <a:endParaRPr lang="en-US" altLang="zh-CN" sz="2800" dirty="0" smtClean="0"/>
          </a:p>
          <a:p>
            <a:pPr marL="420624" indent="-384048" eaLnBrk="1" fontAlgn="auto" hangingPunct="1">
              <a:spcAft>
                <a:spcPts val="0"/>
              </a:spcAft>
              <a:buFont typeface="Wingdings 2"/>
              <a:buChar char=""/>
              <a:defRPr/>
            </a:pPr>
            <a:r>
              <a:rPr lang="zh-CN" altLang="en-US" sz="2600" dirty="0" smtClean="0"/>
              <a:t>卫星上网</a:t>
            </a:r>
            <a:endParaRPr lang="en-US" altLang="zh-CN" dirty="0" smtClean="0"/>
          </a:p>
        </p:txBody>
      </p:sp>
      <p:sp>
        <p:nvSpPr>
          <p:cNvPr id="5" name="灯片编号占位符 4"/>
          <p:cNvSpPr>
            <a:spLocks noGrp="1"/>
          </p:cNvSpPr>
          <p:nvPr>
            <p:ph type="sldNum" sz="quarter" idx="12"/>
          </p:nvPr>
        </p:nvSpPr>
        <p:spPr>
          <a:xfrm>
            <a:off x="8100392" y="6429813"/>
            <a:ext cx="762000" cy="365125"/>
          </a:xfrm>
        </p:spPr>
        <p:txBody>
          <a:bodyPr/>
          <a:lstStyle/>
          <a:p>
            <a:pPr>
              <a:defRPr/>
            </a:pPr>
            <a:fld id="{570C0BD9-C749-4B5B-861A-881866EF68F3}" type="slidenum">
              <a:rPr lang="zh-CN" altLang="en-US"/>
              <a:pPr>
                <a:defRPr/>
              </a:pPr>
              <a:t>72</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pic>
        <p:nvPicPr>
          <p:cNvPr id="522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7617" y="-54520"/>
            <a:ext cx="4331040" cy="269143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1"/>
          <p:cNvSpPr>
            <a:spLocks noGrp="1"/>
          </p:cNvSpPr>
          <p:nvPr>
            <p:ph type="title"/>
          </p:nvPr>
        </p:nvSpPr>
        <p:spPr/>
        <p:txBody>
          <a:bodyPr/>
          <a:lstStyle/>
          <a:p>
            <a:pPr eaLnBrk="1" hangingPunct="1">
              <a:defRPr/>
            </a:pPr>
            <a:r>
              <a:rPr lang="en-US" altLang="zh-CN" dirty="0" smtClean="0"/>
              <a:t>7.3.3</a:t>
            </a:r>
            <a:r>
              <a:rPr lang="zh-CN" altLang="en-US" dirty="0" smtClean="0"/>
              <a:t>互联网服务</a:t>
            </a:r>
            <a:r>
              <a:rPr lang="en-US" altLang="zh-CN" dirty="0" smtClean="0"/>
              <a:t>	</a:t>
            </a:r>
            <a:endParaRPr lang="zh-CN" altLang="en-US" dirty="0" smtClean="0"/>
          </a:p>
        </p:txBody>
      </p:sp>
      <p:sp>
        <p:nvSpPr>
          <p:cNvPr id="3" name="内容占位符 2"/>
          <p:cNvSpPr>
            <a:spLocks noGrp="1"/>
          </p:cNvSpPr>
          <p:nvPr>
            <p:ph idx="1"/>
          </p:nvPr>
        </p:nvSpPr>
        <p:spPr>
          <a:xfrm>
            <a:off x="323528" y="1772816"/>
            <a:ext cx="8820472" cy="4649248"/>
          </a:xfrm>
        </p:spPr>
        <p:txBody>
          <a:bodyPr>
            <a:noAutofit/>
          </a:bodyPr>
          <a:lstStyle/>
          <a:p>
            <a:pPr marL="420624" indent="-384048" eaLnBrk="1" fontAlgn="auto" hangingPunct="1">
              <a:spcAft>
                <a:spcPts val="0"/>
              </a:spcAft>
              <a:buFont typeface="Wingdings 2"/>
              <a:buChar char=""/>
              <a:defRPr/>
            </a:pPr>
            <a:r>
              <a:rPr lang="en-US" altLang="zh-CN" sz="2800" dirty="0" smtClean="0"/>
              <a:t>Web</a:t>
            </a:r>
            <a:r>
              <a:rPr lang="zh-CN" altLang="en-US" sz="2800" dirty="0" smtClean="0"/>
              <a:t>和网站</a:t>
            </a:r>
          </a:p>
          <a:p>
            <a:pPr marL="722376" lvl="1" indent="-274320" eaLnBrk="1" fontAlgn="auto" hangingPunct="1">
              <a:spcBef>
                <a:spcPct val="10000"/>
              </a:spcBef>
              <a:spcAft>
                <a:spcPct val="10000"/>
              </a:spcAft>
              <a:buFont typeface="Wingdings 2"/>
              <a:buChar char=""/>
              <a:defRPr/>
            </a:pPr>
            <a:r>
              <a:rPr lang="zh-CN" altLang="en-US" sz="2400" dirty="0" smtClean="0"/>
              <a:t>超文本（</a:t>
            </a:r>
            <a:r>
              <a:rPr lang="en-US" altLang="zh-CN" sz="2400" dirty="0" err="1" smtClean="0"/>
              <a:t>HyperText</a:t>
            </a:r>
            <a:r>
              <a:rPr lang="en-US" altLang="zh-CN" sz="2400" dirty="0" smtClean="0"/>
              <a:t> </a:t>
            </a:r>
            <a:r>
              <a:rPr lang="zh-CN" altLang="en-US" sz="2400" dirty="0" smtClean="0"/>
              <a:t>）</a:t>
            </a:r>
            <a:endParaRPr lang="en-US" altLang="zh-CN" sz="2400" dirty="0" smtClean="0"/>
          </a:p>
          <a:p>
            <a:pPr marL="722376" lvl="1" indent="-274320" eaLnBrk="1" fontAlgn="auto" hangingPunct="1">
              <a:spcBef>
                <a:spcPct val="10000"/>
              </a:spcBef>
              <a:spcAft>
                <a:spcPct val="10000"/>
              </a:spcAft>
              <a:buFont typeface="Wingdings 2"/>
              <a:buChar char=""/>
              <a:defRPr/>
            </a:pPr>
            <a:r>
              <a:rPr lang="zh-CN" altLang="en-US" sz="2400" dirty="0" smtClean="0"/>
              <a:t>超文本标记语言（</a:t>
            </a:r>
            <a:r>
              <a:rPr lang="en-US" altLang="zh-CN" sz="2400" dirty="0" smtClean="0"/>
              <a:t>HTML</a:t>
            </a:r>
            <a:r>
              <a:rPr lang="zh-CN" altLang="en-US" sz="2400" dirty="0" smtClean="0"/>
              <a:t>）</a:t>
            </a:r>
            <a:endParaRPr lang="en-US" altLang="zh-CN" sz="2400" dirty="0" smtClean="0"/>
          </a:p>
          <a:p>
            <a:pPr marL="722376" lvl="1" indent="-274320" eaLnBrk="1" fontAlgn="auto" hangingPunct="1">
              <a:spcBef>
                <a:spcPct val="10000"/>
              </a:spcBef>
              <a:spcAft>
                <a:spcPct val="10000"/>
              </a:spcAft>
              <a:buFont typeface="Wingdings 2"/>
              <a:buChar char=""/>
              <a:defRPr/>
            </a:pPr>
            <a:r>
              <a:rPr lang="en-US" altLang="zh-CN" sz="2400" dirty="0" smtClean="0"/>
              <a:t>HTTP</a:t>
            </a:r>
            <a:r>
              <a:rPr lang="zh-CN" altLang="en-US" sz="2400" dirty="0" smtClean="0"/>
              <a:t>协议</a:t>
            </a:r>
          </a:p>
          <a:p>
            <a:pPr marL="722376" lvl="1" indent="-274320" eaLnBrk="1" fontAlgn="auto" hangingPunct="1">
              <a:spcBef>
                <a:spcPct val="10000"/>
              </a:spcBef>
              <a:spcAft>
                <a:spcPct val="10000"/>
              </a:spcAft>
              <a:buFont typeface="Wingdings 2"/>
              <a:buChar char=""/>
              <a:defRPr/>
            </a:pPr>
            <a:r>
              <a:rPr lang="zh-CN" altLang="en-US" sz="2400" dirty="0" smtClean="0"/>
              <a:t>统一资源定位器</a:t>
            </a:r>
            <a:r>
              <a:rPr lang="en-US" altLang="zh-CN" sz="2400" dirty="0" smtClean="0"/>
              <a:t>URL</a:t>
            </a:r>
            <a:endParaRPr lang="en-US" altLang="zh-CN" sz="2400" dirty="0"/>
          </a:p>
          <a:p>
            <a:pPr marL="722376" lvl="1" indent="-274320" eaLnBrk="1" fontAlgn="auto" hangingPunct="1">
              <a:spcBef>
                <a:spcPct val="10000"/>
              </a:spcBef>
              <a:spcAft>
                <a:spcPct val="10000"/>
              </a:spcAft>
              <a:buFont typeface="Wingdings 2"/>
              <a:buChar char=""/>
              <a:defRPr/>
            </a:pPr>
            <a:r>
              <a:rPr lang="zh-CN" altLang="en-US" sz="2400" dirty="0" smtClean="0"/>
              <a:t>客户</a:t>
            </a:r>
            <a:r>
              <a:rPr lang="en-US" altLang="zh-CN" sz="2400" dirty="0" smtClean="0"/>
              <a:t>-</a:t>
            </a:r>
            <a:r>
              <a:rPr lang="zh-CN" altLang="en-US" sz="2400" dirty="0" smtClean="0"/>
              <a:t>服务器访问方式</a:t>
            </a:r>
          </a:p>
          <a:p>
            <a:pPr marL="722376" lvl="1" indent="-274320" eaLnBrk="1" fontAlgn="auto" hangingPunct="1">
              <a:spcBef>
                <a:spcPct val="10000"/>
              </a:spcBef>
              <a:spcAft>
                <a:spcPct val="10000"/>
              </a:spcAft>
              <a:buFont typeface="Wingdings 2"/>
              <a:buChar char=""/>
              <a:defRPr/>
            </a:pPr>
            <a:r>
              <a:rPr lang="zh-CN" altLang="en-US" sz="2400" dirty="0" smtClean="0"/>
              <a:t>牵引和推送技术，</a:t>
            </a:r>
            <a:r>
              <a:rPr lang="en-US" altLang="zh-CN" sz="2400" dirty="0" smtClean="0"/>
              <a:t>Cookie</a:t>
            </a:r>
          </a:p>
          <a:p>
            <a:pPr marL="722376" lvl="1" indent="-274320" eaLnBrk="1" fontAlgn="auto" hangingPunct="1">
              <a:spcBef>
                <a:spcPct val="10000"/>
              </a:spcBef>
              <a:spcAft>
                <a:spcPct val="10000"/>
              </a:spcAft>
              <a:buFont typeface="Wingdings 2"/>
              <a:buChar char=""/>
              <a:defRPr/>
            </a:pPr>
            <a:r>
              <a:rPr lang="zh-CN" altLang="en-US" sz="2400" dirty="0" smtClean="0"/>
              <a:t>网站</a:t>
            </a:r>
            <a:endParaRPr lang="en-US" altLang="zh-CN" sz="2400" dirty="0" smtClean="0"/>
          </a:p>
          <a:p>
            <a:pPr marL="722376" lvl="1" indent="-274320" eaLnBrk="1" fontAlgn="auto" hangingPunct="1">
              <a:spcBef>
                <a:spcPct val="10000"/>
              </a:spcBef>
              <a:spcAft>
                <a:spcPct val="10000"/>
              </a:spcAft>
              <a:buFont typeface="Wingdings 2"/>
              <a:buChar char=""/>
              <a:defRPr/>
            </a:pPr>
            <a:r>
              <a:rPr lang="en-US" altLang="zh-CN" sz="2400" dirty="0" smtClean="0"/>
              <a:t>ActiveX</a:t>
            </a:r>
            <a:r>
              <a:rPr lang="zh-CN" altLang="en-US" sz="2400" dirty="0" smtClean="0"/>
              <a:t>控件</a:t>
            </a:r>
            <a:endParaRPr lang="en-US" altLang="zh-CN" sz="2400" dirty="0" smtClean="0"/>
          </a:p>
          <a:p>
            <a:pPr marL="722376" lvl="1" indent="-274320" eaLnBrk="1" fontAlgn="auto" hangingPunct="1">
              <a:spcBef>
                <a:spcPct val="10000"/>
              </a:spcBef>
              <a:spcAft>
                <a:spcPct val="10000"/>
              </a:spcAft>
              <a:buFont typeface="Wingdings 2"/>
              <a:buChar char=""/>
              <a:defRPr/>
            </a:pPr>
            <a:r>
              <a:rPr lang="zh-CN" altLang="en-US" sz="2400" dirty="0" smtClean="0"/>
              <a:t>网络语言</a:t>
            </a: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zh-CN" altLang="en-US" sz="2400" dirty="0" smtClean="0"/>
          </a:p>
          <a:p>
            <a:pPr marL="420624" indent="-384048" eaLnBrk="1" fontAlgn="auto" hangingPunct="1">
              <a:spcAft>
                <a:spcPts val="0"/>
              </a:spcAft>
              <a:buFont typeface="Wingdings 2"/>
              <a:buChar char=""/>
              <a:defRPr/>
            </a:pPr>
            <a:endParaRPr lang="zh-CN" altLang="en-US" sz="2800" dirty="0" smtClean="0"/>
          </a:p>
          <a:p>
            <a:pPr marL="420624" indent="-384048" eaLnBrk="1" fontAlgn="auto" hangingPunct="1">
              <a:spcAft>
                <a:spcPts val="0"/>
              </a:spcAft>
              <a:buFont typeface="Wingdings 2"/>
              <a:buChar char=""/>
              <a:defRPr/>
            </a:pPr>
            <a:endParaRPr lang="zh-CN" altLang="en-US" sz="2800" dirty="0" smtClean="0"/>
          </a:p>
        </p:txBody>
      </p:sp>
      <p:sp>
        <p:nvSpPr>
          <p:cNvPr id="5" name="灯片编号占位符 4"/>
          <p:cNvSpPr>
            <a:spLocks noGrp="1"/>
          </p:cNvSpPr>
          <p:nvPr>
            <p:ph type="sldNum" sz="quarter" idx="12"/>
          </p:nvPr>
        </p:nvSpPr>
        <p:spPr/>
        <p:txBody>
          <a:bodyPr/>
          <a:lstStyle/>
          <a:p>
            <a:pPr>
              <a:defRPr/>
            </a:pPr>
            <a:fld id="{81D353CA-0D8B-449C-B3E9-293FE81C7FEB}" type="slidenum">
              <a:rPr lang="zh-CN" altLang="en-US"/>
              <a:pPr>
                <a:defRPr/>
              </a:pPr>
              <a:t>73</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pic>
        <p:nvPicPr>
          <p:cNvPr id="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109039" y="0"/>
            <a:ext cx="4013621" cy="32129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755576" y="212302"/>
            <a:ext cx="7237412" cy="839788"/>
          </a:xfrm>
        </p:spPr>
        <p:txBody>
          <a:bodyPr/>
          <a:lstStyle/>
          <a:p>
            <a:r>
              <a:rPr lang="en-US" altLang="zh-CN" dirty="0"/>
              <a:t>URL </a:t>
            </a:r>
            <a:r>
              <a:rPr lang="zh-CN" altLang="en-US" dirty="0"/>
              <a:t>的一般形式 </a:t>
            </a:r>
          </a:p>
        </p:txBody>
      </p:sp>
      <p:sp>
        <p:nvSpPr>
          <p:cNvPr id="549891" name="Rectangle 3"/>
          <p:cNvSpPr>
            <a:spLocks noGrp="1" noChangeArrowheads="1"/>
          </p:cNvSpPr>
          <p:nvPr>
            <p:ph type="body" idx="1"/>
          </p:nvPr>
        </p:nvSpPr>
        <p:spPr>
          <a:xfrm>
            <a:off x="1042988" y="1485478"/>
            <a:ext cx="7772400" cy="2448347"/>
          </a:xfrm>
        </p:spPr>
        <p:txBody>
          <a:bodyPr>
            <a:normAutofit/>
          </a:bodyPr>
          <a:lstStyle/>
          <a:p>
            <a:r>
              <a:rPr lang="zh-CN" altLang="en-US" sz="2800" dirty="0"/>
              <a:t>统一资源定位符 </a:t>
            </a:r>
            <a:r>
              <a:rPr lang="en-US" altLang="zh-CN" sz="2800" dirty="0"/>
              <a:t>URL </a:t>
            </a:r>
            <a:r>
              <a:rPr lang="zh-CN" altLang="en-US" sz="2800" dirty="0"/>
              <a:t>是对可以从因特网上得到的资源的位置和访问方法的一种简洁的</a:t>
            </a:r>
            <a:r>
              <a:rPr lang="zh-CN" altLang="en-US" sz="2800" dirty="0" smtClean="0"/>
              <a:t>表示</a:t>
            </a:r>
            <a:endParaRPr lang="en-US" altLang="zh-CN" sz="2800" dirty="0" smtClean="0"/>
          </a:p>
          <a:p>
            <a:r>
              <a:rPr lang="zh-CN" altLang="en-US" sz="2800" dirty="0" smtClean="0"/>
              <a:t>由</a:t>
            </a:r>
            <a:r>
              <a:rPr lang="zh-CN" altLang="en-US" sz="2800" dirty="0"/>
              <a:t>以冒号隔开的两大部分组成，并且在 </a:t>
            </a:r>
            <a:r>
              <a:rPr lang="en-US" altLang="zh-CN" sz="2800" dirty="0"/>
              <a:t>URL </a:t>
            </a:r>
            <a:r>
              <a:rPr lang="zh-CN" altLang="en-US" sz="2800" dirty="0"/>
              <a:t>中的字符对大写或小写没有要求。</a:t>
            </a:r>
          </a:p>
          <a:p>
            <a:r>
              <a:rPr lang="en-US" altLang="zh-CN" sz="2800" dirty="0">
                <a:solidFill>
                  <a:srgbClr val="FFFF00"/>
                </a:solidFill>
              </a:rPr>
              <a:t>URL </a:t>
            </a:r>
            <a:r>
              <a:rPr lang="zh-CN" altLang="en-US" sz="2800" dirty="0" smtClean="0">
                <a:solidFill>
                  <a:srgbClr val="FFFF00"/>
                </a:solidFill>
              </a:rPr>
              <a:t>的格式</a:t>
            </a:r>
            <a:r>
              <a:rPr lang="zh-CN" altLang="en-US" sz="2800" dirty="0"/>
              <a:t>是：</a:t>
            </a:r>
          </a:p>
        </p:txBody>
      </p:sp>
      <p:sp>
        <p:nvSpPr>
          <p:cNvPr id="549913" name="Text Box 25"/>
          <p:cNvSpPr txBox="1">
            <a:spLocks noChangeArrowheads="1"/>
          </p:cNvSpPr>
          <p:nvPr/>
        </p:nvSpPr>
        <p:spPr bwMode="auto">
          <a:xfrm>
            <a:off x="2122488" y="4167038"/>
            <a:ext cx="5257800" cy="528637"/>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800" dirty="0">
                <a:solidFill>
                  <a:srgbClr val="333399"/>
                </a:solidFill>
                <a:latin typeface="Arial" panose="020B0604020202020204" pitchFamily="34" charset="0"/>
                <a:ea typeface="黑体" panose="02010609060101010101" pitchFamily="49" charset="-122"/>
              </a:rPr>
              <a:t>&lt;</a:t>
            </a:r>
            <a:r>
              <a:rPr lang="zh-CN" altLang="en-US" sz="2800" dirty="0">
                <a:solidFill>
                  <a:srgbClr val="333399"/>
                </a:solidFill>
                <a:latin typeface="Arial" panose="020B0604020202020204" pitchFamily="34" charset="0"/>
                <a:ea typeface="黑体" panose="02010609060101010101" pitchFamily="49" charset="-122"/>
              </a:rPr>
              <a:t>协议</a:t>
            </a:r>
            <a:r>
              <a:rPr lang="en-US" altLang="zh-CN" sz="2800" dirty="0">
                <a:solidFill>
                  <a:srgbClr val="333399"/>
                </a:solidFill>
                <a:latin typeface="Arial" panose="020B0604020202020204" pitchFamily="34" charset="0"/>
                <a:ea typeface="黑体" panose="02010609060101010101" pitchFamily="49" charset="-122"/>
              </a:rPr>
              <a:t>&gt;://&lt;</a:t>
            </a:r>
            <a:r>
              <a:rPr lang="zh-CN" altLang="en-US" sz="2800" dirty="0">
                <a:solidFill>
                  <a:srgbClr val="333399"/>
                </a:solidFill>
                <a:latin typeface="Arial" panose="020B0604020202020204" pitchFamily="34" charset="0"/>
                <a:ea typeface="黑体" panose="02010609060101010101" pitchFamily="49" charset="-122"/>
              </a:rPr>
              <a:t>主机</a:t>
            </a:r>
            <a:r>
              <a:rPr lang="en-US" altLang="zh-CN" sz="2800" dirty="0">
                <a:solidFill>
                  <a:srgbClr val="333399"/>
                </a:solidFill>
                <a:latin typeface="Arial" panose="020B0604020202020204" pitchFamily="34" charset="0"/>
                <a:ea typeface="黑体" panose="02010609060101010101" pitchFamily="49" charset="-122"/>
              </a:rPr>
              <a:t>&gt;:&lt;</a:t>
            </a:r>
            <a:r>
              <a:rPr lang="zh-CN" altLang="en-US" sz="2800" dirty="0">
                <a:solidFill>
                  <a:srgbClr val="333399"/>
                </a:solidFill>
                <a:latin typeface="Arial" panose="020B0604020202020204" pitchFamily="34" charset="0"/>
                <a:ea typeface="黑体" panose="02010609060101010101" pitchFamily="49" charset="-122"/>
              </a:rPr>
              <a:t>端口</a:t>
            </a:r>
            <a:r>
              <a:rPr lang="en-US" altLang="zh-CN" sz="2800" dirty="0">
                <a:solidFill>
                  <a:srgbClr val="333399"/>
                </a:solidFill>
                <a:latin typeface="Arial" panose="020B0604020202020204" pitchFamily="34" charset="0"/>
                <a:ea typeface="黑体" panose="02010609060101010101" pitchFamily="49" charset="-122"/>
              </a:rPr>
              <a:t>&gt;/&lt;</a:t>
            </a:r>
            <a:r>
              <a:rPr lang="zh-CN" altLang="en-US" sz="2800" dirty="0">
                <a:solidFill>
                  <a:srgbClr val="333399"/>
                </a:solidFill>
                <a:latin typeface="Arial" panose="020B0604020202020204" pitchFamily="34" charset="0"/>
                <a:ea typeface="黑体" panose="02010609060101010101" pitchFamily="49" charset="-122"/>
              </a:rPr>
              <a:t>路径</a:t>
            </a:r>
            <a:r>
              <a:rPr lang="en-US" altLang="zh-CN" sz="2800" dirty="0">
                <a:solidFill>
                  <a:srgbClr val="333399"/>
                </a:solidFill>
                <a:latin typeface="Arial" panose="020B0604020202020204" pitchFamily="34" charset="0"/>
                <a:ea typeface="黑体" panose="02010609060101010101" pitchFamily="49" charset="-122"/>
              </a:rPr>
              <a:t>&gt; </a:t>
            </a:r>
          </a:p>
        </p:txBody>
      </p:sp>
      <p:grpSp>
        <p:nvGrpSpPr>
          <p:cNvPr id="549919" name="Group 31"/>
          <p:cNvGrpSpPr>
            <a:grpSpLocks/>
          </p:cNvGrpSpPr>
          <p:nvPr/>
        </p:nvGrpSpPr>
        <p:grpSpPr bwMode="auto">
          <a:xfrm>
            <a:off x="2411413" y="4695675"/>
            <a:ext cx="6486525" cy="2106613"/>
            <a:chOff x="1519" y="2568"/>
            <a:chExt cx="4086" cy="1327"/>
          </a:xfrm>
        </p:grpSpPr>
        <p:sp>
          <p:nvSpPr>
            <p:cNvPr id="549914" name="Line 26"/>
            <p:cNvSpPr>
              <a:spLocks noChangeShapeType="1"/>
            </p:cNvSpPr>
            <p:nvPr/>
          </p:nvSpPr>
          <p:spPr bwMode="auto">
            <a:xfrm>
              <a:off x="1519" y="2568"/>
              <a:ext cx="499"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915" name="Freeform 27"/>
            <p:cNvSpPr>
              <a:spLocks/>
            </p:cNvSpPr>
            <p:nvPr/>
          </p:nvSpPr>
          <p:spPr bwMode="auto">
            <a:xfrm>
              <a:off x="1791" y="2568"/>
              <a:ext cx="385" cy="726"/>
            </a:xfrm>
            <a:custGeom>
              <a:avLst/>
              <a:gdLst>
                <a:gd name="T0" fmla="*/ 0 w 771"/>
                <a:gd name="T1" fmla="*/ 0 h 726"/>
                <a:gd name="T2" fmla="*/ 0 w 771"/>
                <a:gd name="T3" fmla="*/ 726 h 726"/>
                <a:gd name="T4" fmla="*/ 771 w 771"/>
                <a:gd name="T5" fmla="*/ 726 h 726"/>
              </a:gdLst>
              <a:ahLst/>
              <a:cxnLst>
                <a:cxn ang="0">
                  <a:pos x="T0" y="T1"/>
                </a:cxn>
                <a:cxn ang="0">
                  <a:pos x="T2" y="T3"/>
                </a:cxn>
                <a:cxn ang="0">
                  <a:pos x="T4" y="T5"/>
                </a:cxn>
              </a:cxnLst>
              <a:rect l="0" t="0" r="r" b="b"/>
              <a:pathLst>
                <a:path w="771" h="726">
                  <a:moveTo>
                    <a:pt x="0" y="0"/>
                  </a:moveTo>
                  <a:lnTo>
                    <a:pt x="0" y="726"/>
                  </a:lnTo>
                  <a:lnTo>
                    <a:pt x="771" y="726"/>
                  </a:lnTo>
                </a:path>
              </a:pathLst>
            </a:custGeom>
            <a:noFill/>
            <a:ln w="38100" cmpd="sng">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9916" name="AutoShape 28"/>
            <p:cNvSpPr>
              <a:spLocks/>
            </p:cNvSpPr>
            <p:nvPr/>
          </p:nvSpPr>
          <p:spPr bwMode="auto">
            <a:xfrm>
              <a:off x="2176" y="2841"/>
              <a:ext cx="82" cy="907"/>
            </a:xfrm>
            <a:prstGeom prst="leftBrace">
              <a:avLst>
                <a:gd name="adj1" fmla="val 92175"/>
                <a:gd name="adj2" fmla="val 50000"/>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917" name="Text Box 29"/>
            <p:cNvSpPr txBox="1">
              <a:spLocks noChangeArrowheads="1"/>
            </p:cNvSpPr>
            <p:nvPr/>
          </p:nvSpPr>
          <p:spPr bwMode="auto">
            <a:xfrm>
              <a:off x="2328" y="2625"/>
              <a:ext cx="3277" cy="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CN" sz="2800" dirty="0">
                  <a:latin typeface="Arial" panose="020B0604020202020204" pitchFamily="34" charset="0"/>
                  <a:ea typeface="黑体" panose="02010609060101010101" pitchFamily="49" charset="-122"/>
                </a:rPr>
                <a:t>ftp —— </a:t>
              </a:r>
              <a:r>
                <a:rPr lang="zh-CN" altLang="en-US" sz="2800" dirty="0">
                  <a:latin typeface="Arial" panose="020B0604020202020204" pitchFamily="34" charset="0"/>
                  <a:ea typeface="黑体" panose="02010609060101010101" pitchFamily="49" charset="-122"/>
                </a:rPr>
                <a:t>文件传送协议 </a:t>
              </a:r>
              <a:r>
                <a:rPr lang="en-US" altLang="zh-CN" sz="2800" dirty="0">
                  <a:latin typeface="Arial" panose="020B0604020202020204" pitchFamily="34" charset="0"/>
                  <a:ea typeface="黑体" panose="02010609060101010101" pitchFamily="49" charset="-122"/>
                </a:rPr>
                <a:t>FTP</a:t>
              </a:r>
            </a:p>
            <a:p>
              <a:pPr>
                <a:lnSpc>
                  <a:spcPct val="150000"/>
                </a:lnSpc>
              </a:pPr>
              <a:r>
                <a:rPr lang="en-US" altLang="zh-CN" sz="2800" dirty="0">
                  <a:latin typeface="Arial" panose="020B0604020202020204" pitchFamily="34" charset="0"/>
                  <a:ea typeface="黑体" panose="02010609060101010101" pitchFamily="49" charset="-122"/>
                </a:rPr>
                <a:t>http —— </a:t>
              </a:r>
              <a:r>
                <a:rPr lang="zh-CN" altLang="en-US" sz="2800" dirty="0">
                  <a:latin typeface="Arial" panose="020B0604020202020204" pitchFamily="34" charset="0"/>
                  <a:ea typeface="黑体" panose="02010609060101010101" pitchFamily="49" charset="-122"/>
                </a:rPr>
                <a:t>超文本传送协议 </a:t>
              </a:r>
              <a:r>
                <a:rPr lang="en-US" altLang="zh-CN" sz="2800" dirty="0">
                  <a:latin typeface="Arial" panose="020B0604020202020204" pitchFamily="34" charset="0"/>
                  <a:ea typeface="黑体" panose="02010609060101010101" pitchFamily="49" charset="-122"/>
                </a:rPr>
                <a:t>HTTP</a:t>
              </a:r>
            </a:p>
            <a:p>
              <a:pPr>
                <a:lnSpc>
                  <a:spcPct val="150000"/>
                </a:lnSpc>
              </a:pPr>
              <a:r>
                <a:rPr lang="en-US" altLang="zh-CN" sz="2800" dirty="0">
                  <a:latin typeface="Arial" panose="020B0604020202020204" pitchFamily="34" charset="0"/>
                  <a:ea typeface="黑体" panose="02010609060101010101" pitchFamily="49" charset="-122"/>
                </a:rPr>
                <a:t>News —— USENET </a:t>
              </a:r>
              <a:r>
                <a:rPr lang="zh-CN" altLang="en-US" sz="2800" dirty="0">
                  <a:latin typeface="Arial" panose="020B0604020202020204" pitchFamily="34" charset="0"/>
                  <a:ea typeface="黑体" panose="02010609060101010101" pitchFamily="49" charset="-122"/>
                </a:rPr>
                <a:t>新闻</a:t>
              </a:r>
            </a:p>
          </p:txBody>
        </p:sp>
      </p:grpSp>
    </p:spTree>
    <p:extLst>
      <p:ext uri="{BB962C8B-B14F-4D97-AF65-F5344CB8AC3E}">
        <p14:creationId xmlns:p14="http://schemas.microsoft.com/office/powerpoint/2010/main" val="553295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500"/>
                                  </p:stCondLst>
                                  <p:childTnLst>
                                    <p:set>
                                      <p:cBhvr>
                                        <p:cTn id="6" dur="1" fill="hold">
                                          <p:stCondLst>
                                            <p:cond delay="0"/>
                                          </p:stCondLst>
                                        </p:cTn>
                                        <p:tgtEl>
                                          <p:spTgt spid="549919"/>
                                        </p:tgtEl>
                                        <p:attrNameLst>
                                          <p:attrName>style.visibility</p:attrName>
                                        </p:attrNameLst>
                                      </p:cBhvr>
                                      <p:to>
                                        <p:strVal val="visible"/>
                                      </p:to>
                                    </p:set>
                                    <p:animEffect transition="in" filter="wipe(up)">
                                      <p:cBhvr>
                                        <p:cTn id="7" dur="1000"/>
                                        <p:tgtEl>
                                          <p:spTgt spid="549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1"/>
          <p:cNvSpPr>
            <a:spLocks noGrp="1"/>
          </p:cNvSpPr>
          <p:nvPr>
            <p:ph type="title"/>
          </p:nvPr>
        </p:nvSpPr>
        <p:spPr/>
        <p:txBody>
          <a:bodyPr/>
          <a:lstStyle/>
          <a:p>
            <a:pPr>
              <a:defRPr/>
            </a:pPr>
            <a:r>
              <a:rPr lang="zh-CN" altLang="en-US" dirty="0" smtClean="0"/>
              <a:t>电子邮件、新闻组</a:t>
            </a:r>
          </a:p>
        </p:txBody>
      </p:sp>
      <p:sp>
        <p:nvSpPr>
          <p:cNvPr id="112642" name="内容占位符 2"/>
          <p:cNvSpPr>
            <a:spLocks noGrp="1"/>
          </p:cNvSpPr>
          <p:nvPr>
            <p:ph idx="1"/>
          </p:nvPr>
        </p:nvSpPr>
        <p:spPr>
          <a:xfrm>
            <a:off x="395536" y="2132856"/>
            <a:ext cx="6805264" cy="3987824"/>
          </a:xfrm>
        </p:spPr>
        <p:txBody>
          <a:bodyPr/>
          <a:lstStyle/>
          <a:p>
            <a:pPr eaLnBrk="1" hangingPunct="1">
              <a:defRPr/>
            </a:pPr>
            <a:r>
              <a:rPr lang="zh-CN" altLang="en-US" dirty="0" smtClean="0"/>
              <a:t>电子邮件：</a:t>
            </a:r>
            <a:r>
              <a:rPr lang="en-US" altLang="zh-CN" sz="2400" dirty="0" smtClean="0"/>
              <a:t>E-mail</a:t>
            </a:r>
          </a:p>
          <a:p>
            <a:pPr lvl="1" eaLnBrk="1" hangingPunct="1">
              <a:defRPr/>
            </a:pPr>
            <a:r>
              <a:rPr lang="zh-CN" altLang="en-US" sz="2000" dirty="0" smtClean="0"/>
              <a:t>发送</a:t>
            </a:r>
            <a:r>
              <a:rPr lang="zh-CN" altLang="en-US" sz="2000" dirty="0"/>
              <a:t>：</a:t>
            </a:r>
            <a:r>
              <a:rPr lang="en-US" altLang="zh-CN" sz="2000" dirty="0" smtClean="0"/>
              <a:t>SMTP</a:t>
            </a:r>
            <a:r>
              <a:rPr lang="zh-CN" altLang="en-US" sz="2000" dirty="0" smtClean="0"/>
              <a:t>协议</a:t>
            </a:r>
            <a:endParaRPr lang="en-US" altLang="zh-CN" sz="2000" dirty="0" smtClean="0"/>
          </a:p>
          <a:p>
            <a:pPr lvl="1" eaLnBrk="1" hangingPunct="1">
              <a:defRPr/>
            </a:pPr>
            <a:r>
              <a:rPr lang="zh-CN" altLang="en-US" sz="2000" dirty="0" smtClean="0"/>
              <a:t>接收：</a:t>
            </a:r>
            <a:r>
              <a:rPr lang="en-US" altLang="zh-CN" sz="2000" dirty="0" smtClean="0"/>
              <a:t>POP3</a:t>
            </a:r>
            <a:r>
              <a:rPr lang="zh-CN" altLang="en-US" sz="2000" dirty="0" smtClean="0"/>
              <a:t>协议</a:t>
            </a:r>
            <a:endParaRPr lang="en-US" altLang="zh-CN" sz="2000" dirty="0" smtClean="0"/>
          </a:p>
          <a:p>
            <a:pPr lvl="1" eaLnBrk="1" hangingPunct="1">
              <a:defRPr/>
            </a:pPr>
            <a:r>
              <a:rPr lang="zh-CN" altLang="en-US" sz="2000" dirty="0" smtClean="0"/>
              <a:t>电子信箱：</a:t>
            </a:r>
            <a:r>
              <a:rPr lang="zh-CN" altLang="en-US" sz="2000" dirty="0" smtClean="0">
                <a:solidFill>
                  <a:srgbClr val="FFFF00"/>
                </a:solidFill>
              </a:rPr>
              <a:t>用户名</a:t>
            </a:r>
            <a:r>
              <a:rPr lang="en-US" altLang="zh-CN" sz="2000" dirty="0" smtClean="0">
                <a:solidFill>
                  <a:srgbClr val="FFFF00"/>
                </a:solidFill>
              </a:rPr>
              <a:t>@</a:t>
            </a:r>
            <a:r>
              <a:rPr lang="zh-CN" altLang="en-US" sz="2000" dirty="0" smtClean="0">
                <a:solidFill>
                  <a:srgbClr val="FFFF00"/>
                </a:solidFill>
              </a:rPr>
              <a:t>邮件服务器域名</a:t>
            </a:r>
            <a:endParaRPr lang="en-US" altLang="zh-CN" sz="2000" dirty="0" smtClean="0">
              <a:solidFill>
                <a:srgbClr val="FFFF00"/>
              </a:solidFill>
            </a:endParaRPr>
          </a:p>
          <a:p>
            <a:pPr lvl="1">
              <a:defRPr/>
            </a:pPr>
            <a:r>
              <a:rPr lang="zh-CN" altLang="en-US" sz="2000" dirty="0" smtClean="0"/>
              <a:t>邮件服务器：</a:t>
            </a:r>
            <a:r>
              <a:rPr lang="zh-CN" altLang="zh-CN" sz="2000" dirty="0" smtClean="0"/>
              <a:t>网上</a:t>
            </a:r>
            <a:r>
              <a:rPr lang="zh-CN" altLang="zh-CN" sz="2000" dirty="0"/>
              <a:t>存放邮件数据的磁盘区域</a:t>
            </a:r>
            <a:endParaRPr lang="en-US" altLang="zh-CN" sz="2000" dirty="0" smtClean="0">
              <a:solidFill>
                <a:srgbClr val="FFFF00"/>
              </a:solidFill>
            </a:endParaRPr>
          </a:p>
          <a:p>
            <a:pPr eaLnBrk="1" hangingPunct="1">
              <a:defRPr/>
            </a:pPr>
            <a:r>
              <a:rPr lang="zh-CN" altLang="en-US" dirty="0" smtClean="0"/>
              <a:t>新闻组（</a:t>
            </a:r>
            <a:r>
              <a:rPr lang="en-US" altLang="zh-CN" dirty="0" smtClean="0"/>
              <a:t>Usenet</a:t>
            </a:r>
            <a:r>
              <a:rPr lang="zh-CN" altLang="en-US" dirty="0" smtClean="0"/>
              <a:t>，</a:t>
            </a:r>
            <a:r>
              <a:rPr lang="en-US" altLang="zh-CN" dirty="0" smtClean="0"/>
              <a:t>User’s Network</a:t>
            </a:r>
            <a:r>
              <a:rPr lang="zh-CN" altLang="en-US" dirty="0" smtClean="0"/>
              <a:t>）</a:t>
            </a:r>
            <a:endParaRPr lang="en-US" altLang="zh-CN" dirty="0" smtClean="0"/>
          </a:p>
          <a:p>
            <a:pPr lvl="1" eaLnBrk="1" hangingPunct="1">
              <a:defRPr/>
            </a:pPr>
            <a:r>
              <a:rPr lang="zh-CN" altLang="en-US" sz="2000" dirty="0" smtClean="0"/>
              <a:t>以特定的主题、为特定的用户群服务</a:t>
            </a:r>
            <a:endParaRPr lang="en-US" altLang="zh-CN" sz="2000" dirty="0" smtClean="0"/>
          </a:p>
          <a:p>
            <a:pPr lvl="1" eaLnBrk="1" hangingPunct="1">
              <a:spcBef>
                <a:spcPct val="10000"/>
              </a:spcBef>
              <a:spcAft>
                <a:spcPct val="10000"/>
              </a:spcAft>
              <a:defRPr/>
            </a:pPr>
            <a:r>
              <a:rPr lang="zh-CN" altLang="en-US" sz="2000" dirty="0" smtClean="0"/>
              <a:t>已经淡出</a:t>
            </a:r>
            <a:endParaRPr lang="en-US" altLang="zh-CN" sz="2000" dirty="0" smtClean="0"/>
          </a:p>
          <a:p>
            <a:pPr lvl="1" eaLnBrk="1" hangingPunct="1">
              <a:spcBef>
                <a:spcPct val="10000"/>
              </a:spcBef>
              <a:spcAft>
                <a:spcPct val="10000"/>
              </a:spcAft>
              <a:defRPr/>
            </a:pPr>
            <a:endParaRPr lang="en-US" altLang="zh-CN" sz="2400" dirty="0" smtClean="0"/>
          </a:p>
          <a:p>
            <a:pPr lvl="1" eaLnBrk="1" hangingPunct="1">
              <a:spcBef>
                <a:spcPct val="10000"/>
              </a:spcBef>
              <a:spcAft>
                <a:spcPct val="10000"/>
              </a:spcAft>
              <a:defRPr/>
            </a:pPr>
            <a:endParaRPr lang="en-US" altLang="zh-CN" sz="2400" dirty="0" smtClean="0"/>
          </a:p>
          <a:p>
            <a:pPr lvl="1" eaLnBrk="1" hangingPunct="1">
              <a:spcBef>
                <a:spcPct val="10000"/>
              </a:spcBef>
              <a:spcAft>
                <a:spcPct val="10000"/>
              </a:spcAft>
              <a:defRPr/>
            </a:pPr>
            <a:endParaRPr lang="en-US" altLang="zh-CN" sz="2400" dirty="0" smtClean="0"/>
          </a:p>
          <a:p>
            <a:pPr lvl="1" eaLnBrk="1" hangingPunct="1">
              <a:spcBef>
                <a:spcPct val="10000"/>
              </a:spcBef>
              <a:spcAft>
                <a:spcPct val="10000"/>
              </a:spcAft>
              <a:defRPr/>
            </a:pPr>
            <a:endParaRPr lang="en-US" altLang="zh-CN" sz="2400" dirty="0" smtClean="0"/>
          </a:p>
          <a:p>
            <a:pPr lvl="1" eaLnBrk="1" hangingPunct="1">
              <a:spcBef>
                <a:spcPct val="10000"/>
              </a:spcBef>
              <a:spcAft>
                <a:spcPct val="10000"/>
              </a:spcAft>
              <a:defRPr/>
            </a:pPr>
            <a:endParaRPr lang="zh-CN" altLang="en-US" sz="2400" dirty="0" smtClean="0"/>
          </a:p>
          <a:p>
            <a:pPr eaLnBrk="1" hangingPunct="1">
              <a:defRPr/>
            </a:pPr>
            <a:endParaRPr lang="zh-CN" altLang="en-US" sz="2800" dirty="0" smtClean="0"/>
          </a:p>
          <a:p>
            <a:pPr eaLnBrk="1" hangingPunct="1">
              <a:defRPr/>
            </a:pPr>
            <a:endParaRPr lang="zh-CN" altLang="en-US" sz="2800" dirty="0" smtClean="0"/>
          </a:p>
        </p:txBody>
      </p:sp>
      <p:sp>
        <p:nvSpPr>
          <p:cNvPr id="5" name="灯片编号占位符 4"/>
          <p:cNvSpPr>
            <a:spLocks noGrp="1"/>
          </p:cNvSpPr>
          <p:nvPr>
            <p:ph type="sldNum" sz="quarter" idx="12"/>
          </p:nvPr>
        </p:nvSpPr>
        <p:spPr/>
        <p:txBody>
          <a:bodyPr/>
          <a:lstStyle/>
          <a:p>
            <a:pPr>
              <a:defRPr/>
            </a:pPr>
            <a:fld id="{BB31A9B6-111D-4D7C-92EB-652EF28D7586}" type="slidenum">
              <a:rPr lang="zh-CN" altLang="en-US"/>
              <a:pPr>
                <a:defRPr/>
              </a:pPr>
              <a:t>75</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pic>
        <p:nvPicPr>
          <p:cNvPr id="53252" name="Picture 4"/>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588224" y="116632"/>
            <a:ext cx="2411760" cy="27337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642">
                                            <p:txEl>
                                              <p:pRg st="0" end="0"/>
                                            </p:txEl>
                                          </p:spTgt>
                                        </p:tgtEl>
                                        <p:attrNameLst>
                                          <p:attrName>style.visibility</p:attrName>
                                        </p:attrNameLst>
                                      </p:cBhvr>
                                      <p:to>
                                        <p:strVal val="visible"/>
                                      </p:to>
                                    </p:set>
                                    <p:animEffect transition="in" filter="barn(inVertical)">
                                      <p:cBhvr>
                                        <p:cTn id="7" dur="500"/>
                                        <p:tgtEl>
                                          <p:spTgt spid="112642">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2642">
                                            <p:txEl>
                                              <p:pRg st="1" end="1"/>
                                            </p:txEl>
                                          </p:spTgt>
                                        </p:tgtEl>
                                        <p:attrNameLst>
                                          <p:attrName>style.visibility</p:attrName>
                                        </p:attrNameLst>
                                      </p:cBhvr>
                                      <p:to>
                                        <p:strVal val="visible"/>
                                      </p:to>
                                    </p:set>
                                    <p:animEffect transition="in" filter="barn(inVertical)">
                                      <p:cBhvr>
                                        <p:cTn id="10" dur="500"/>
                                        <p:tgtEl>
                                          <p:spTgt spid="112642">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2642">
                                            <p:txEl>
                                              <p:pRg st="2" end="2"/>
                                            </p:txEl>
                                          </p:spTgt>
                                        </p:tgtEl>
                                        <p:attrNameLst>
                                          <p:attrName>style.visibility</p:attrName>
                                        </p:attrNameLst>
                                      </p:cBhvr>
                                      <p:to>
                                        <p:strVal val="visible"/>
                                      </p:to>
                                    </p:set>
                                    <p:animEffect transition="in" filter="barn(inVertical)">
                                      <p:cBhvr>
                                        <p:cTn id="13" dur="500"/>
                                        <p:tgtEl>
                                          <p:spTgt spid="112642">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2642">
                                            <p:txEl>
                                              <p:pRg st="3" end="3"/>
                                            </p:txEl>
                                          </p:spTgt>
                                        </p:tgtEl>
                                        <p:attrNameLst>
                                          <p:attrName>style.visibility</p:attrName>
                                        </p:attrNameLst>
                                      </p:cBhvr>
                                      <p:to>
                                        <p:strVal val="visible"/>
                                      </p:to>
                                    </p:set>
                                    <p:animEffect transition="in" filter="barn(inVertical)">
                                      <p:cBhvr>
                                        <p:cTn id="16" dur="500"/>
                                        <p:tgtEl>
                                          <p:spTgt spid="112642">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2642">
                                            <p:txEl>
                                              <p:pRg st="4" end="4"/>
                                            </p:txEl>
                                          </p:spTgt>
                                        </p:tgtEl>
                                        <p:attrNameLst>
                                          <p:attrName>style.visibility</p:attrName>
                                        </p:attrNameLst>
                                      </p:cBhvr>
                                      <p:to>
                                        <p:strVal val="visible"/>
                                      </p:to>
                                    </p:set>
                                    <p:animEffect transition="in" filter="barn(inVertical)">
                                      <p:cBhvr>
                                        <p:cTn id="19" dur="500"/>
                                        <p:tgtEl>
                                          <p:spTgt spid="11264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2642">
                                            <p:txEl>
                                              <p:pRg st="5" end="5"/>
                                            </p:txEl>
                                          </p:spTgt>
                                        </p:tgtEl>
                                        <p:attrNameLst>
                                          <p:attrName>style.visibility</p:attrName>
                                        </p:attrNameLst>
                                      </p:cBhvr>
                                      <p:to>
                                        <p:strVal val="visible"/>
                                      </p:to>
                                    </p:set>
                                    <p:animEffect transition="in" filter="barn(inVertical)">
                                      <p:cBhvr>
                                        <p:cTn id="24" dur="500"/>
                                        <p:tgtEl>
                                          <p:spTgt spid="112642">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2642">
                                            <p:txEl>
                                              <p:pRg st="6" end="6"/>
                                            </p:txEl>
                                          </p:spTgt>
                                        </p:tgtEl>
                                        <p:attrNameLst>
                                          <p:attrName>style.visibility</p:attrName>
                                        </p:attrNameLst>
                                      </p:cBhvr>
                                      <p:to>
                                        <p:strVal val="visible"/>
                                      </p:to>
                                    </p:set>
                                    <p:animEffect transition="in" filter="barn(inVertical)">
                                      <p:cBhvr>
                                        <p:cTn id="27" dur="500"/>
                                        <p:tgtEl>
                                          <p:spTgt spid="112642">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2642">
                                            <p:txEl>
                                              <p:pRg st="7" end="7"/>
                                            </p:txEl>
                                          </p:spTgt>
                                        </p:tgtEl>
                                        <p:attrNameLst>
                                          <p:attrName>style.visibility</p:attrName>
                                        </p:attrNameLst>
                                      </p:cBhvr>
                                      <p:to>
                                        <p:strVal val="visible"/>
                                      </p:to>
                                    </p:set>
                                    <p:animEffect transition="in" filter="barn(inVertical)">
                                      <p:cBhvr>
                                        <p:cTn id="30" dur="500"/>
                                        <p:tgtEl>
                                          <p:spTgt spid="1126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1"/>
          <p:cNvSpPr>
            <a:spLocks noGrp="1"/>
          </p:cNvSpPr>
          <p:nvPr>
            <p:ph type="title"/>
          </p:nvPr>
        </p:nvSpPr>
        <p:spPr>
          <a:xfrm>
            <a:off x="611560" y="274638"/>
            <a:ext cx="7313240" cy="1143000"/>
          </a:xfrm>
        </p:spPr>
        <p:txBody>
          <a:bodyPr/>
          <a:lstStyle/>
          <a:p>
            <a:pPr eaLnBrk="1" hangingPunct="1">
              <a:defRPr/>
            </a:pPr>
            <a:r>
              <a:rPr lang="zh-CN" altLang="en-US" sz="4800" dirty="0" smtClean="0"/>
              <a:t>其他服务</a:t>
            </a:r>
            <a:r>
              <a:rPr lang="en-US" altLang="zh-CN" sz="4800" dirty="0" smtClean="0"/>
              <a:t> </a:t>
            </a:r>
            <a:endParaRPr lang="zh-CN" altLang="en-US" dirty="0" smtClean="0"/>
          </a:p>
        </p:txBody>
      </p:sp>
      <p:sp>
        <p:nvSpPr>
          <p:cNvPr id="3" name="内容占位符 2"/>
          <p:cNvSpPr>
            <a:spLocks noGrp="1"/>
          </p:cNvSpPr>
          <p:nvPr>
            <p:ph idx="1"/>
          </p:nvPr>
        </p:nvSpPr>
        <p:spPr>
          <a:xfrm>
            <a:off x="525487" y="1583153"/>
            <a:ext cx="8362950" cy="3846548"/>
          </a:xfrm>
        </p:spPr>
        <p:txBody>
          <a:bodyPr>
            <a:normAutofit fontScale="92500" lnSpcReduction="10000"/>
          </a:bodyPr>
          <a:lstStyle/>
          <a:p>
            <a:pPr algn="just">
              <a:lnSpc>
                <a:spcPct val="110000"/>
              </a:lnSpc>
              <a:defRPr/>
            </a:pPr>
            <a:r>
              <a:rPr lang="zh-CN" altLang="en-US" sz="2800" dirty="0" smtClean="0"/>
              <a:t>文件传输 </a:t>
            </a:r>
            <a:r>
              <a:rPr lang="en-US" altLang="zh-CN" sz="2800" dirty="0" smtClean="0"/>
              <a:t>FTP(</a:t>
            </a:r>
            <a:r>
              <a:rPr lang="en-US" altLang="zh-CN" sz="2800" dirty="0"/>
              <a:t>File Transfer Protocol</a:t>
            </a:r>
            <a:r>
              <a:rPr lang="en-US" altLang="zh-CN" sz="2800" dirty="0" smtClean="0"/>
              <a:t>)</a:t>
            </a:r>
          </a:p>
          <a:p>
            <a:pPr lvl="1" indent="-384048" algn="just">
              <a:lnSpc>
                <a:spcPct val="110000"/>
              </a:lnSpc>
              <a:buFont typeface="Wingdings 2"/>
              <a:buChar char=""/>
              <a:defRPr/>
            </a:pPr>
            <a:r>
              <a:rPr lang="zh-CN" altLang="en-US" sz="2400" dirty="0" smtClean="0"/>
              <a:t>因特网上使用最广泛的文件传输协议</a:t>
            </a:r>
            <a:endParaRPr lang="en-US" altLang="zh-CN" sz="2400" dirty="0" smtClean="0"/>
          </a:p>
          <a:p>
            <a:pPr lvl="1" indent="-384048" algn="just">
              <a:lnSpc>
                <a:spcPct val="110000"/>
              </a:lnSpc>
              <a:buFont typeface="Wingdings 2"/>
              <a:buChar char=""/>
              <a:defRPr/>
            </a:pPr>
            <a:r>
              <a:rPr lang="zh-CN" altLang="en-US" sz="2400" dirty="0" smtClean="0"/>
              <a:t>数据：从一台计算机上传送到另一台计算机上</a:t>
            </a:r>
            <a:endParaRPr lang="en-US" altLang="zh-CN" sz="2400" dirty="0" smtClean="0"/>
          </a:p>
          <a:p>
            <a:pPr lvl="1" indent="-384048" algn="just">
              <a:lnSpc>
                <a:spcPct val="110000"/>
              </a:lnSpc>
              <a:buFont typeface="Wingdings 2"/>
              <a:buChar char=""/>
              <a:defRPr/>
            </a:pPr>
            <a:r>
              <a:rPr lang="zh-CN" altLang="en-US" sz="2400" dirty="0" smtClean="0"/>
              <a:t>文件下载（</a:t>
            </a:r>
            <a:r>
              <a:rPr lang="en-US" altLang="zh-CN" sz="2400" dirty="0" smtClean="0">
                <a:cs typeface="Arial" charset="0"/>
              </a:rPr>
              <a:t>Download</a:t>
            </a:r>
            <a:r>
              <a:rPr lang="zh-CN" altLang="en-US" sz="2400" dirty="0" smtClean="0"/>
              <a:t>）、上载（</a:t>
            </a:r>
            <a:r>
              <a:rPr lang="en-US" altLang="zh-CN" sz="2400" dirty="0" smtClean="0">
                <a:cs typeface="Arial" charset="0"/>
              </a:rPr>
              <a:t>Upload</a:t>
            </a:r>
            <a:r>
              <a:rPr lang="zh-CN" altLang="en-US" sz="2400" dirty="0" smtClean="0"/>
              <a:t>）</a:t>
            </a:r>
            <a:endParaRPr lang="en-US" altLang="zh-CN" sz="2400" dirty="0" smtClean="0"/>
          </a:p>
          <a:p>
            <a:pPr marL="420624" indent="-384048" algn="just" eaLnBrk="1" fontAlgn="auto" hangingPunct="1">
              <a:lnSpc>
                <a:spcPct val="110000"/>
              </a:lnSpc>
              <a:spcAft>
                <a:spcPts val="0"/>
              </a:spcAft>
              <a:buFont typeface="Wingdings 2"/>
              <a:buChar char=""/>
              <a:defRPr/>
            </a:pPr>
            <a:r>
              <a:rPr lang="en-US" altLang="zh-CN" sz="2400" dirty="0" smtClean="0">
                <a:cs typeface="Times New Roman" pitchFamily="18" charset="0"/>
              </a:rPr>
              <a:t>Telnet</a:t>
            </a:r>
          </a:p>
          <a:p>
            <a:pPr lvl="1" indent="-384048" algn="just">
              <a:lnSpc>
                <a:spcPct val="110000"/>
              </a:lnSpc>
              <a:buFont typeface="Wingdings 2"/>
              <a:buChar char=""/>
              <a:defRPr/>
            </a:pPr>
            <a:r>
              <a:rPr lang="en-US" altLang="zh-CN" dirty="0" smtClean="0"/>
              <a:t>Internet</a:t>
            </a:r>
            <a:r>
              <a:rPr lang="zh-CN" altLang="en-US" dirty="0" smtClean="0"/>
              <a:t>远程</a:t>
            </a:r>
            <a:r>
              <a:rPr lang="zh-CN" altLang="en-US" dirty="0"/>
              <a:t>登陆服务的标准协议和主要</a:t>
            </a:r>
            <a:r>
              <a:rPr lang="zh-CN" altLang="en-US" dirty="0" smtClean="0"/>
              <a:t>方式</a:t>
            </a:r>
            <a:endParaRPr lang="en-US" altLang="zh-CN" dirty="0" smtClean="0"/>
          </a:p>
          <a:p>
            <a:pPr lvl="1" indent="-384048" algn="just">
              <a:lnSpc>
                <a:spcPct val="110000"/>
              </a:lnSpc>
              <a:buFont typeface="Wingdings 2"/>
              <a:buChar char=""/>
              <a:defRPr/>
            </a:pPr>
            <a:r>
              <a:rPr lang="zh-CN" altLang="en-US" dirty="0" smtClean="0"/>
              <a:t>为</a:t>
            </a:r>
            <a:r>
              <a:rPr lang="zh-CN" altLang="en-US" dirty="0"/>
              <a:t>用户提供了在本地计算机上完成远程主机工作的</a:t>
            </a:r>
            <a:r>
              <a:rPr lang="zh-CN" altLang="en-US" dirty="0" smtClean="0"/>
              <a:t>能力</a:t>
            </a:r>
            <a:endParaRPr lang="en-US" altLang="zh-CN" sz="2400" dirty="0" smtClean="0"/>
          </a:p>
          <a:p>
            <a:pPr lvl="1" indent="-384048" algn="just">
              <a:lnSpc>
                <a:spcPct val="110000"/>
              </a:lnSpc>
              <a:buFont typeface="Wingdings 2"/>
              <a:buChar char=""/>
              <a:defRPr/>
            </a:pPr>
            <a:r>
              <a:rPr lang="zh-CN" altLang="zh-CN" sz="2400" dirty="0" smtClean="0"/>
              <a:t>一</a:t>
            </a:r>
            <a:r>
              <a:rPr lang="zh-CN" altLang="zh-CN" sz="2400" dirty="0"/>
              <a:t>种访问互联网的</a:t>
            </a:r>
            <a:r>
              <a:rPr lang="zh-CN" altLang="zh-CN" sz="2400" dirty="0" smtClean="0"/>
              <a:t>方法</a:t>
            </a:r>
            <a:endParaRPr lang="en-US" altLang="zh-CN" sz="2400" dirty="0" smtClean="0"/>
          </a:p>
          <a:p>
            <a:pPr lvl="1" indent="-384048" algn="just">
              <a:lnSpc>
                <a:spcPct val="110000"/>
              </a:lnSpc>
              <a:buFont typeface="Wingdings 2"/>
              <a:buChar char=""/>
              <a:defRPr/>
            </a:pPr>
            <a:r>
              <a:rPr lang="en-US" altLang="zh-CN" sz="2400" dirty="0"/>
              <a:t>Telnet </a:t>
            </a:r>
            <a:r>
              <a:rPr lang="en-US" altLang="zh-CN" sz="2400" dirty="0" smtClean="0"/>
              <a:t>bbs.zju.edu.cn   ---  </a:t>
            </a:r>
            <a:r>
              <a:rPr lang="zh-CN" altLang="en-US" sz="2400" dirty="0" smtClean="0"/>
              <a:t>浙大</a:t>
            </a:r>
            <a:r>
              <a:rPr lang="en-US" altLang="zh-CN" sz="2400" dirty="0" smtClean="0"/>
              <a:t>BBS</a:t>
            </a:r>
            <a:r>
              <a:rPr lang="zh-CN" altLang="en-US" sz="2400" dirty="0" smtClean="0"/>
              <a:t>论坛</a:t>
            </a: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zh-CN" altLang="en-US" sz="2400" dirty="0" smtClean="0"/>
          </a:p>
          <a:p>
            <a:pPr marL="420624" indent="-384048" eaLnBrk="1" fontAlgn="auto" hangingPunct="1">
              <a:spcAft>
                <a:spcPts val="0"/>
              </a:spcAft>
              <a:buFont typeface="Wingdings 2"/>
              <a:buChar char=""/>
              <a:defRPr/>
            </a:pPr>
            <a:endParaRPr lang="zh-CN" altLang="en-US" sz="2800" dirty="0" smtClean="0"/>
          </a:p>
          <a:p>
            <a:pPr marL="420624" indent="-384048" eaLnBrk="1" fontAlgn="auto" hangingPunct="1">
              <a:spcAft>
                <a:spcPts val="0"/>
              </a:spcAft>
              <a:buFont typeface="Wingdings 2"/>
              <a:buChar char=""/>
              <a:defRPr/>
            </a:pPr>
            <a:endParaRPr lang="zh-CN" altLang="en-US" sz="2800" dirty="0" smtClean="0"/>
          </a:p>
        </p:txBody>
      </p:sp>
      <p:sp>
        <p:nvSpPr>
          <p:cNvPr id="5" name="灯片编号占位符 4"/>
          <p:cNvSpPr>
            <a:spLocks noGrp="1"/>
          </p:cNvSpPr>
          <p:nvPr>
            <p:ph type="sldNum" sz="quarter" idx="12"/>
          </p:nvPr>
        </p:nvSpPr>
        <p:spPr/>
        <p:txBody>
          <a:bodyPr/>
          <a:lstStyle/>
          <a:p>
            <a:pPr>
              <a:defRPr/>
            </a:pPr>
            <a:fld id="{B73C53E9-57E2-48E5-8187-62B91A0FBCCF}" type="slidenum">
              <a:rPr lang="zh-CN" altLang="en-US"/>
              <a:pPr>
                <a:defRPr/>
              </a:pPr>
              <a:t>76</a:t>
            </a:fld>
            <a:endParaRPr lang="zh-CN" altLang="en-US"/>
          </a:p>
        </p:txBody>
      </p:sp>
      <p:sp>
        <p:nvSpPr>
          <p:cNvPr id="2" name="页脚占位符 1"/>
          <p:cNvSpPr>
            <a:spLocks noGrp="1"/>
          </p:cNvSpPr>
          <p:nvPr>
            <p:ph type="ftr" sz="quarter" idx="11"/>
          </p:nvPr>
        </p:nvSpPr>
        <p:spPr/>
        <p:txBody>
          <a:bodyPr/>
          <a:lstStyle/>
          <a:p>
            <a:pPr>
              <a:defRPr/>
            </a:pPr>
            <a:r>
              <a:rPr lang="en-US" altLang="zh-CN" dirty="0" smtClean="0"/>
              <a:t>Data and Computation</a:t>
            </a:r>
            <a:endParaRPr lang="en-US" altLang="zh-CN" dirty="0"/>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7987" y="1823220"/>
            <a:ext cx="61436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13307" y="5669768"/>
            <a:ext cx="6593929" cy="523220"/>
          </a:xfrm>
          <a:prstGeom prst="rect">
            <a:avLst/>
          </a:prstGeom>
        </p:spPr>
        <p:txBody>
          <a:bodyPr wrap="square">
            <a:spAutoFit/>
          </a:bodyPr>
          <a:lstStyle/>
          <a:p>
            <a:pPr marL="365125" lvl="0" indent="-328613" fontAlgn="auto">
              <a:spcBef>
                <a:spcPct val="20000"/>
              </a:spcBef>
              <a:spcAft>
                <a:spcPts val="0"/>
              </a:spcAft>
              <a:buClr>
                <a:srgbClr val="6EA0B0"/>
              </a:buClr>
              <a:buSzPct val="80000"/>
              <a:buFont typeface="Wingdings 2"/>
              <a:buChar char=""/>
              <a:defRPr/>
            </a:pPr>
            <a:r>
              <a:rPr lang="zh-CN" altLang="en-US" sz="2800" dirty="0">
                <a:solidFill>
                  <a:srgbClr val="FFC000"/>
                </a:solidFill>
                <a:latin typeface="Arial"/>
                <a:ea typeface="黑体"/>
              </a:rPr>
              <a:t>博客和微</a:t>
            </a:r>
            <a:r>
              <a:rPr lang="zh-CN" altLang="en-US" sz="2800" dirty="0" smtClean="0">
                <a:solidFill>
                  <a:srgbClr val="FFC000"/>
                </a:solidFill>
                <a:latin typeface="Arial"/>
                <a:ea typeface="黑体"/>
              </a:rPr>
              <a:t>博，即时通信</a:t>
            </a:r>
            <a:r>
              <a:rPr lang="en-US" altLang="zh-CN" sz="2800" dirty="0" smtClean="0">
                <a:solidFill>
                  <a:srgbClr val="FFC000"/>
                </a:solidFill>
                <a:latin typeface="Arial"/>
                <a:ea typeface="黑体"/>
              </a:rPr>
              <a:t>(</a:t>
            </a:r>
            <a:r>
              <a:rPr lang="en-US" altLang="zh-CN" sz="2400" dirty="0" err="1" smtClean="0">
                <a:solidFill>
                  <a:srgbClr val="FFC000"/>
                </a:solidFill>
                <a:latin typeface="Arial"/>
                <a:ea typeface="黑体"/>
              </a:rPr>
              <a:t>QQ,WeChat</a:t>
            </a:r>
            <a:r>
              <a:rPr lang="en-US" altLang="zh-CN" sz="2400" dirty="0" smtClean="0">
                <a:solidFill>
                  <a:srgbClr val="FFC000"/>
                </a:solidFill>
                <a:latin typeface="Arial"/>
                <a:ea typeface="黑体"/>
              </a:rPr>
              <a:t>)</a:t>
            </a:r>
            <a:endParaRPr lang="en-US" altLang="zh-CN" sz="2400" dirty="0">
              <a:solidFill>
                <a:srgbClr val="FFC000"/>
              </a:solidFill>
              <a:latin typeface="Arial"/>
              <a:ea typeface="黑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54274"/>
                                        </p:tgtEl>
                                        <p:attrNameLst>
                                          <p:attrName>style.visibility</p:attrName>
                                        </p:attrNameLst>
                                      </p:cBhvr>
                                      <p:to>
                                        <p:strVal val="visible"/>
                                      </p:to>
                                    </p:set>
                                    <p:animEffect transition="in" filter="barn(inVertical)">
                                      <p:cBhvr>
                                        <p:cTn id="56" dur="500"/>
                                        <p:tgtEl>
                                          <p:spTgt spid="54274"/>
                                        </p:tgtEl>
                                      </p:cBhvr>
                                    </p:animEffect>
                                  </p:childTnLst>
                                </p:cTn>
                              </p:par>
                            </p:childTnLst>
                          </p:cTn>
                        </p:par>
                      </p:childTnLst>
                    </p:cTn>
                  </p:par>
                  <p:par>
                    <p:cTn id="57" fill="hold">
                      <p:stCondLst>
                        <p:cond delay="indefinite"/>
                      </p:stCondLst>
                      <p:childTnLst>
                        <p:par>
                          <p:cTn id="58" fill="hold">
                            <p:stCondLst>
                              <p:cond delay="0"/>
                            </p:stCondLst>
                            <p:childTnLst>
                              <p:par>
                                <p:cTn id="59" presetID="13" presetClass="exit" presetSubtype="32" fill="hold" nodeType="clickEffect">
                                  <p:stCondLst>
                                    <p:cond delay="0"/>
                                  </p:stCondLst>
                                  <p:childTnLst>
                                    <p:animEffect transition="out" filter="plus(out)">
                                      <p:cBhvr>
                                        <p:cTn id="60" dur="2000"/>
                                        <p:tgtEl>
                                          <p:spTgt spid="54274"/>
                                        </p:tgtEl>
                                      </p:cBhvr>
                                    </p:animEffect>
                                    <p:set>
                                      <p:cBhvr>
                                        <p:cTn id="61" dur="1" fill="hold">
                                          <p:stCondLst>
                                            <p:cond delay="1999"/>
                                          </p:stCondLst>
                                        </p:cTn>
                                        <p:tgtEl>
                                          <p:spTgt spid="54274"/>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500" fill="hold"/>
                                        <p:tgtEl>
                                          <p:spTgt spid="6"/>
                                        </p:tgtEl>
                                        <p:attrNameLst>
                                          <p:attrName>ppt_x</p:attrName>
                                        </p:attrNameLst>
                                      </p:cBhvr>
                                      <p:tavLst>
                                        <p:tav tm="0">
                                          <p:val>
                                            <p:strVal val="#ppt_x"/>
                                          </p:val>
                                        </p:tav>
                                        <p:tav tm="100000">
                                          <p:val>
                                            <p:strVal val="#ppt_x"/>
                                          </p:val>
                                        </p:tav>
                                      </p:tavLst>
                                    </p:anim>
                                    <p:anim calcmode="lin" valueType="num">
                                      <p:cBhvr additive="base">
                                        <p:cTn id="6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1"/>
          <p:cNvSpPr>
            <a:spLocks noGrp="1"/>
          </p:cNvSpPr>
          <p:nvPr>
            <p:ph type="title"/>
          </p:nvPr>
        </p:nvSpPr>
        <p:spPr>
          <a:xfrm>
            <a:off x="539552" y="304800"/>
            <a:ext cx="8071048" cy="1431925"/>
          </a:xfrm>
        </p:spPr>
        <p:txBody>
          <a:bodyPr>
            <a:normAutofit/>
          </a:bodyPr>
          <a:lstStyle/>
          <a:p>
            <a:pPr>
              <a:defRPr/>
            </a:pPr>
            <a:r>
              <a:rPr lang="zh-CN" altLang="en-US" sz="4000" dirty="0" smtClean="0"/>
              <a:t>搜索引擎</a:t>
            </a:r>
            <a:r>
              <a:rPr lang="en-US" altLang="zh-CN" sz="4000" dirty="0" smtClean="0"/>
              <a:t>, </a:t>
            </a:r>
            <a:r>
              <a:rPr lang="zh-CN" altLang="en-US" sz="4000" dirty="0" smtClean="0"/>
              <a:t>电子货币</a:t>
            </a:r>
            <a:r>
              <a:rPr lang="en-US" altLang="zh-CN" sz="4000" dirty="0" smtClean="0"/>
              <a:t>, </a:t>
            </a:r>
            <a:r>
              <a:rPr lang="zh-CN" altLang="en-US" sz="4000" dirty="0" smtClean="0"/>
              <a:t>电子商务</a:t>
            </a:r>
          </a:p>
        </p:txBody>
      </p:sp>
      <p:sp>
        <p:nvSpPr>
          <p:cNvPr id="3" name="内容占位符 2"/>
          <p:cNvSpPr>
            <a:spLocks noGrp="1"/>
          </p:cNvSpPr>
          <p:nvPr>
            <p:ph idx="1"/>
          </p:nvPr>
        </p:nvSpPr>
        <p:spPr>
          <a:xfrm>
            <a:off x="179512" y="1844824"/>
            <a:ext cx="8856984" cy="4752528"/>
          </a:xfrm>
        </p:spPr>
        <p:txBody>
          <a:bodyPr>
            <a:normAutofit/>
          </a:bodyPr>
          <a:lstStyle/>
          <a:p>
            <a:pPr algn="just">
              <a:defRPr/>
            </a:pPr>
            <a:r>
              <a:rPr lang="zh-CN" altLang="en-US" sz="2800" dirty="0" smtClean="0"/>
              <a:t>搜索引擎</a:t>
            </a:r>
            <a:r>
              <a:rPr lang="zh-CN" altLang="en-US" sz="2800" dirty="0"/>
              <a:t>（</a:t>
            </a:r>
            <a:r>
              <a:rPr lang="en-US" altLang="zh-CN" sz="2800" dirty="0">
                <a:cs typeface="Arial" charset="0"/>
              </a:rPr>
              <a:t>Search Engine</a:t>
            </a:r>
            <a:r>
              <a:rPr lang="zh-CN" altLang="en-US" sz="2800" dirty="0" smtClean="0"/>
              <a:t>）</a:t>
            </a:r>
            <a:r>
              <a:rPr lang="en-US" altLang="zh-CN" sz="2800" dirty="0" smtClean="0"/>
              <a:t>Google and </a:t>
            </a:r>
            <a:r>
              <a:rPr lang="en-US" altLang="zh-CN" sz="2800" dirty="0" err="1" smtClean="0"/>
              <a:t>Baidu</a:t>
            </a:r>
            <a:endParaRPr lang="en-US" altLang="zh-CN" sz="2800" dirty="0" smtClean="0"/>
          </a:p>
          <a:p>
            <a:pPr lvl="1" algn="just">
              <a:defRPr/>
            </a:pPr>
            <a:r>
              <a:rPr lang="zh-CN" altLang="en-US" sz="2000" dirty="0" smtClean="0"/>
              <a:t>知道如何获得、从何处获得信息</a:t>
            </a:r>
            <a:endParaRPr lang="en-US" altLang="zh-CN" sz="2000" dirty="0" smtClean="0"/>
          </a:p>
          <a:p>
            <a:pPr lvl="1" algn="just">
              <a:defRPr/>
            </a:pPr>
            <a:r>
              <a:rPr lang="zh-CN" altLang="en-US" sz="2000" dirty="0"/>
              <a:t>互联</a:t>
            </a:r>
            <a:r>
              <a:rPr lang="zh-CN" altLang="en-US" sz="2000" dirty="0" smtClean="0"/>
              <a:t>网的导航台：信息服务的服务</a:t>
            </a:r>
            <a:endParaRPr lang="en-US" altLang="zh-CN" sz="2000" dirty="0" smtClean="0"/>
          </a:p>
          <a:p>
            <a:pPr lvl="1" indent="-384048" algn="just">
              <a:buFont typeface="Wingdings 2"/>
              <a:buChar char=""/>
              <a:defRPr/>
            </a:pPr>
            <a:r>
              <a:rPr lang="zh-CN" altLang="en-US" sz="2000" dirty="0" smtClean="0"/>
              <a:t>通过软件代理（蜘蛛、软件机器人或者</a:t>
            </a:r>
            <a:r>
              <a:rPr lang="en-US" altLang="zh-CN" sz="2000" dirty="0" smtClean="0"/>
              <a:t>bots</a:t>
            </a:r>
            <a:r>
              <a:rPr lang="zh-CN" altLang="en-US" sz="2000" dirty="0" smtClean="0"/>
              <a:t>）浏览</a:t>
            </a:r>
            <a:r>
              <a:rPr lang="en-US" altLang="zh-CN" sz="2000" dirty="0" smtClean="0"/>
              <a:t>Web/</a:t>
            </a:r>
            <a:r>
              <a:rPr lang="zh-CN" altLang="en-US" sz="2000" dirty="0" smtClean="0"/>
              <a:t>遍历网络、检索信息并将其添加到数据库中</a:t>
            </a:r>
            <a:endParaRPr lang="en-US" altLang="zh-CN" sz="2000" dirty="0" smtClean="0"/>
          </a:p>
          <a:p>
            <a:pPr lvl="1" indent="-384048" algn="just">
              <a:buFont typeface="Wingdings 2"/>
              <a:buChar char=""/>
              <a:defRPr/>
            </a:pPr>
            <a:r>
              <a:rPr lang="zh-CN" altLang="en-US" sz="2000" dirty="0" smtClean="0"/>
              <a:t>分类查询</a:t>
            </a:r>
            <a:r>
              <a:rPr lang="en-US" altLang="zh-CN" sz="2000" dirty="0" smtClean="0"/>
              <a:t>, </a:t>
            </a:r>
            <a:r>
              <a:rPr lang="zh-CN" altLang="en-US" sz="2000" dirty="0" smtClean="0"/>
              <a:t>关键字查询 </a:t>
            </a:r>
            <a:endParaRPr lang="zh-CN" altLang="en-US" sz="2400" dirty="0" smtClean="0"/>
          </a:p>
          <a:p>
            <a:pPr marL="420624" indent="-384048" eaLnBrk="1" fontAlgn="auto" hangingPunct="1">
              <a:spcAft>
                <a:spcPts val="0"/>
              </a:spcAft>
              <a:buFont typeface="Wingdings 2"/>
              <a:buChar char=""/>
              <a:defRPr/>
            </a:pPr>
            <a:r>
              <a:rPr lang="zh-CN" altLang="en-US" sz="2800" dirty="0" smtClean="0"/>
              <a:t>电子货币</a:t>
            </a:r>
            <a:endParaRPr lang="en-US" altLang="zh-CN" sz="2800" dirty="0" smtClean="0"/>
          </a:p>
          <a:p>
            <a:pPr lvl="1" indent="-384048">
              <a:buFont typeface="Wingdings 2"/>
              <a:buChar char=""/>
              <a:defRPr/>
            </a:pPr>
            <a:r>
              <a:rPr lang="en-US" altLang="zh-CN" sz="2000" dirty="0" smtClean="0"/>
              <a:t>20</a:t>
            </a:r>
            <a:r>
              <a:rPr lang="zh-CN" altLang="en-US" sz="2000" dirty="0" smtClean="0"/>
              <a:t>世纪</a:t>
            </a:r>
            <a:r>
              <a:rPr lang="en-US" altLang="zh-CN" sz="2000" dirty="0" smtClean="0"/>
              <a:t>70</a:t>
            </a:r>
            <a:r>
              <a:rPr lang="zh-CN" altLang="en-US" sz="2000" dirty="0" smtClean="0"/>
              <a:t>年代，</a:t>
            </a:r>
            <a:r>
              <a:rPr lang="en-US" altLang="zh-CN" sz="2000" dirty="0" smtClean="0"/>
              <a:t>EDI</a:t>
            </a:r>
            <a:r>
              <a:rPr lang="zh-CN" altLang="en-US" sz="2000" dirty="0" smtClean="0"/>
              <a:t>（电子数据交换）</a:t>
            </a:r>
            <a:r>
              <a:rPr lang="en-US" altLang="zh-CN" sz="2000" dirty="0" smtClean="0"/>
              <a:t>and  </a:t>
            </a:r>
            <a:r>
              <a:rPr lang="zh-CN" altLang="en-US" sz="2000" dirty="0" smtClean="0"/>
              <a:t>电子货币</a:t>
            </a:r>
            <a:endParaRPr lang="en-US" altLang="zh-CN" sz="2000" dirty="0" smtClean="0"/>
          </a:p>
          <a:p>
            <a:pPr lvl="1" indent="-384048">
              <a:buFont typeface="Wingdings 2"/>
              <a:buChar char=""/>
              <a:defRPr/>
            </a:pPr>
            <a:r>
              <a:rPr lang="zh-CN" altLang="en-US" sz="2000" dirty="0"/>
              <a:t>支付</a:t>
            </a:r>
            <a:r>
              <a:rPr lang="zh-CN" altLang="en-US" sz="2000" dirty="0" smtClean="0"/>
              <a:t>宝、微信，银行卡</a:t>
            </a:r>
            <a:r>
              <a:rPr lang="en-US" altLang="zh-CN" sz="2000" dirty="0" smtClean="0"/>
              <a:t>…</a:t>
            </a:r>
          </a:p>
          <a:p>
            <a:pPr>
              <a:defRPr/>
            </a:pPr>
            <a:r>
              <a:rPr lang="zh-CN" altLang="en-US" sz="2800" dirty="0" smtClean="0"/>
              <a:t>电子商务</a:t>
            </a:r>
            <a:endParaRPr lang="en-US" altLang="zh-CN" sz="2800" dirty="0" smtClean="0"/>
          </a:p>
          <a:p>
            <a:pPr lvl="1">
              <a:defRPr/>
            </a:pPr>
            <a:r>
              <a:rPr lang="zh-CN" altLang="en-US" sz="2000" dirty="0"/>
              <a:t>淘</a:t>
            </a:r>
            <a:r>
              <a:rPr lang="zh-CN" altLang="en-US" sz="2000" dirty="0" smtClean="0"/>
              <a:t>宝、京东、</a:t>
            </a:r>
            <a:r>
              <a:rPr lang="en-US" altLang="zh-CN" sz="2000" dirty="0" smtClean="0"/>
              <a:t>Amazon……</a:t>
            </a:r>
            <a:endParaRPr lang="zh-CN" altLang="en-US" sz="2000" dirty="0" smtClean="0"/>
          </a:p>
          <a:p>
            <a:pPr marL="722376" lvl="1" indent="-274320" eaLnBrk="1" fontAlgn="auto" hangingPunct="1">
              <a:spcBef>
                <a:spcPct val="10000"/>
              </a:spcBef>
              <a:spcAft>
                <a:spcPct val="10000"/>
              </a:spcAft>
              <a:buFont typeface="Wingdings 2"/>
              <a:buChar char=""/>
              <a:defRPr/>
            </a:pPr>
            <a:endParaRPr lang="zh-CN" altLang="en-US"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en-US" altLang="zh-CN" sz="2400" dirty="0" smtClean="0"/>
          </a:p>
          <a:p>
            <a:pPr marL="722376" lvl="1" indent="-274320" eaLnBrk="1" fontAlgn="auto" hangingPunct="1">
              <a:spcBef>
                <a:spcPct val="10000"/>
              </a:spcBef>
              <a:spcAft>
                <a:spcPct val="10000"/>
              </a:spcAft>
              <a:buFont typeface="Wingdings 2"/>
              <a:buChar char=""/>
              <a:defRPr/>
            </a:pPr>
            <a:endParaRPr lang="zh-CN" altLang="en-US" sz="2400" dirty="0" smtClean="0"/>
          </a:p>
          <a:p>
            <a:pPr marL="420624" indent="-384048" eaLnBrk="1" fontAlgn="auto" hangingPunct="1">
              <a:spcAft>
                <a:spcPts val="0"/>
              </a:spcAft>
              <a:buFont typeface="Wingdings 2"/>
              <a:buChar char=""/>
              <a:defRPr/>
            </a:pPr>
            <a:endParaRPr lang="zh-CN" altLang="en-US" sz="2800" dirty="0" smtClean="0"/>
          </a:p>
          <a:p>
            <a:pPr marL="420624" indent="-384048" eaLnBrk="1" fontAlgn="auto" hangingPunct="1">
              <a:spcAft>
                <a:spcPts val="0"/>
              </a:spcAft>
              <a:buFont typeface="Wingdings 2"/>
              <a:buChar char=""/>
              <a:defRPr/>
            </a:pPr>
            <a:endParaRPr lang="zh-CN" altLang="en-US" sz="2800" dirty="0" smtClean="0"/>
          </a:p>
        </p:txBody>
      </p:sp>
      <p:sp>
        <p:nvSpPr>
          <p:cNvPr id="5" name="灯片编号占位符 4"/>
          <p:cNvSpPr>
            <a:spLocks noGrp="1"/>
          </p:cNvSpPr>
          <p:nvPr>
            <p:ph type="sldNum" sz="quarter" idx="12"/>
          </p:nvPr>
        </p:nvSpPr>
        <p:spPr/>
        <p:txBody>
          <a:bodyPr/>
          <a:lstStyle/>
          <a:p>
            <a:pPr>
              <a:defRPr/>
            </a:pPr>
            <a:fld id="{40105589-6F96-4463-8162-8FCA4E930100}" type="slidenum">
              <a:rPr lang="zh-CN" altLang="en-US"/>
              <a:pPr>
                <a:defRPr/>
              </a:pPr>
              <a:t>77</a:t>
            </a:fld>
            <a:endParaRPr lang="zh-CN" altLang="en-US"/>
          </a:p>
        </p:txBody>
      </p:sp>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lstStyle/>
          <a:p>
            <a:pPr eaLnBrk="1" hangingPunct="1">
              <a:defRPr/>
            </a:pPr>
            <a:r>
              <a:rPr lang="en-US" altLang="zh-CN" dirty="0" smtClean="0"/>
              <a:t>7.3.4 </a:t>
            </a:r>
            <a:r>
              <a:rPr lang="zh-CN" altLang="en-US" dirty="0" smtClean="0"/>
              <a:t>未来的网络</a:t>
            </a:r>
          </a:p>
        </p:txBody>
      </p:sp>
      <p:sp>
        <p:nvSpPr>
          <p:cNvPr id="117762" name="内容占位符 2"/>
          <p:cNvSpPr>
            <a:spLocks noGrp="1"/>
          </p:cNvSpPr>
          <p:nvPr>
            <p:ph idx="1"/>
          </p:nvPr>
        </p:nvSpPr>
        <p:spPr>
          <a:xfrm>
            <a:off x="683568" y="1700808"/>
            <a:ext cx="5340350" cy="4348931"/>
          </a:xfrm>
        </p:spPr>
        <p:txBody>
          <a:bodyPr/>
          <a:lstStyle/>
          <a:p>
            <a:pPr eaLnBrk="1" hangingPunct="1">
              <a:defRPr/>
            </a:pPr>
            <a:r>
              <a:rPr lang="en-US" altLang="zh-CN" dirty="0" smtClean="0"/>
              <a:t>Web 2.0</a:t>
            </a:r>
            <a:r>
              <a:rPr lang="zh-CN" altLang="en-US" dirty="0" smtClean="0"/>
              <a:t>和</a:t>
            </a:r>
            <a:r>
              <a:rPr lang="en-US" altLang="zh-CN" dirty="0" smtClean="0"/>
              <a:t>Web 3.0</a:t>
            </a:r>
          </a:p>
          <a:p>
            <a:pPr eaLnBrk="1" hangingPunct="1">
              <a:defRPr/>
            </a:pPr>
            <a:r>
              <a:rPr lang="en-US" altLang="zh-CN" dirty="0" smtClean="0"/>
              <a:t>GPS</a:t>
            </a:r>
            <a:r>
              <a:rPr lang="zh-CN" altLang="en-US" dirty="0" smtClean="0"/>
              <a:t>和智能手机</a:t>
            </a:r>
            <a:endParaRPr lang="en-US" altLang="zh-CN" dirty="0" smtClean="0"/>
          </a:p>
          <a:p>
            <a:pPr eaLnBrk="1" hangingPunct="1">
              <a:defRPr/>
            </a:pPr>
            <a:r>
              <a:rPr lang="zh-CN" altLang="en-US" dirty="0" smtClean="0"/>
              <a:t>电子货币和电子商务</a:t>
            </a:r>
          </a:p>
          <a:p>
            <a:pPr eaLnBrk="1" hangingPunct="1">
              <a:defRPr/>
            </a:pPr>
            <a:r>
              <a:rPr lang="en-US" altLang="zh-CN" dirty="0" smtClean="0"/>
              <a:t>Internet2</a:t>
            </a:r>
          </a:p>
          <a:p>
            <a:pPr eaLnBrk="1" hangingPunct="1">
              <a:defRPr/>
            </a:pPr>
            <a:r>
              <a:rPr lang="zh-CN" altLang="en-US" dirty="0" smtClean="0"/>
              <a:t>无限的因特网</a:t>
            </a:r>
            <a:endParaRPr lang="en-US" altLang="zh-CN" dirty="0" smtClean="0"/>
          </a:p>
          <a:p>
            <a:pPr eaLnBrk="1" hangingPunct="1">
              <a:defRPr/>
            </a:pPr>
            <a:r>
              <a:rPr lang="zh-CN" altLang="en-US" dirty="0"/>
              <a:t>物</a:t>
            </a:r>
            <a:r>
              <a:rPr lang="zh-CN" altLang="en-US" dirty="0" smtClean="0"/>
              <a:t>联网</a:t>
            </a:r>
            <a:endParaRPr lang="en-US" altLang="zh-CN" dirty="0" smtClean="0"/>
          </a:p>
          <a:p>
            <a:pPr lvl="1">
              <a:defRPr/>
            </a:pPr>
            <a:r>
              <a:rPr lang="en-US" altLang="zh-CN" dirty="0"/>
              <a:t>Internet of things</a:t>
            </a:r>
            <a:r>
              <a:rPr lang="zh-CN" altLang="zh-CN" dirty="0"/>
              <a:t>，</a:t>
            </a:r>
            <a:r>
              <a:rPr lang="en-US" altLang="zh-CN" dirty="0" err="1" smtClean="0"/>
              <a:t>IoT</a:t>
            </a:r>
            <a:endParaRPr lang="en-US" altLang="zh-CN" dirty="0" smtClean="0"/>
          </a:p>
          <a:p>
            <a:pPr lvl="1">
              <a:defRPr/>
            </a:pPr>
            <a:r>
              <a:rPr lang="zh-CN" altLang="zh-CN" dirty="0"/>
              <a:t>未来的互联网就是物</a:t>
            </a:r>
            <a:r>
              <a:rPr lang="zh-CN" altLang="zh-CN" dirty="0" smtClean="0"/>
              <a:t>联网</a:t>
            </a:r>
            <a:r>
              <a:rPr lang="zh-CN" altLang="en-US" dirty="0" smtClean="0"/>
              <a:t>？</a:t>
            </a:r>
          </a:p>
          <a:p>
            <a:pPr eaLnBrk="1" hangingPunct="1">
              <a:defRPr/>
            </a:pPr>
            <a:endParaRPr lang="en-US" altLang="zh-CN" dirty="0" smtClean="0"/>
          </a:p>
        </p:txBody>
      </p:sp>
      <p:sp>
        <p:nvSpPr>
          <p:cNvPr id="5" name="灯片编号占位符 4"/>
          <p:cNvSpPr>
            <a:spLocks noGrp="1"/>
          </p:cNvSpPr>
          <p:nvPr>
            <p:ph type="sldNum" sz="quarter" idx="12"/>
          </p:nvPr>
        </p:nvSpPr>
        <p:spPr/>
        <p:txBody>
          <a:bodyPr/>
          <a:lstStyle/>
          <a:p>
            <a:pPr>
              <a:defRPr/>
            </a:pPr>
            <a:fld id="{8DBE8013-4682-4460-B1EE-69369261E8C1}" type="slidenum">
              <a:rPr lang="zh-CN" altLang="en-US"/>
              <a:pPr>
                <a:defRPr/>
              </a:pPr>
              <a:t>78</a:t>
            </a:fld>
            <a:endParaRPr lang="zh-CN" altLang="en-US"/>
          </a:p>
        </p:txBody>
      </p:sp>
      <p:pic>
        <p:nvPicPr>
          <p:cNvPr id="120836" name="Picture 2" descr="C:\Program Files\MEDIA\CAGCAT10\j0287005.wmf"/>
          <p:cNvPicPr>
            <a:picLocks noChangeAspect="1" noChangeArrowheads="1"/>
          </p:cNvPicPr>
          <p:nvPr/>
        </p:nvPicPr>
        <p:blipFill>
          <a:blip r:embed="rId2" cstate="print"/>
          <a:srcRect/>
          <a:stretch>
            <a:fillRect/>
          </a:stretch>
        </p:blipFill>
        <p:spPr bwMode="auto">
          <a:xfrm>
            <a:off x="6228184" y="1340768"/>
            <a:ext cx="2428875" cy="4170363"/>
          </a:xfrm>
          <a:prstGeom prst="rect">
            <a:avLst/>
          </a:prstGeom>
          <a:noFill/>
          <a:ln w="9525">
            <a:noFill/>
            <a:miter lim="800000"/>
            <a:headEnd/>
            <a:tailEnd/>
          </a:ln>
        </p:spPr>
      </p:pic>
      <p:sp>
        <p:nvSpPr>
          <p:cNvPr id="2" name="页脚占位符 1"/>
          <p:cNvSpPr>
            <a:spLocks noGrp="1"/>
          </p:cNvSpPr>
          <p:nvPr>
            <p:ph type="ftr" sz="quarter" idx="11"/>
          </p:nvPr>
        </p:nvSpPr>
        <p:spPr/>
        <p:txBody>
          <a:bodyPr/>
          <a:lstStyle/>
          <a:p>
            <a:pPr>
              <a:defRPr/>
            </a:pPr>
            <a:r>
              <a:rPr lang="en-US" altLang="zh-CN" smtClean="0"/>
              <a:t>Data and Computation</a:t>
            </a:r>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287" y="118006"/>
            <a:ext cx="7467600" cy="1143000"/>
          </a:xfrm>
        </p:spPr>
        <p:txBody>
          <a:bodyPr/>
          <a:lstStyle/>
          <a:p>
            <a:r>
              <a:rPr lang="en-US" altLang="zh-CN" dirty="0" smtClean="0"/>
              <a:t>7.4 </a:t>
            </a:r>
            <a:r>
              <a:rPr lang="zh-CN" altLang="en-US" dirty="0" smtClean="0"/>
              <a:t>网络数据</a:t>
            </a:r>
            <a:endParaRPr lang="zh-CN" altLang="en-US" dirty="0"/>
          </a:p>
        </p:txBody>
      </p:sp>
      <p:sp>
        <p:nvSpPr>
          <p:cNvPr id="3" name="内容占位符 2"/>
          <p:cNvSpPr>
            <a:spLocks noGrp="1"/>
          </p:cNvSpPr>
          <p:nvPr>
            <p:ph idx="1"/>
          </p:nvPr>
        </p:nvSpPr>
        <p:spPr>
          <a:xfrm>
            <a:off x="539552" y="1193562"/>
            <a:ext cx="7467600" cy="4395678"/>
          </a:xfrm>
        </p:spPr>
        <p:txBody>
          <a:bodyPr>
            <a:normAutofit fontScale="92500" lnSpcReduction="10000"/>
          </a:bodyPr>
          <a:lstStyle/>
          <a:p>
            <a:r>
              <a:rPr lang="en-US" altLang="zh-CN" dirty="0" smtClean="0"/>
              <a:t>Network Data</a:t>
            </a:r>
          </a:p>
          <a:p>
            <a:pPr lvl="1"/>
            <a:r>
              <a:rPr lang="zh-CN" altLang="en-US" dirty="0" smtClean="0"/>
              <a:t>网络中传输、存储、产生</a:t>
            </a:r>
            <a:endParaRPr lang="en-US" altLang="zh-CN" dirty="0" smtClean="0"/>
          </a:p>
          <a:p>
            <a:pPr lvl="1"/>
            <a:r>
              <a:rPr lang="zh-CN" altLang="en-US" dirty="0" smtClean="0"/>
              <a:t>数据量庞大、类型多且复杂、混乱</a:t>
            </a:r>
            <a:endParaRPr lang="en-US" altLang="zh-CN" dirty="0" smtClean="0"/>
          </a:p>
          <a:p>
            <a:pPr lvl="1"/>
            <a:r>
              <a:rPr lang="zh-CN" altLang="en-US" dirty="0"/>
              <a:t>也</a:t>
            </a:r>
            <a:r>
              <a:rPr lang="zh-CN" altLang="en-US" dirty="0" smtClean="0"/>
              <a:t>是最具潜在价值的</a:t>
            </a:r>
            <a:r>
              <a:rPr lang="en-US" altLang="zh-CN" dirty="0" smtClean="0"/>
              <a:t> </a:t>
            </a:r>
          </a:p>
          <a:p>
            <a:r>
              <a:rPr lang="zh-CN" altLang="en-US" dirty="0" smtClean="0"/>
              <a:t>主要有</a:t>
            </a:r>
            <a:endParaRPr lang="en-US" altLang="zh-CN" dirty="0" smtClean="0"/>
          </a:p>
          <a:p>
            <a:pPr lvl="1"/>
            <a:r>
              <a:rPr lang="en-US" altLang="zh-CN" dirty="0" smtClean="0"/>
              <a:t>Web </a:t>
            </a:r>
            <a:r>
              <a:rPr lang="zh-CN" altLang="en-US" dirty="0" smtClean="0"/>
              <a:t>文档</a:t>
            </a:r>
            <a:endParaRPr lang="en-US" altLang="zh-CN" dirty="0" smtClean="0"/>
          </a:p>
          <a:p>
            <a:pPr lvl="1"/>
            <a:r>
              <a:rPr lang="zh-CN" altLang="en-US" dirty="0" smtClean="0"/>
              <a:t>各种多媒体</a:t>
            </a:r>
            <a:endParaRPr lang="en-US" altLang="zh-CN" dirty="0" smtClean="0"/>
          </a:p>
          <a:p>
            <a:pPr lvl="1"/>
            <a:r>
              <a:rPr lang="zh-CN" altLang="en-US" dirty="0" smtClean="0"/>
              <a:t>电子邮件</a:t>
            </a:r>
            <a:endParaRPr lang="en-US" altLang="zh-CN" dirty="0" smtClean="0"/>
          </a:p>
          <a:p>
            <a:pPr lvl="1"/>
            <a:r>
              <a:rPr lang="zh-CN" altLang="en-US" dirty="0" smtClean="0"/>
              <a:t>网络数据库</a:t>
            </a:r>
            <a:endParaRPr lang="en-US" altLang="zh-CN" dirty="0" smtClean="0"/>
          </a:p>
          <a:p>
            <a:pPr lvl="1"/>
            <a:r>
              <a:rPr lang="zh-CN" altLang="en-US" dirty="0" smtClean="0"/>
              <a:t>网络日志，消息日志</a:t>
            </a:r>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79</a:t>
            </a:fld>
            <a:endParaRPr lang="en-US" altLang="zh-CN"/>
          </a:p>
        </p:txBody>
      </p:sp>
      <p:pic>
        <p:nvPicPr>
          <p:cNvPr id="5529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499990" y="3068960"/>
            <a:ext cx="4536505" cy="302433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8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7.1.1</a:t>
            </a:r>
            <a:r>
              <a:rPr lang="zh-CN" altLang="en-US" dirty="0" smtClean="0"/>
              <a:t>通信介质</a:t>
            </a:r>
            <a:endParaRPr lang="zh-CN" altLang="en-US" dirty="0"/>
          </a:p>
        </p:txBody>
      </p:sp>
      <p:sp>
        <p:nvSpPr>
          <p:cNvPr id="3" name="内容占位符 2"/>
          <p:cNvSpPr>
            <a:spLocks noGrp="1"/>
          </p:cNvSpPr>
          <p:nvPr>
            <p:ph idx="1"/>
          </p:nvPr>
        </p:nvSpPr>
        <p:spPr/>
        <p:txBody>
          <a:bodyPr/>
          <a:lstStyle/>
          <a:p>
            <a:r>
              <a:rPr lang="zh-CN" altLang="en-US" dirty="0" smtClean="0">
                <a:solidFill>
                  <a:srgbClr val="FFFF00"/>
                </a:solidFill>
              </a:rPr>
              <a:t>通信介质</a:t>
            </a:r>
            <a:r>
              <a:rPr lang="zh-CN" altLang="en-US" dirty="0" smtClean="0"/>
              <a:t>，或称</a:t>
            </a:r>
            <a:r>
              <a:rPr lang="zh-CN" altLang="en-US" dirty="0" smtClean="0">
                <a:solidFill>
                  <a:srgbClr val="FFFF00"/>
                </a:solidFill>
              </a:rPr>
              <a:t>传输媒体、传输媒介</a:t>
            </a:r>
            <a:endParaRPr lang="en-US" altLang="zh-CN" dirty="0" smtClean="0">
              <a:solidFill>
                <a:srgbClr val="FFFF00"/>
              </a:solidFill>
            </a:endParaRPr>
          </a:p>
          <a:p>
            <a:r>
              <a:rPr lang="zh-CN" altLang="en-US" dirty="0" smtClean="0"/>
              <a:t>分类：</a:t>
            </a:r>
            <a:endParaRPr lang="en-US" altLang="zh-CN" dirty="0" smtClean="0"/>
          </a:p>
          <a:p>
            <a:pPr lvl="1"/>
            <a:r>
              <a:rPr lang="zh-CN" altLang="en-US" dirty="0">
                <a:solidFill>
                  <a:srgbClr val="FFFF00"/>
                </a:solidFill>
              </a:rPr>
              <a:t>导引</a:t>
            </a:r>
            <a:r>
              <a:rPr lang="zh-CN" altLang="en-US" dirty="0" smtClean="0">
                <a:solidFill>
                  <a:srgbClr val="FFFF00"/>
                </a:solidFill>
              </a:rPr>
              <a:t>型：</a:t>
            </a:r>
            <a:r>
              <a:rPr lang="zh-CN" altLang="en-US" dirty="0" smtClean="0"/>
              <a:t>电磁波被导引向固定媒体（铜线或光纤）传播。包括：</a:t>
            </a:r>
            <a:r>
              <a:rPr lang="zh-CN" altLang="en-US" dirty="0" smtClean="0">
                <a:solidFill>
                  <a:srgbClr val="FFFF00"/>
                </a:solidFill>
              </a:rPr>
              <a:t>双绞线、同轴电缆、光纤、电线</a:t>
            </a:r>
            <a:r>
              <a:rPr lang="zh-CN" altLang="en-US" dirty="0" smtClean="0"/>
              <a:t>等。</a:t>
            </a:r>
            <a:endParaRPr lang="en-US" altLang="zh-CN" dirty="0" smtClean="0"/>
          </a:p>
          <a:p>
            <a:pPr lvl="1"/>
            <a:r>
              <a:rPr lang="zh-CN" altLang="en-US" dirty="0">
                <a:solidFill>
                  <a:srgbClr val="FFFF00"/>
                </a:solidFill>
              </a:rPr>
              <a:t>非导引</a:t>
            </a:r>
            <a:r>
              <a:rPr lang="zh-CN" altLang="en-US" dirty="0" smtClean="0">
                <a:solidFill>
                  <a:srgbClr val="FFFF00"/>
                </a:solidFill>
              </a:rPr>
              <a:t>型：</a:t>
            </a:r>
            <a:r>
              <a:rPr lang="zh-CN" altLang="en-US" dirty="0" smtClean="0"/>
              <a:t>电磁波在自由空间中传播。电磁波的传播常称为</a:t>
            </a:r>
            <a:r>
              <a:rPr lang="zh-CN" altLang="en-US" dirty="0" smtClean="0">
                <a:solidFill>
                  <a:srgbClr val="FFFF00"/>
                </a:solidFill>
              </a:rPr>
              <a:t>无线传输</a:t>
            </a:r>
            <a:endParaRPr lang="en-US" altLang="zh-CN" dirty="0" smtClean="0">
              <a:solidFill>
                <a:srgbClr val="FFFF00"/>
              </a:solidFill>
            </a:endParaRPr>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a:t>
            </a:fld>
            <a:endParaRPr lang="en-US" altLang="zh-CN"/>
          </a:p>
        </p:txBody>
      </p:sp>
    </p:spTree>
    <p:extLst>
      <p:ext uri="{BB962C8B-B14F-4D97-AF65-F5344CB8AC3E}">
        <p14:creationId xmlns:p14="http://schemas.microsoft.com/office/powerpoint/2010/main" val="10542795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648" y="1196752"/>
            <a:ext cx="7467600" cy="1143000"/>
          </a:xfrm>
        </p:spPr>
        <p:txBody>
          <a:bodyPr>
            <a:normAutofit fontScale="90000"/>
          </a:bodyPr>
          <a:lstStyle/>
          <a:p>
            <a:r>
              <a:rPr lang="zh-CN" altLang="en-US" dirty="0"/>
              <a:t>网络</a:t>
            </a:r>
            <a:r>
              <a:rPr lang="zh-CN" altLang="en-US" dirty="0" smtClean="0"/>
              <a:t>数据</a:t>
            </a:r>
            <a:r>
              <a:rPr lang="en-US" altLang="zh-CN" dirty="0" smtClean="0"/>
              <a:t/>
            </a:r>
            <a:br>
              <a:rPr lang="en-US" altLang="zh-CN" dirty="0" smtClean="0"/>
            </a:br>
            <a:r>
              <a:rPr lang="en-US" altLang="zh-CN" dirty="0"/>
              <a:t> </a:t>
            </a:r>
            <a:r>
              <a:rPr lang="en-US" altLang="zh-CN" dirty="0" smtClean="0"/>
              <a:t>  </a:t>
            </a:r>
            <a:r>
              <a:rPr lang="zh-CN" altLang="en-US" dirty="0" smtClean="0"/>
              <a:t> </a:t>
            </a:r>
            <a:r>
              <a:rPr lang="en-US" altLang="zh-CN" dirty="0" smtClean="0"/>
              <a:t>--- Web</a:t>
            </a:r>
            <a:r>
              <a:rPr lang="zh-CN" altLang="en-US" dirty="0" smtClean="0"/>
              <a:t>文档</a:t>
            </a:r>
            <a:endParaRPr lang="zh-CN" altLang="en-US" dirty="0"/>
          </a:p>
        </p:txBody>
      </p:sp>
      <p:sp>
        <p:nvSpPr>
          <p:cNvPr id="3" name="内容占位符 2"/>
          <p:cNvSpPr>
            <a:spLocks noGrp="1"/>
          </p:cNvSpPr>
          <p:nvPr>
            <p:ph idx="1"/>
          </p:nvPr>
        </p:nvSpPr>
        <p:spPr>
          <a:xfrm>
            <a:off x="251520" y="2780928"/>
            <a:ext cx="4546848" cy="3340968"/>
          </a:xfrm>
        </p:spPr>
        <p:txBody>
          <a:bodyPr/>
          <a:lstStyle/>
          <a:p>
            <a:r>
              <a:rPr lang="en-US" altLang="zh-CN" dirty="0" smtClean="0"/>
              <a:t>Web</a:t>
            </a:r>
            <a:r>
              <a:rPr lang="zh-CN" altLang="en-US" dirty="0" smtClean="0"/>
              <a:t>基于</a:t>
            </a:r>
            <a:r>
              <a:rPr lang="en-US" altLang="zh-CN" dirty="0" smtClean="0"/>
              <a:t>HTML</a:t>
            </a:r>
          </a:p>
          <a:p>
            <a:r>
              <a:rPr lang="en-US" altLang="zh-CN" dirty="0" smtClean="0"/>
              <a:t>HTML</a:t>
            </a:r>
          </a:p>
          <a:p>
            <a:pPr lvl="1"/>
            <a:r>
              <a:rPr lang="zh-CN" altLang="en-US" dirty="0" smtClean="0"/>
              <a:t>超文本标记语言，</a:t>
            </a:r>
            <a:r>
              <a:rPr lang="en-US" altLang="zh-CN" dirty="0" smtClean="0"/>
              <a:t>so</a:t>
            </a:r>
          </a:p>
          <a:p>
            <a:pPr lvl="1"/>
            <a:r>
              <a:rPr lang="zh-CN" altLang="en-US" dirty="0" smtClean="0"/>
              <a:t>浏览器是“程序翻译器”</a:t>
            </a:r>
            <a:endParaRPr lang="en-US" altLang="zh-CN" dirty="0" smtClean="0"/>
          </a:p>
          <a:p>
            <a:pPr lvl="1"/>
            <a:r>
              <a:rPr lang="zh-CN" altLang="en-US" dirty="0" smtClean="0"/>
              <a:t>超文本：包含了大量的非文本</a:t>
            </a:r>
            <a:r>
              <a:rPr lang="en-US" altLang="zh-CN" dirty="0" smtClean="0"/>
              <a:t>/</a:t>
            </a:r>
            <a:r>
              <a:rPr lang="zh-CN" altLang="en-US" dirty="0" smtClean="0"/>
              <a:t>文档数据</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80</a:t>
            </a:fld>
            <a:endParaRPr lang="en-US" altLang="zh-CN"/>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1816" y="188640"/>
            <a:ext cx="4742184" cy="395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56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文档数据</a:t>
            </a:r>
            <a:r>
              <a:rPr lang="en-US" altLang="zh-CN" dirty="0" smtClean="0"/>
              <a:t>	</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很多互联网服务基于</a:t>
            </a:r>
            <a:r>
              <a:rPr lang="en-US" altLang="zh-CN" sz="2800" dirty="0" smtClean="0"/>
              <a:t>Web</a:t>
            </a:r>
          </a:p>
          <a:p>
            <a:r>
              <a:rPr lang="en-US" altLang="zh-CN" sz="2800" dirty="0" smtClean="0"/>
              <a:t>Web</a:t>
            </a:r>
            <a:r>
              <a:rPr lang="zh-CN" altLang="en-US" sz="2800" dirty="0" smtClean="0"/>
              <a:t>数据是数据量最庞大的</a:t>
            </a:r>
            <a:endParaRPr lang="en-US" altLang="zh-CN" sz="2800" dirty="0" smtClean="0"/>
          </a:p>
          <a:p>
            <a:r>
              <a:rPr lang="en-US" altLang="zh-CN" sz="2800" dirty="0" smtClean="0"/>
              <a:t>Web </a:t>
            </a:r>
            <a:r>
              <a:rPr lang="zh-CN" altLang="en-US" sz="2800" dirty="0" smtClean="0"/>
              <a:t>数据</a:t>
            </a:r>
            <a:endParaRPr lang="en-US" altLang="zh-CN" sz="2800" dirty="0" smtClean="0"/>
          </a:p>
          <a:p>
            <a:pPr lvl="1"/>
            <a:r>
              <a:rPr lang="zh-CN" altLang="en-US" sz="2400" dirty="0" smtClean="0"/>
              <a:t>格式化的文本</a:t>
            </a:r>
            <a:r>
              <a:rPr lang="zh-CN" altLang="en-US" sz="2400" dirty="0"/>
              <a:t>，</a:t>
            </a:r>
            <a:r>
              <a:rPr lang="zh-CN" altLang="en-US" sz="2400" dirty="0" smtClean="0"/>
              <a:t>标记（</a:t>
            </a:r>
            <a:r>
              <a:rPr lang="en-US" altLang="zh-CN" sz="2400" dirty="0" smtClean="0"/>
              <a:t>&lt;Markup&gt;</a:t>
            </a:r>
            <a:r>
              <a:rPr lang="zh-CN" altLang="en-US" sz="2400" dirty="0" smtClean="0"/>
              <a:t>），</a:t>
            </a:r>
            <a:r>
              <a:rPr lang="en-US" altLang="zh-CN" sz="2400" dirty="0"/>
              <a:t>and</a:t>
            </a:r>
            <a:endParaRPr lang="en-US" altLang="zh-CN" sz="2400" dirty="0" smtClean="0"/>
          </a:p>
          <a:p>
            <a:pPr lvl="1"/>
            <a:r>
              <a:rPr lang="zh-CN" altLang="en-US" sz="2400" dirty="0" smtClean="0"/>
              <a:t>使用</a:t>
            </a:r>
            <a:r>
              <a:rPr lang="en-US" altLang="zh-CN" sz="2400" dirty="0" smtClean="0"/>
              <a:t>HTML</a:t>
            </a:r>
            <a:r>
              <a:rPr lang="zh-CN" altLang="en-US" sz="2400" dirty="0" smtClean="0"/>
              <a:t>语言编写的</a:t>
            </a:r>
            <a:r>
              <a:rPr lang="en-US" altLang="zh-CN" sz="2400" dirty="0" smtClean="0"/>
              <a:t>Web</a:t>
            </a:r>
            <a:r>
              <a:rPr lang="zh-CN" altLang="en-US" sz="2400" dirty="0" smtClean="0"/>
              <a:t>页面，实际是</a:t>
            </a:r>
            <a:endParaRPr lang="en-US" altLang="zh-CN" sz="2400" dirty="0" smtClean="0"/>
          </a:p>
          <a:p>
            <a:pPr lvl="1"/>
            <a:r>
              <a:rPr lang="zh-CN" altLang="en-US" sz="2400" dirty="0" smtClean="0"/>
              <a:t>“程序”：告诉浏览器如何显示信息，例如</a:t>
            </a:r>
            <a:endParaRPr lang="en-US" altLang="zh-CN" sz="2400" dirty="0" smtClean="0"/>
          </a:p>
          <a:p>
            <a:pPr lvl="1"/>
            <a:r>
              <a:rPr lang="en-US" altLang="zh-CN" sz="2400" dirty="0" smtClean="0"/>
              <a:t>Web</a:t>
            </a:r>
            <a:r>
              <a:rPr lang="zh-CN" altLang="en-US" sz="2400" dirty="0" smtClean="0"/>
              <a:t>首部</a:t>
            </a:r>
            <a:r>
              <a:rPr lang="en-US" altLang="zh-CN" sz="2400" dirty="0" smtClean="0"/>
              <a:t>&lt;head&gt;</a:t>
            </a:r>
            <a:r>
              <a:rPr lang="zh-CN" altLang="en-US" sz="2400" dirty="0" smtClean="0"/>
              <a:t>，</a:t>
            </a:r>
            <a:r>
              <a:rPr lang="en-US" altLang="zh-CN" sz="2400" dirty="0" smtClean="0"/>
              <a:t>web</a:t>
            </a:r>
            <a:r>
              <a:rPr lang="zh-CN" altLang="en-US" sz="2400" dirty="0" smtClean="0"/>
              <a:t>主体</a:t>
            </a:r>
            <a:r>
              <a:rPr lang="en-US" altLang="zh-CN" sz="2400" dirty="0" smtClean="0"/>
              <a:t>&lt;body&gt;</a:t>
            </a:r>
          </a:p>
          <a:p>
            <a:pPr lvl="1"/>
            <a:r>
              <a:rPr lang="zh-CN" altLang="en-US" sz="2400" dirty="0" smtClean="0"/>
              <a:t>有定位和连接图像、图形、视频、音频的非文档数据，</a:t>
            </a:r>
            <a:r>
              <a:rPr lang="zh-CN" altLang="en-US" sz="2400" dirty="0" smtClean="0">
                <a:solidFill>
                  <a:srgbClr val="FFFF00"/>
                </a:solidFill>
              </a:rPr>
              <a:t>如 </a:t>
            </a:r>
            <a:r>
              <a:rPr lang="en-US" altLang="zh-CN" sz="2400" dirty="0">
                <a:solidFill>
                  <a:srgbClr val="FFFF00"/>
                </a:solidFill>
              </a:rPr>
              <a:t>&lt;</a:t>
            </a:r>
            <a:r>
              <a:rPr lang="en-US" altLang="zh-CN" sz="2400" dirty="0" err="1">
                <a:solidFill>
                  <a:srgbClr val="FFFF00"/>
                </a:solidFill>
              </a:rPr>
              <a:t>img</a:t>
            </a:r>
            <a:r>
              <a:rPr lang="en-US" altLang="zh-CN" sz="2400" dirty="0">
                <a:solidFill>
                  <a:srgbClr val="FFFF00"/>
                </a:solidFill>
              </a:rPr>
              <a:t> </a:t>
            </a:r>
            <a:r>
              <a:rPr lang="en-US" altLang="zh-CN" sz="2400" dirty="0" err="1">
                <a:solidFill>
                  <a:srgbClr val="FFFF00"/>
                </a:solidFill>
              </a:rPr>
              <a:t>src</a:t>
            </a:r>
            <a:r>
              <a:rPr lang="en-US" altLang="zh-CN" sz="2400" dirty="0">
                <a:solidFill>
                  <a:srgbClr val="FFFF00"/>
                </a:solidFill>
              </a:rPr>
              <a:t> = “c:\image\image1.jpg</a:t>
            </a:r>
            <a:r>
              <a:rPr lang="en-US" altLang="zh-CN" sz="2400" dirty="0" smtClean="0">
                <a:solidFill>
                  <a:srgbClr val="FFFF00"/>
                </a:solidFill>
              </a:rPr>
              <a:t>”&gt;</a:t>
            </a:r>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81</a:t>
            </a:fld>
            <a:endParaRPr lang="en-US" altLang="zh-CN"/>
          </a:p>
        </p:txBody>
      </p:sp>
      <p:grpSp>
        <p:nvGrpSpPr>
          <p:cNvPr id="7" name="组合 6"/>
          <p:cNvGrpSpPr/>
          <p:nvPr/>
        </p:nvGrpSpPr>
        <p:grpSpPr>
          <a:xfrm>
            <a:off x="251520" y="2636912"/>
            <a:ext cx="8704058" cy="3846041"/>
            <a:chOff x="323528" y="260648"/>
            <a:chExt cx="8704058" cy="3846041"/>
          </a:xfrm>
        </p:grpSpPr>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60648"/>
              <a:ext cx="8704058"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23528" y="3645024"/>
              <a:ext cx="8568952" cy="461665"/>
            </a:xfrm>
            <a:prstGeom prst="rect">
              <a:avLst/>
            </a:prstGeom>
            <a:gradFill>
              <a:gsLst>
                <a:gs pos="0">
                  <a:srgbClr val="000000"/>
                </a:gs>
                <a:gs pos="39999">
                  <a:srgbClr val="0A128C"/>
                </a:gs>
                <a:gs pos="70000">
                  <a:srgbClr val="181CC7"/>
                </a:gs>
                <a:gs pos="88000">
                  <a:srgbClr val="7005D4"/>
                </a:gs>
                <a:gs pos="100000">
                  <a:srgbClr val="8C3D91"/>
                </a:gs>
              </a:gsLst>
              <a:lin ang="5400000" scaled="0"/>
            </a:gradFill>
          </p:spPr>
          <p:txBody>
            <a:bodyPr wrap="square">
              <a:spAutoFit/>
            </a:bodyPr>
            <a:lstStyle/>
            <a:p>
              <a:pPr marL="722376" lvl="1" indent="-274320" fontAlgn="auto">
                <a:spcBef>
                  <a:spcPct val="20000"/>
                </a:spcBef>
                <a:spcAft>
                  <a:spcPts val="0"/>
                </a:spcAft>
                <a:buClr>
                  <a:srgbClr val="6EA0B0"/>
                </a:buClr>
                <a:buSzPct val="90000"/>
                <a:buFont typeface="Wingdings 2"/>
                <a:buChar char=""/>
              </a:pPr>
              <a:r>
                <a:rPr lang="zh-CN" altLang="en-US" sz="2400" dirty="0">
                  <a:solidFill>
                    <a:srgbClr val="FFFF00"/>
                  </a:solidFill>
                  <a:latin typeface="Arial"/>
                  <a:ea typeface="黑体"/>
                </a:rPr>
                <a:t>介绍</a:t>
              </a:r>
              <a:r>
                <a:rPr lang="en-US" altLang="zh-CN" sz="2400" dirty="0">
                  <a:solidFill>
                    <a:srgbClr val="FFFF00"/>
                  </a:solidFill>
                  <a:latin typeface="Arial"/>
                  <a:ea typeface="黑体"/>
                </a:rPr>
                <a:t>Web</a:t>
              </a:r>
              <a:r>
                <a:rPr lang="zh-CN" altLang="en-US" sz="2400" dirty="0">
                  <a:solidFill>
                    <a:srgbClr val="FFFF00"/>
                  </a:solidFill>
                  <a:latin typeface="Arial"/>
                  <a:ea typeface="黑体"/>
                </a:rPr>
                <a:t>之父 </a:t>
              </a:r>
              <a:r>
                <a:rPr lang="en-US" altLang="zh-CN" sz="2400" dirty="0">
                  <a:solidFill>
                    <a:prstClr val="white"/>
                  </a:solidFill>
                  <a:latin typeface="Arial"/>
                  <a:ea typeface="黑体"/>
                </a:rPr>
                <a:t>Tim Berners-Lee</a:t>
              </a:r>
              <a:r>
                <a:rPr lang="zh-CN" altLang="en-US" sz="2400" dirty="0">
                  <a:solidFill>
                    <a:srgbClr val="FFFF00"/>
                  </a:solidFill>
                  <a:latin typeface="Arial"/>
                  <a:ea typeface="黑体"/>
                </a:rPr>
                <a:t>的页面中嵌入了他的照片</a:t>
              </a:r>
              <a:endParaRPr lang="zh-CN" altLang="en-US" sz="2600" dirty="0">
                <a:solidFill>
                  <a:srgbClr val="FFFF00"/>
                </a:solidFill>
                <a:latin typeface="Arial"/>
                <a:ea typeface="黑体"/>
              </a:endParaRPr>
            </a:p>
          </p:txBody>
        </p:sp>
      </p:grpSp>
    </p:spTree>
    <p:extLst>
      <p:ext uri="{BB962C8B-B14F-4D97-AF65-F5344CB8AC3E}">
        <p14:creationId xmlns:p14="http://schemas.microsoft.com/office/powerpoint/2010/main" val="305555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arn(inVertical)">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XML</a:t>
            </a:r>
            <a:endParaRPr lang="zh-CN" altLang="en-US" dirty="0"/>
          </a:p>
        </p:txBody>
      </p:sp>
      <p:sp>
        <p:nvSpPr>
          <p:cNvPr id="3" name="内容占位符 2"/>
          <p:cNvSpPr>
            <a:spLocks noGrp="1"/>
          </p:cNvSpPr>
          <p:nvPr>
            <p:ph idx="1"/>
          </p:nvPr>
        </p:nvSpPr>
        <p:spPr>
          <a:xfrm>
            <a:off x="713365" y="1317991"/>
            <a:ext cx="8363272" cy="4525963"/>
          </a:xfrm>
        </p:spPr>
        <p:txBody>
          <a:bodyPr>
            <a:normAutofit/>
          </a:bodyPr>
          <a:lstStyle/>
          <a:p>
            <a:r>
              <a:rPr lang="en-US" altLang="zh-CN" sz="2800" dirty="0" smtClean="0"/>
              <a:t>Web</a:t>
            </a:r>
            <a:r>
              <a:rPr lang="zh-CN" altLang="en-US" sz="2800" dirty="0" smtClean="0"/>
              <a:t>数据本质上是文本数据，</a:t>
            </a:r>
            <a:r>
              <a:rPr lang="en-US" altLang="zh-CN" sz="2800" dirty="0" smtClean="0"/>
              <a:t>But</a:t>
            </a:r>
          </a:p>
          <a:p>
            <a:pPr lvl="1"/>
            <a:r>
              <a:rPr lang="zh-CN" altLang="en-US" sz="2400" dirty="0" smtClean="0"/>
              <a:t>在不同系统（</a:t>
            </a:r>
            <a:r>
              <a:rPr lang="en-US" altLang="zh-CN" sz="2400" dirty="0" smtClean="0"/>
              <a:t>Windows</a:t>
            </a:r>
            <a:r>
              <a:rPr lang="zh-CN" altLang="en-US" sz="2400" dirty="0" smtClean="0"/>
              <a:t>、</a:t>
            </a:r>
            <a:r>
              <a:rPr lang="en-US" altLang="zh-CN" sz="2400" dirty="0" err="1" smtClean="0"/>
              <a:t>iOS</a:t>
            </a:r>
            <a:r>
              <a:rPr lang="zh-CN" altLang="en-US" sz="2400" dirty="0" smtClean="0"/>
              <a:t>）或不同程序之间如何交换数据？</a:t>
            </a:r>
            <a:endParaRPr lang="en-US" altLang="zh-CN" sz="2400" dirty="0" smtClean="0"/>
          </a:p>
          <a:p>
            <a:pPr lvl="1"/>
            <a:r>
              <a:rPr lang="zh-CN" altLang="en-US" sz="2400" dirty="0" smtClean="0"/>
              <a:t>如，淘宝支持不同</a:t>
            </a:r>
            <a:r>
              <a:rPr lang="en-US" altLang="zh-CN" sz="2400" dirty="0" smtClean="0"/>
              <a:t>(</a:t>
            </a:r>
            <a:r>
              <a:rPr lang="zh-CN" altLang="en-US" sz="2400" dirty="0" smtClean="0"/>
              <a:t>设备</a:t>
            </a:r>
            <a:r>
              <a:rPr lang="en-US" altLang="zh-CN" sz="2400" dirty="0" smtClean="0"/>
              <a:t>)</a:t>
            </a:r>
            <a:r>
              <a:rPr lang="zh-CN" altLang="en-US" sz="2400" dirty="0" smtClean="0"/>
              <a:t>系统的支付</a:t>
            </a:r>
            <a:endParaRPr lang="en-US" altLang="zh-CN" sz="2400" dirty="0" smtClean="0"/>
          </a:p>
          <a:p>
            <a:r>
              <a:rPr lang="zh-CN" altLang="en-US" sz="2800" dirty="0" smtClean="0"/>
              <a:t>解决之道</a:t>
            </a:r>
            <a:endParaRPr lang="en-US" altLang="zh-CN" sz="2800" dirty="0" smtClean="0"/>
          </a:p>
          <a:p>
            <a:pPr lvl="1"/>
            <a:r>
              <a:rPr lang="zh-CN" altLang="en-US" sz="2400" dirty="0" smtClean="0"/>
              <a:t>标准格式，</a:t>
            </a:r>
            <a:r>
              <a:rPr lang="en-US" altLang="zh-CN" sz="2400" dirty="0" smtClean="0"/>
              <a:t>XML(</a:t>
            </a:r>
            <a:r>
              <a:rPr lang="en-US" altLang="zh-CN" sz="2400" dirty="0" err="1" smtClean="0"/>
              <a:t>eXtension</a:t>
            </a:r>
            <a:r>
              <a:rPr lang="en-US" altLang="zh-CN" sz="2400" dirty="0" smtClean="0"/>
              <a:t> Makeup Language),</a:t>
            </a:r>
          </a:p>
          <a:p>
            <a:pPr lvl="1"/>
            <a:r>
              <a:rPr lang="zh-CN" altLang="en-US" sz="2400" dirty="0"/>
              <a:t>可</a:t>
            </a:r>
            <a:r>
              <a:rPr lang="zh-CN" altLang="en-US" sz="2400" dirty="0" smtClean="0"/>
              <a:t>扩展标记语言，另一种文档数据格式</a:t>
            </a:r>
            <a:endParaRPr lang="en-US" altLang="zh-CN" sz="2400" dirty="0" smtClean="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82</a:t>
            </a:fld>
            <a:endParaRPr lang="en-US" altLang="zh-CN"/>
          </a:p>
        </p:txBody>
      </p:sp>
      <p:sp>
        <p:nvSpPr>
          <p:cNvPr id="6" name="矩形 5"/>
          <p:cNvSpPr/>
          <p:nvPr/>
        </p:nvSpPr>
        <p:spPr>
          <a:xfrm>
            <a:off x="713365" y="4412583"/>
            <a:ext cx="7814494" cy="1409617"/>
          </a:xfrm>
          <a:prstGeom prst="rect">
            <a:avLst/>
          </a:prstGeom>
          <a:gradFill>
            <a:gsLst>
              <a:gs pos="0">
                <a:srgbClr val="D6B19C"/>
              </a:gs>
              <a:gs pos="30000">
                <a:srgbClr val="D49E6C"/>
              </a:gs>
              <a:gs pos="70000">
                <a:srgbClr val="A65528"/>
              </a:gs>
              <a:gs pos="100000">
                <a:srgbClr val="663012"/>
              </a:gs>
            </a:gsLst>
            <a:lin ang="5400000" scaled="0"/>
          </a:gradFill>
        </p:spPr>
        <p:txBody>
          <a:bodyPr wrap="square">
            <a:spAutoFit/>
          </a:bodyPr>
          <a:lstStyle/>
          <a:p>
            <a:pPr marL="420624" lvl="0" indent="-384048" fontAlgn="auto">
              <a:spcBef>
                <a:spcPct val="20000"/>
              </a:spcBef>
              <a:spcAft>
                <a:spcPts val="0"/>
              </a:spcAft>
              <a:buClr>
                <a:srgbClr val="6EA0B0"/>
              </a:buClr>
              <a:buSzPct val="80000"/>
              <a:buFont typeface="Wingdings 2"/>
              <a:buChar char=""/>
            </a:pPr>
            <a:r>
              <a:rPr lang="en-US" altLang="zh-CN" sz="2800" dirty="0">
                <a:solidFill>
                  <a:prstClr val="white"/>
                </a:solidFill>
                <a:latin typeface="Arial"/>
                <a:ea typeface="黑体"/>
              </a:rPr>
              <a:t>XML</a:t>
            </a:r>
          </a:p>
          <a:p>
            <a:pPr marL="722376" lvl="1" indent="-274320" fontAlgn="auto">
              <a:spcBef>
                <a:spcPct val="20000"/>
              </a:spcBef>
              <a:spcAft>
                <a:spcPts val="0"/>
              </a:spcAft>
              <a:buClr>
                <a:srgbClr val="6EA0B0"/>
              </a:buClr>
              <a:buSzPct val="90000"/>
              <a:buFont typeface="Wingdings 2"/>
              <a:buChar char=""/>
            </a:pPr>
            <a:r>
              <a:rPr lang="zh-CN" altLang="en-US" sz="2400" dirty="0">
                <a:solidFill>
                  <a:prstClr val="white"/>
                </a:solidFill>
                <a:latin typeface="Arial"/>
                <a:ea typeface="黑体"/>
              </a:rPr>
              <a:t>定义传输的数据，不是表现或展示数据，它说明：</a:t>
            </a:r>
            <a:endParaRPr lang="en-US" altLang="zh-CN" sz="24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400" dirty="0">
                <a:solidFill>
                  <a:prstClr val="white"/>
                </a:solidFill>
                <a:latin typeface="Arial"/>
                <a:ea typeface="黑体"/>
              </a:rPr>
              <a:t>数据是什么，而</a:t>
            </a:r>
            <a:r>
              <a:rPr lang="en-US" altLang="zh-CN" sz="2400" dirty="0">
                <a:solidFill>
                  <a:prstClr val="white"/>
                </a:solidFill>
                <a:latin typeface="Arial"/>
                <a:ea typeface="黑体"/>
              </a:rPr>
              <a:t>Web</a:t>
            </a:r>
            <a:r>
              <a:rPr lang="zh-CN" altLang="en-US" sz="2400" dirty="0">
                <a:solidFill>
                  <a:prstClr val="white"/>
                </a:solidFill>
                <a:latin typeface="Arial"/>
                <a:ea typeface="黑体"/>
              </a:rPr>
              <a:t>文档的</a:t>
            </a:r>
            <a:r>
              <a:rPr lang="en-US" altLang="zh-CN" sz="2400" dirty="0">
                <a:solidFill>
                  <a:prstClr val="white"/>
                </a:solidFill>
                <a:latin typeface="Arial"/>
                <a:ea typeface="黑体"/>
              </a:rPr>
              <a:t>HTML</a:t>
            </a:r>
            <a:r>
              <a:rPr lang="zh-CN" altLang="en-US" sz="2400" dirty="0">
                <a:solidFill>
                  <a:prstClr val="white"/>
                </a:solidFill>
                <a:latin typeface="Arial"/>
                <a:ea typeface="黑体"/>
              </a:rPr>
              <a:t>是表示数据的</a:t>
            </a:r>
          </a:p>
        </p:txBody>
      </p:sp>
      <p:pic>
        <p:nvPicPr>
          <p:cNvPr id="522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3078" y="0"/>
            <a:ext cx="3096344" cy="11759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9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网络计算</a:t>
            </a:r>
            <a:endParaRPr lang="zh-CN" altLang="en-US" dirty="0"/>
          </a:p>
        </p:txBody>
      </p:sp>
      <p:sp>
        <p:nvSpPr>
          <p:cNvPr id="3" name="内容占位符 2"/>
          <p:cNvSpPr>
            <a:spLocks noGrp="1"/>
          </p:cNvSpPr>
          <p:nvPr>
            <p:ph idx="1"/>
          </p:nvPr>
        </p:nvSpPr>
        <p:spPr/>
        <p:txBody>
          <a:bodyPr/>
          <a:lstStyle/>
          <a:p>
            <a:r>
              <a:rPr lang="zh-CN" altLang="en-US" dirty="0" smtClean="0"/>
              <a:t>网络计算</a:t>
            </a:r>
            <a:endParaRPr lang="en-US" altLang="zh-CN" dirty="0" smtClean="0"/>
          </a:p>
          <a:p>
            <a:pPr lvl="1"/>
            <a:r>
              <a:rPr lang="zh-CN" altLang="en-US" dirty="0" smtClean="0"/>
              <a:t>无处不在</a:t>
            </a:r>
            <a:endParaRPr lang="en-US" altLang="zh-CN" dirty="0" smtClean="0"/>
          </a:p>
          <a:p>
            <a:pPr lvl="1"/>
            <a:r>
              <a:rPr lang="zh-CN" altLang="en-US" dirty="0" smtClean="0"/>
              <a:t>只有有网络，就需要计算路径，计算流量</a:t>
            </a:r>
            <a:endParaRPr lang="en-US" altLang="zh-CN" dirty="0" smtClean="0"/>
          </a:p>
          <a:p>
            <a:pPr lvl="1"/>
            <a:r>
              <a:rPr lang="zh-CN" altLang="en-US" dirty="0" smtClean="0"/>
              <a:t>记录行为</a:t>
            </a:r>
            <a:r>
              <a:rPr lang="en-US" altLang="zh-CN" dirty="0" smtClean="0"/>
              <a:t>(</a:t>
            </a:r>
            <a:r>
              <a:rPr lang="zh-CN" altLang="en-US" dirty="0" smtClean="0"/>
              <a:t>计算</a:t>
            </a:r>
            <a:r>
              <a:rPr lang="en-US" altLang="zh-CN" dirty="0" smtClean="0"/>
              <a:t>)</a:t>
            </a:r>
          </a:p>
          <a:p>
            <a:pPr lvl="1"/>
            <a:r>
              <a:rPr lang="zh-CN" altLang="en-US" dirty="0" smtClean="0"/>
              <a:t>数据传输、交换（计算）</a:t>
            </a:r>
            <a:endParaRPr lang="en-US" altLang="zh-CN" dirty="0" smtClean="0"/>
          </a:p>
          <a:p>
            <a:pPr lvl="1"/>
            <a:r>
              <a:rPr lang="zh-CN" altLang="en-US" dirty="0" smtClean="0"/>
              <a:t>链接，播放（计算）</a:t>
            </a:r>
            <a:endParaRPr lang="en-US" altLang="zh-CN" dirty="0" smtClean="0"/>
          </a:p>
          <a:p>
            <a:pPr lvl="1"/>
            <a:r>
              <a:rPr lang="zh-CN" altLang="en-US" dirty="0" smtClean="0"/>
              <a:t>。。。</a:t>
            </a:r>
            <a:endParaRPr lang="en-US" altLang="zh-CN" dirty="0" smtClean="0"/>
          </a:p>
          <a:p>
            <a:r>
              <a:rPr lang="zh-CN" altLang="en-US" dirty="0" smtClean="0"/>
              <a:t>传统的计算已经受限</a:t>
            </a:r>
            <a:endParaRPr lang="en-US" altLang="zh-CN" dirty="0" smtClean="0"/>
          </a:p>
          <a:p>
            <a:r>
              <a:rPr lang="zh-CN" altLang="en-US" dirty="0"/>
              <a:t>云</a:t>
            </a:r>
            <a:r>
              <a:rPr lang="zh-CN" altLang="en-US" dirty="0" smtClean="0"/>
              <a:t>计算</a:t>
            </a:r>
            <a:r>
              <a:rPr lang="en-US" altLang="zh-CN" dirty="0" smtClean="0"/>
              <a:t>……</a:t>
            </a:r>
          </a:p>
          <a:p>
            <a:pPr lvl="1"/>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83</a:t>
            </a:fld>
            <a:endParaRPr lang="en-US" altLang="zh-CN"/>
          </a:p>
        </p:txBody>
      </p:sp>
      <p:pic>
        <p:nvPicPr>
          <p:cNvPr id="56322" name="Picture 2"/>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32241" y="-306"/>
            <a:ext cx="2387724" cy="26972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8562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7.5 </a:t>
            </a:r>
            <a:r>
              <a:rPr lang="zh-CN" altLang="en-US" dirty="0" smtClean="0"/>
              <a:t>云</a:t>
            </a:r>
            <a:r>
              <a:rPr lang="zh-CN" altLang="en-US" dirty="0"/>
              <a:t>计算</a:t>
            </a:r>
          </a:p>
        </p:txBody>
      </p:sp>
      <p:sp>
        <p:nvSpPr>
          <p:cNvPr id="3" name="内容占位符 2"/>
          <p:cNvSpPr>
            <a:spLocks noGrp="1"/>
          </p:cNvSpPr>
          <p:nvPr>
            <p:ph idx="1"/>
          </p:nvPr>
        </p:nvSpPr>
        <p:spPr>
          <a:xfrm>
            <a:off x="457200" y="1600200"/>
            <a:ext cx="7467600" cy="1972816"/>
          </a:xfrm>
        </p:spPr>
        <p:txBody>
          <a:bodyPr>
            <a:normAutofit lnSpcReduction="10000"/>
          </a:bodyPr>
          <a:lstStyle/>
          <a:p>
            <a:r>
              <a:rPr lang="zh-CN" altLang="en-US" dirty="0" smtClean="0"/>
              <a:t>云图标</a:t>
            </a:r>
            <a:endParaRPr lang="en-US" altLang="zh-CN" dirty="0" smtClean="0"/>
          </a:p>
          <a:p>
            <a:pPr lvl="1"/>
            <a:r>
              <a:rPr lang="zh-CN" altLang="en-US" dirty="0" smtClean="0"/>
              <a:t>电信，通信</a:t>
            </a:r>
            <a:endParaRPr lang="en-US" altLang="zh-CN" dirty="0" smtClean="0"/>
          </a:p>
          <a:p>
            <a:pPr lvl="1"/>
            <a:r>
              <a:rPr lang="zh-CN" altLang="en-US" dirty="0" smtClean="0"/>
              <a:t>公共网络</a:t>
            </a:r>
            <a:endParaRPr lang="en-US" altLang="zh-CN" dirty="0" smtClean="0"/>
          </a:p>
          <a:p>
            <a:pPr lvl="1"/>
            <a:r>
              <a:rPr lang="zh-CN" altLang="en-US" dirty="0"/>
              <a:t>互联网</a:t>
            </a:r>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84</a:t>
            </a:fld>
            <a:endParaRPr lang="en-US" altLang="zh-CN"/>
          </a:p>
        </p:txBody>
      </p:sp>
      <p:pic>
        <p:nvPicPr>
          <p:cNvPr id="5734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205791" y="15517"/>
            <a:ext cx="4933950" cy="2857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25860" y="3573016"/>
            <a:ext cx="7704856" cy="2400657"/>
          </a:xfrm>
          <a:prstGeom prst="rect">
            <a:avLst/>
          </a:prstGeom>
        </p:spPr>
        <p:txBody>
          <a:bodyPr wrap="square">
            <a:spAutoFit/>
          </a:bodyPr>
          <a:lstStyle/>
          <a:p>
            <a:pPr marL="420624" lvl="0" indent="-384048" fontAlgn="auto">
              <a:spcBef>
                <a:spcPct val="20000"/>
              </a:spcBef>
              <a:spcAft>
                <a:spcPts val="0"/>
              </a:spcAft>
              <a:buClr>
                <a:srgbClr val="6EA0B0"/>
              </a:buClr>
              <a:buSzPct val="80000"/>
              <a:buFont typeface="Wingdings 2"/>
              <a:buChar char=""/>
            </a:pPr>
            <a:r>
              <a:rPr lang="zh-CN" altLang="en-US" sz="3000" dirty="0" smtClean="0">
                <a:solidFill>
                  <a:prstClr val="white"/>
                </a:solidFill>
                <a:latin typeface="Arial"/>
                <a:ea typeface="黑体"/>
              </a:rPr>
              <a:t>网络就是计算</a:t>
            </a:r>
            <a:endParaRPr lang="en-US" altLang="zh-CN" sz="3000" dirty="0" smtClean="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en-US" altLang="zh-CN" sz="2000" dirty="0" smtClean="0">
                <a:solidFill>
                  <a:prstClr val="white"/>
                </a:solidFill>
                <a:latin typeface="Arial"/>
                <a:ea typeface="黑体"/>
              </a:rPr>
              <a:t>20</a:t>
            </a:r>
            <a:r>
              <a:rPr lang="zh-CN" altLang="en-US" sz="2000" dirty="0" smtClean="0">
                <a:solidFill>
                  <a:prstClr val="white"/>
                </a:solidFill>
                <a:latin typeface="Arial"/>
                <a:ea typeface="黑体"/>
              </a:rPr>
              <a:t>世纪</a:t>
            </a:r>
            <a:r>
              <a:rPr lang="en-US" altLang="zh-CN" sz="2000" dirty="0" smtClean="0">
                <a:solidFill>
                  <a:prstClr val="white"/>
                </a:solidFill>
                <a:latin typeface="Arial"/>
                <a:ea typeface="黑体"/>
              </a:rPr>
              <a:t>80</a:t>
            </a:r>
            <a:r>
              <a:rPr lang="zh-CN" altLang="en-US" sz="2000" dirty="0" smtClean="0">
                <a:solidFill>
                  <a:prstClr val="white"/>
                </a:solidFill>
                <a:latin typeface="Arial"/>
                <a:ea typeface="黑体"/>
              </a:rPr>
              <a:t>年代，</a:t>
            </a:r>
            <a:r>
              <a:rPr lang="en-US" altLang="zh-CN" sz="2000" dirty="0" smtClean="0">
                <a:solidFill>
                  <a:prstClr val="white"/>
                </a:solidFill>
                <a:latin typeface="Arial"/>
                <a:ea typeface="黑体"/>
              </a:rPr>
              <a:t>SUN</a:t>
            </a:r>
            <a:r>
              <a:rPr lang="zh-CN" altLang="en-US" sz="2000" dirty="0" smtClean="0">
                <a:solidFill>
                  <a:prstClr val="white"/>
                </a:solidFill>
                <a:latin typeface="Arial"/>
                <a:ea typeface="黑体"/>
              </a:rPr>
              <a:t>公司提出的观点</a:t>
            </a:r>
            <a:endParaRPr lang="en-US" altLang="zh-CN" sz="2000" dirty="0" smtClean="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en-US" altLang="zh-CN" sz="2000" dirty="0" smtClean="0">
                <a:solidFill>
                  <a:prstClr val="white"/>
                </a:solidFill>
                <a:latin typeface="Arial"/>
                <a:ea typeface="黑体"/>
              </a:rPr>
              <a:t>2006</a:t>
            </a:r>
            <a:r>
              <a:rPr lang="zh-CN" altLang="en-US" sz="2000" dirty="0" smtClean="0">
                <a:solidFill>
                  <a:prstClr val="white"/>
                </a:solidFill>
                <a:latin typeface="Arial"/>
                <a:ea typeface="黑体"/>
              </a:rPr>
              <a:t>，</a:t>
            </a:r>
            <a:r>
              <a:rPr lang="en-US" altLang="zh-CN" sz="2000" dirty="0" smtClean="0">
                <a:solidFill>
                  <a:prstClr val="white"/>
                </a:solidFill>
                <a:latin typeface="Arial"/>
                <a:ea typeface="黑体"/>
              </a:rPr>
              <a:t>Amazon</a:t>
            </a:r>
            <a:r>
              <a:rPr lang="zh-CN" altLang="en-US" sz="2000" dirty="0" smtClean="0">
                <a:solidFill>
                  <a:prstClr val="white"/>
                </a:solidFill>
                <a:latin typeface="Arial"/>
                <a:ea typeface="黑体"/>
              </a:rPr>
              <a:t>首次推出云计算服务</a:t>
            </a:r>
            <a:endParaRPr lang="en-US" altLang="zh-CN" sz="2000" dirty="0" smtClean="0">
              <a:solidFill>
                <a:prstClr val="white"/>
              </a:solidFill>
              <a:latin typeface="Arial"/>
              <a:ea typeface="黑体"/>
            </a:endParaRPr>
          </a:p>
          <a:p>
            <a:pPr marL="877824" lvl="1" indent="-384048" fontAlgn="auto">
              <a:spcBef>
                <a:spcPct val="20000"/>
              </a:spcBef>
              <a:spcAft>
                <a:spcPts val="0"/>
              </a:spcAft>
              <a:buClr>
                <a:srgbClr val="6EA0B0"/>
              </a:buClr>
              <a:buSzPct val="80000"/>
              <a:buFont typeface="Wingdings 2"/>
              <a:buChar char=""/>
            </a:pPr>
            <a:r>
              <a:rPr lang="zh-CN" altLang="en-US" sz="2000" dirty="0" smtClean="0">
                <a:solidFill>
                  <a:prstClr val="white"/>
                </a:solidFill>
                <a:latin typeface="Arial"/>
                <a:ea typeface="黑体"/>
              </a:rPr>
              <a:t>今天，各大网络公司都有云计算服务</a:t>
            </a:r>
            <a:endParaRPr lang="en-US" altLang="zh-CN" sz="2000" dirty="0" smtClean="0">
              <a:solidFill>
                <a:prstClr val="white"/>
              </a:solidFill>
              <a:latin typeface="Arial"/>
              <a:ea typeface="黑体"/>
            </a:endParaRPr>
          </a:p>
          <a:p>
            <a:pPr marL="1335024" lvl="2" indent="-384048" fontAlgn="auto">
              <a:spcBef>
                <a:spcPct val="20000"/>
              </a:spcBef>
              <a:spcAft>
                <a:spcPts val="0"/>
              </a:spcAft>
              <a:buClr>
                <a:srgbClr val="6EA0B0"/>
              </a:buClr>
              <a:buSzPct val="80000"/>
              <a:buFont typeface="Wingdings 2"/>
              <a:buChar char=""/>
            </a:pPr>
            <a:r>
              <a:rPr lang="zh-CN" altLang="en-US" sz="2000" dirty="0" smtClean="0">
                <a:solidFill>
                  <a:prstClr val="white"/>
                </a:solidFill>
                <a:latin typeface="Arial"/>
                <a:ea typeface="黑体"/>
              </a:rPr>
              <a:t>国外：</a:t>
            </a:r>
            <a:r>
              <a:rPr lang="en-US" altLang="zh-CN" sz="2000" dirty="0" smtClean="0">
                <a:solidFill>
                  <a:prstClr val="white"/>
                </a:solidFill>
                <a:latin typeface="Arial"/>
                <a:ea typeface="黑体"/>
              </a:rPr>
              <a:t>MS</a:t>
            </a:r>
            <a:r>
              <a:rPr lang="zh-CN" altLang="en-US" sz="2000" dirty="0" smtClean="0">
                <a:solidFill>
                  <a:prstClr val="white"/>
                </a:solidFill>
                <a:latin typeface="Arial"/>
                <a:ea typeface="黑体"/>
              </a:rPr>
              <a:t>、</a:t>
            </a:r>
            <a:r>
              <a:rPr lang="en-US" altLang="zh-CN" sz="2000" dirty="0" smtClean="0">
                <a:solidFill>
                  <a:prstClr val="white"/>
                </a:solidFill>
                <a:latin typeface="Arial"/>
                <a:ea typeface="黑体"/>
              </a:rPr>
              <a:t>Google</a:t>
            </a:r>
            <a:r>
              <a:rPr lang="zh-CN" altLang="en-US" sz="2000" dirty="0" smtClean="0">
                <a:solidFill>
                  <a:prstClr val="white"/>
                </a:solidFill>
                <a:latin typeface="Arial"/>
                <a:ea typeface="黑体"/>
              </a:rPr>
              <a:t>，国内：</a:t>
            </a:r>
            <a:r>
              <a:rPr lang="en-US" altLang="zh-CN" sz="2000" dirty="0" smtClean="0">
                <a:solidFill>
                  <a:prstClr val="white"/>
                </a:solidFill>
                <a:latin typeface="Arial"/>
                <a:ea typeface="黑体"/>
              </a:rPr>
              <a:t>ABT</a:t>
            </a:r>
          </a:p>
          <a:p>
            <a:pPr marL="877824" lvl="1" indent="-384048" fontAlgn="auto">
              <a:spcBef>
                <a:spcPct val="20000"/>
              </a:spcBef>
              <a:spcAft>
                <a:spcPts val="0"/>
              </a:spcAft>
              <a:buClr>
                <a:srgbClr val="6EA0B0"/>
              </a:buClr>
              <a:buSzPct val="80000"/>
              <a:buFont typeface="Wingdings 2"/>
              <a:buChar char=""/>
            </a:pPr>
            <a:r>
              <a:rPr lang="zh-CN" altLang="en-US" sz="2000" dirty="0">
                <a:solidFill>
                  <a:prstClr val="white"/>
                </a:solidFill>
                <a:latin typeface="Arial"/>
                <a:ea typeface="黑体"/>
              </a:rPr>
              <a:t>本质</a:t>
            </a:r>
            <a:r>
              <a:rPr lang="zh-CN" altLang="en-US" sz="2000" dirty="0" smtClean="0">
                <a:solidFill>
                  <a:prstClr val="white"/>
                </a:solidFill>
                <a:latin typeface="Arial"/>
                <a:ea typeface="黑体"/>
              </a:rPr>
              <a:t>上：就是一种网络计算</a:t>
            </a:r>
            <a:endParaRPr lang="zh-CN" altLang="en-US" dirty="0">
              <a:solidFill>
                <a:prstClr val="white"/>
              </a:solidFill>
              <a:latin typeface="Arial"/>
              <a:ea typeface="黑体"/>
            </a:endParaRPr>
          </a:p>
        </p:txBody>
      </p:sp>
    </p:spTree>
    <p:extLst>
      <p:ext uri="{BB962C8B-B14F-4D97-AF65-F5344CB8AC3E}">
        <p14:creationId xmlns:p14="http://schemas.microsoft.com/office/powerpoint/2010/main" val="25389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网络计算</a:t>
            </a:r>
            <a:endParaRPr lang="zh-CN" altLang="en-US" dirty="0"/>
          </a:p>
        </p:txBody>
      </p:sp>
      <p:sp>
        <p:nvSpPr>
          <p:cNvPr id="3" name="内容占位符 2"/>
          <p:cNvSpPr>
            <a:spLocks noGrp="1"/>
          </p:cNvSpPr>
          <p:nvPr>
            <p:ph idx="1"/>
          </p:nvPr>
        </p:nvSpPr>
        <p:spPr/>
        <p:txBody>
          <a:bodyPr/>
          <a:lstStyle/>
          <a:p>
            <a:r>
              <a:rPr lang="zh-CN" altLang="en-US" dirty="0" smtClean="0"/>
              <a:t>网络本身就是“计算”机器</a:t>
            </a:r>
            <a:endParaRPr lang="en-US" altLang="zh-CN" dirty="0" smtClean="0"/>
          </a:p>
          <a:p>
            <a:r>
              <a:rPr lang="zh-CN" altLang="en-US" dirty="0" smtClean="0"/>
              <a:t>网络中机器空闲时间</a:t>
            </a:r>
            <a:endParaRPr lang="en-US" altLang="zh-CN" dirty="0" smtClean="0"/>
          </a:p>
          <a:p>
            <a:pPr lvl="1"/>
            <a:r>
              <a:rPr lang="zh-CN" altLang="en-US" dirty="0" smtClean="0"/>
              <a:t>合作计算，如天文、解密</a:t>
            </a:r>
            <a:r>
              <a:rPr lang="en-US" altLang="zh-CN" dirty="0" smtClean="0"/>
              <a:t>/</a:t>
            </a:r>
            <a:r>
              <a:rPr lang="zh-CN" altLang="en-US" dirty="0" smtClean="0"/>
              <a:t>解码</a:t>
            </a:r>
            <a:endParaRPr lang="en-US" altLang="zh-CN" dirty="0" smtClean="0"/>
          </a:p>
          <a:p>
            <a:r>
              <a:rPr lang="zh-CN" altLang="en-US" dirty="0" smtClean="0"/>
              <a:t>分布式系统</a:t>
            </a:r>
            <a:endParaRPr lang="en-US" altLang="zh-CN" dirty="0" smtClean="0"/>
          </a:p>
          <a:p>
            <a:pPr lvl="1"/>
            <a:endParaRPr lang="en-US" altLang="zh-CN"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85</a:t>
            </a:fld>
            <a:endParaRPr lang="en-US" altLang="zh-CN"/>
          </a:p>
        </p:txBody>
      </p:sp>
      <p:pic>
        <p:nvPicPr>
          <p:cNvPr id="583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1"/>
            <a:ext cx="5364088" cy="372506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3933056"/>
            <a:ext cx="8196460" cy="2394502"/>
          </a:xfrm>
          <a:prstGeom prst="rect">
            <a:avLst/>
          </a:prstGeom>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p:spPr>
        <p:txBody>
          <a:bodyPr wrap="square">
            <a:spAutoFit/>
          </a:bodyPr>
          <a:lstStyle/>
          <a:p>
            <a:pPr marL="420624" lvl="0" indent="-384048" fontAlgn="auto">
              <a:spcBef>
                <a:spcPct val="20000"/>
              </a:spcBef>
              <a:spcAft>
                <a:spcPts val="0"/>
              </a:spcAft>
              <a:buClr>
                <a:srgbClr val="6EA0B0"/>
              </a:buClr>
              <a:buSzPct val="80000"/>
              <a:buFont typeface="Wingdings 2"/>
              <a:buChar char=""/>
            </a:pPr>
            <a:r>
              <a:rPr lang="zh-CN" altLang="en-US" sz="3000" dirty="0">
                <a:solidFill>
                  <a:prstClr val="white"/>
                </a:solidFill>
                <a:latin typeface="Arial"/>
                <a:ea typeface="黑体"/>
              </a:rPr>
              <a:t>最成功的： 云计算</a:t>
            </a:r>
            <a:endParaRPr lang="en-US" altLang="zh-CN" sz="30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600" dirty="0">
                <a:solidFill>
                  <a:prstClr val="white"/>
                </a:solidFill>
                <a:latin typeface="Arial"/>
                <a:ea typeface="黑体"/>
              </a:rPr>
              <a:t>云，是一种“象征”，就是基于网络的</a:t>
            </a:r>
            <a:endParaRPr lang="en-US" altLang="zh-CN" sz="2600" dirty="0">
              <a:solidFill>
                <a:prstClr val="white"/>
              </a:solidFill>
              <a:latin typeface="Arial"/>
              <a:ea typeface="黑体"/>
            </a:endParaRPr>
          </a:p>
          <a:p>
            <a:pPr marL="722376" lvl="1" indent="-274320" fontAlgn="auto">
              <a:spcBef>
                <a:spcPct val="20000"/>
              </a:spcBef>
              <a:spcAft>
                <a:spcPts val="0"/>
              </a:spcAft>
              <a:buClr>
                <a:srgbClr val="6EA0B0"/>
              </a:buClr>
              <a:buSzPct val="90000"/>
              <a:buFont typeface="Wingdings 2"/>
              <a:buChar char=""/>
            </a:pPr>
            <a:r>
              <a:rPr lang="zh-CN" altLang="en-US" sz="2600" dirty="0">
                <a:solidFill>
                  <a:prstClr val="white"/>
                </a:solidFill>
                <a:latin typeface="Arial"/>
                <a:ea typeface="黑体"/>
              </a:rPr>
              <a:t>云计算，是各种技术的混合体：分布式、并行计算、网络存储、虚拟化等</a:t>
            </a:r>
            <a:r>
              <a:rPr lang="en-US" altLang="zh-CN" sz="2600" dirty="0">
                <a:solidFill>
                  <a:prstClr val="white"/>
                </a:solidFill>
                <a:latin typeface="Arial"/>
                <a:ea typeface="黑体"/>
              </a:rPr>
              <a:t>……,but,</a:t>
            </a:r>
          </a:p>
          <a:p>
            <a:pPr marL="722376" lvl="1" indent="-274320" fontAlgn="auto">
              <a:spcBef>
                <a:spcPct val="20000"/>
              </a:spcBef>
              <a:spcAft>
                <a:spcPts val="0"/>
              </a:spcAft>
              <a:buClr>
                <a:srgbClr val="6EA0B0"/>
              </a:buClr>
              <a:buSzPct val="90000"/>
              <a:buFont typeface="Wingdings 2"/>
              <a:buChar char=""/>
            </a:pPr>
            <a:r>
              <a:rPr lang="zh-CN" altLang="en-US" sz="2600" dirty="0">
                <a:solidFill>
                  <a:srgbClr val="FFC000"/>
                </a:solidFill>
                <a:latin typeface="Arial"/>
                <a:ea typeface="黑体"/>
              </a:rPr>
              <a:t>它是收费服务</a:t>
            </a:r>
            <a:endParaRPr lang="en-US" altLang="zh-CN" sz="2600" dirty="0">
              <a:solidFill>
                <a:srgbClr val="FFC000"/>
              </a:solidFill>
              <a:latin typeface="Arial"/>
              <a:ea typeface="黑体"/>
            </a:endParaRPr>
          </a:p>
        </p:txBody>
      </p:sp>
    </p:spTree>
    <p:extLst>
      <p:ext uri="{BB962C8B-B14F-4D97-AF65-F5344CB8AC3E}">
        <p14:creationId xmlns:p14="http://schemas.microsoft.com/office/powerpoint/2010/main" val="33410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8370"/>
                                        </p:tgtEl>
                                        <p:attrNameLst>
                                          <p:attrName>style.visibility</p:attrName>
                                        </p:attrNameLst>
                                      </p:cBhvr>
                                      <p:to>
                                        <p:strVal val="visible"/>
                                      </p:to>
                                    </p:set>
                                    <p:anim calcmode="lin" valueType="num">
                                      <p:cBhvr additive="base">
                                        <p:cTn id="33" dur="500" fill="hold"/>
                                        <p:tgtEl>
                                          <p:spTgt spid="58370"/>
                                        </p:tgtEl>
                                        <p:attrNameLst>
                                          <p:attrName>ppt_x</p:attrName>
                                        </p:attrNameLst>
                                      </p:cBhvr>
                                      <p:tavLst>
                                        <p:tav tm="0">
                                          <p:val>
                                            <p:strVal val="#ppt_x"/>
                                          </p:val>
                                        </p:tav>
                                        <p:tav tm="100000">
                                          <p:val>
                                            <p:strVal val="#ppt_x"/>
                                          </p:val>
                                        </p:tav>
                                      </p:tavLst>
                                    </p:anim>
                                    <p:anim calcmode="lin" valueType="num">
                                      <p:cBhvr additive="base">
                                        <p:cTn id="34" dur="500" fill="hold"/>
                                        <p:tgtEl>
                                          <p:spTgt spid="5837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a:t>
            </a:r>
            <a:endParaRPr lang="zh-CN" altLang="en-US" dirty="0"/>
          </a:p>
        </p:txBody>
      </p:sp>
      <p:sp>
        <p:nvSpPr>
          <p:cNvPr id="3" name="内容占位符 2"/>
          <p:cNvSpPr>
            <a:spLocks noGrp="1"/>
          </p:cNvSpPr>
          <p:nvPr>
            <p:ph idx="1"/>
          </p:nvPr>
        </p:nvSpPr>
        <p:spPr>
          <a:xfrm>
            <a:off x="457200" y="1600201"/>
            <a:ext cx="7467600" cy="820688"/>
          </a:xfrm>
        </p:spPr>
        <p:txBody>
          <a:bodyPr/>
          <a:lstStyle/>
          <a:p>
            <a:r>
              <a:rPr lang="zh-CN" altLang="en-US" dirty="0" smtClean="0"/>
              <a:t>复杂系统</a:t>
            </a:r>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86</a:t>
            </a:fld>
            <a:endParaRPr lang="en-US" altLang="zh-CN"/>
          </a:p>
        </p:txBody>
      </p:sp>
      <p:pic>
        <p:nvPicPr>
          <p:cNvPr id="59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874" y="0"/>
            <a:ext cx="5572125" cy="4293096"/>
          </a:xfrm>
          <a:prstGeom prst="rect">
            <a:avLst/>
          </a:prstGeom>
          <a:ln>
            <a:noFill/>
          </a:ln>
          <a:effectLst>
            <a:softEdge rad="112500"/>
          </a:effectLst>
        </p:spPr>
        <p:style>
          <a:lnRef idx="1">
            <a:schemeClr val="accent4"/>
          </a:lnRef>
          <a:fillRef idx="2">
            <a:schemeClr val="accent4"/>
          </a:fillRef>
          <a:effectRef idx="1">
            <a:schemeClr val="accent4"/>
          </a:effectRef>
          <a:fontRef idx="minor">
            <a:schemeClr val="dk1"/>
          </a:fontRef>
        </p:style>
      </p:pic>
      <p:sp>
        <p:nvSpPr>
          <p:cNvPr id="7" name="内容占位符 2"/>
          <p:cNvSpPr txBox="1">
            <a:spLocks/>
          </p:cNvSpPr>
          <p:nvPr/>
        </p:nvSpPr>
        <p:spPr>
          <a:xfrm>
            <a:off x="467544" y="4293096"/>
            <a:ext cx="8138864" cy="1914674"/>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zh-CN" altLang="en-US" dirty="0" smtClean="0"/>
              <a:t>不是传统的网络服务，它提供的是</a:t>
            </a:r>
            <a:endParaRPr lang="en-US" altLang="zh-CN" dirty="0" smtClean="0"/>
          </a:p>
          <a:p>
            <a:pPr lvl="1"/>
            <a:r>
              <a:rPr lang="zh-CN" altLang="en-US" dirty="0" smtClean="0"/>
              <a:t>计算！ 云</a:t>
            </a:r>
            <a:endParaRPr lang="en-US" altLang="zh-CN" dirty="0" smtClean="0"/>
          </a:p>
          <a:p>
            <a:pPr lvl="1"/>
            <a:r>
              <a:rPr lang="zh-CN" altLang="en-US" dirty="0" smtClean="0"/>
              <a:t>可以视为一个复杂的多平台的超级计算机系统</a:t>
            </a:r>
            <a:endParaRPr lang="zh-CN" altLang="en-US" dirty="0"/>
          </a:p>
        </p:txBody>
      </p:sp>
    </p:spTree>
    <p:extLst>
      <p:ext uri="{BB962C8B-B14F-4D97-AF65-F5344CB8AC3E}">
        <p14:creationId xmlns:p14="http://schemas.microsoft.com/office/powerpoint/2010/main" val="76182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9394"/>
                                        </p:tgtEl>
                                        <p:attrNameLst>
                                          <p:attrName>style.visibility</p:attrName>
                                        </p:attrNameLst>
                                      </p:cBhvr>
                                      <p:to>
                                        <p:strVal val="visible"/>
                                      </p:to>
                                    </p:set>
                                    <p:animEffect transition="in" filter="barn(inVertical)">
                                      <p:cBhvr>
                                        <p:cTn id="10" dur="500"/>
                                        <p:tgtEl>
                                          <p:spTgt spid="5939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611188" y="0"/>
            <a:ext cx="8137525" cy="765175"/>
          </a:xfrm>
        </p:spPr>
        <p:txBody>
          <a:bodyPr/>
          <a:lstStyle/>
          <a:p>
            <a:pPr eaLnBrk="1" hangingPunct="1"/>
            <a:r>
              <a:rPr lang="zh-CN" altLang="en-US" sz="4200" b="1" smtClean="0"/>
              <a:t>云计算</a:t>
            </a:r>
          </a:p>
        </p:txBody>
      </p:sp>
      <p:sp>
        <p:nvSpPr>
          <p:cNvPr id="47107" name="Rectangle 3"/>
          <p:cNvSpPr>
            <a:spLocks noGrp="1"/>
          </p:cNvSpPr>
          <p:nvPr>
            <p:ph type="body" idx="1"/>
          </p:nvPr>
        </p:nvSpPr>
        <p:spPr>
          <a:xfrm>
            <a:off x="179388" y="908050"/>
            <a:ext cx="8964612" cy="5949950"/>
          </a:xfrm>
        </p:spPr>
        <p:txBody>
          <a:bodyPr/>
          <a:lstStyle/>
          <a:p>
            <a:pPr indent="-419100" eaLnBrk="1" hangingPunct="1">
              <a:lnSpc>
                <a:spcPct val="90000"/>
              </a:lnSpc>
              <a:buFont typeface="Wingdings 2" panose="05020102010507070707" pitchFamily="18" charset="2"/>
              <a:buNone/>
            </a:pPr>
            <a:r>
              <a:rPr lang="zh-CN" altLang="en-US" smtClean="0"/>
              <a:t>    云计算</a:t>
            </a:r>
            <a:r>
              <a:rPr lang="en-US" altLang="zh-CN" smtClean="0"/>
              <a:t>(cloud computing)</a:t>
            </a:r>
            <a:r>
              <a:rPr lang="zh-CN" altLang="en-US" smtClean="0"/>
              <a:t>是一种基于互联网的计算方式，通过这种方式，共享的软硬件资源和信息可以按需求提供给计算机各种终端。该术语通常用于描述</a:t>
            </a:r>
            <a:r>
              <a:rPr lang="en-US" altLang="zh-CN" smtClean="0"/>
              <a:t>Internet</a:t>
            </a:r>
            <a:r>
              <a:rPr lang="zh-CN" altLang="en-US" smtClean="0"/>
              <a:t>上可供许多用户使用的数据中心。</a:t>
            </a:r>
          </a:p>
          <a:p>
            <a:pPr indent="-419100" eaLnBrk="1" hangingPunct="1">
              <a:lnSpc>
                <a:spcPct val="90000"/>
              </a:lnSpc>
              <a:buFont typeface="Wingdings 2" panose="05020102010507070707" pitchFamily="18" charset="2"/>
              <a:buNone/>
            </a:pPr>
            <a:r>
              <a:rPr lang="zh-CN" altLang="en-US" smtClean="0"/>
              <a:t>    根据美国国家标准和技术研究院</a:t>
            </a:r>
            <a:r>
              <a:rPr lang="en-US" altLang="zh-CN" smtClean="0"/>
              <a:t>(National Institute of Standards and Technology)</a:t>
            </a:r>
            <a:r>
              <a:rPr lang="zh-CN" altLang="en-US" smtClean="0"/>
              <a:t>的定义，云计算服务应该具备以下几个特征：</a:t>
            </a:r>
            <a:endParaRPr lang="en-US" altLang="zh-CN" smtClean="0"/>
          </a:p>
          <a:p>
            <a:pPr marL="895350" lvl="1" eaLnBrk="1" hangingPunct="1">
              <a:lnSpc>
                <a:spcPct val="90000"/>
              </a:lnSpc>
            </a:pPr>
            <a:r>
              <a:rPr lang="zh-CN" altLang="en-US" smtClean="0"/>
              <a:t>随需应变自助服务</a:t>
            </a:r>
            <a:r>
              <a:rPr lang="en-US" altLang="zh-CN" smtClean="0"/>
              <a:t>(on-demand self-service)</a:t>
            </a:r>
          </a:p>
          <a:p>
            <a:pPr marL="895350" lvl="1" eaLnBrk="1" hangingPunct="1">
              <a:lnSpc>
                <a:spcPct val="90000"/>
              </a:lnSpc>
            </a:pPr>
            <a:r>
              <a:rPr lang="zh-CN" altLang="en-US" smtClean="0"/>
              <a:t>随时随地用任何网络设备访问</a:t>
            </a:r>
            <a:r>
              <a:rPr lang="en-US" altLang="zh-CN" smtClean="0"/>
              <a:t>(broad network access)</a:t>
            </a:r>
          </a:p>
          <a:p>
            <a:pPr marL="895350" lvl="1" eaLnBrk="1" hangingPunct="1">
              <a:lnSpc>
                <a:spcPct val="90000"/>
              </a:lnSpc>
            </a:pPr>
            <a:r>
              <a:rPr lang="zh-CN" altLang="en-US" smtClean="0"/>
              <a:t>多人共享资源池</a:t>
            </a:r>
            <a:r>
              <a:rPr lang="en-US" altLang="zh-CN" smtClean="0"/>
              <a:t>(resource pooling)</a:t>
            </a:r>
          </a:p>
          <a:p>
            <a:pPr marL="895350" lvl="1" eaLnBrk="1" hangingPunct="1">
              <a:lnSpc>
                <a:spcPct val="90000"/>
              </a:lnSpc>
            </a:pPr>
            <a:r>
              <a:rPr lang="zh-CN" altLang="en-US" smtClean="0"/>
              <a:t>快速重新部署灵活度</a:t>
            </a:r>
            <a:r>
              <a:rPr lang="en-US" altLang="zh-CN" smtClean="0"/>
              <a:t>(</a:t>
            </a:r>
            <a:r>
              <a:rPr lang="en-US" altLang="zh-CN" i="1" smtClean="0"/>
              <a:t>rapid elasticity</a:t>
            </a:r>
            <a:r>
              <a:rPr lang="en-US" altLang="zh-CN" smtClean="0"/>
              <a:t>)</a:t>
            </a:r>
          </a:p>
          <a:p>
            <a:pPr marL="895350" lvl="1" eaLnBrk="1" hangingPunct="1">
              <a:lnSpc>
                <a:spcPct val="90000"/>
              </a:lnSpc>
            </a:pPr>
            <a:r>
              <a:rPr lang="zh-CN" altLang="en-US" smtClean="0"/>
              <a:t>可被监控与测量的服务</a:t>
            </a:r>
            <a:r>
              <a:rPr lang="en-US" altLang="zh-CN" smtClean="0"/>
              <a:t>(</a:t>
            </a:r>
            <a:r>
              <a:rPr lang="en-US" altLang="zh-CN" i="1" smtClean="0"/>
              <a:t>measured service</a:t>
            </a:r>
            <a:r>
              <a:rPr lang="en-US" altLang="zh-CN" smtClean="0"/>
              <a:t>)</a:t>
            </a:r>
          </a:p>
        </p:txBody>
      </p:sp>
    </p:spTree>
    <p:extLst>
      <p:ext uri="{BB962C8B-B14F-4D97-AF65-F5344CB8AC3E}">
        <p14:creationId xmlns:p14="http://schemas.microsoft.com/office/powerpoint/2010/main" val="23801583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a:t>
            </a:r>
            <a:endParaRPr lang="zh-CN" altLang="en-US" dirty="0"/>
          </a:p>
        </p:txBody>
      </p:sp>
      <p:sp>
        <p:nvSpPr>
          <p:cNvPr id="3" name="内容占位符 2"/>
          <p:cNvSpPr>
            <a:spLocks noGrp="1"/>
          </p:cNvSpPr>
          <p:nvPr>
            <p:ph idx="1"/>
          </p:nvPr>
        </p:nvSpPr>
        <p:spPr>
          <a:xfrm>
            <a:off x="467544" y="1268760"/>
            <a:ext cx="8579296" cy="4525963"/>
          </a:xfrm>
        </p:spPr>
        <p:txBody>
          <a:bodyPr>
            <a:normAutofit fontScale="92500" lnSpcReduction="10000"/>
          </a:bodyPr>
          <a:lstStyle/>
          <a:p>
            <a:r>
              <a:rPr lang="en-US" altLang="zh-CN" dirty="0" smtClean="0"/>
              <a:t>Public Clouds</a:t>
            </a:r>
          </a:p>
          <a:p>
            <a:pPr lvl="1"/>
            <a:r>
              <a:rPr lang="zh-CN" altLang="en-US" sz="2200" dirty="0" smtClean="0"/>
              <a:t>第三方提供的</a:t>
            </a:r>
            <a:endParaRPr lang="en-US" altLang="zh-CN" sz="2200" dirty="0" smtClean="0"/>
          </a:p>
          <a:p>
            <a:r>
              <a:rPr lang="en-US" altLang="zh-CN" dirty="0" smtClean="0"/>
              <a:t>Private Clouds</a:t>
            </a:r>
          </a:p>
          <a:p>
            <a:pPr lvl="1"/>
            <a:r>
              <a:rPr lang="zh-CN" altLang="en-US" sz="2200" dirty="0"/>
              <a:t>自</a:t>
            </a:r>
            <a:r>
              <a:rPr lang="zh-CN" altLang="en-US" sz="2200" dirty="0" smtClean="0"/>
              <a:t>建的</a:t>
            </a:r>
            <a:endParaRPr lang="en-US" altLang="zh-CN" sz="2200" dirty="0" smtClean="0"/>
          </a:p>
          <a:p>
            <a:r>
              <a:rPr lang="en-US" altLang="zh-CN" dirty="0" smtClean="0"/>
              <a:t>Hybrid Clouds</a:t>
            </a:r>
          </a:p>
          <a:p>
            <a:pPr lvl="1"/>
            <a:r>
              <a:rPr lang="zh-CN" altLang="en-US" sz="2200" dirty="0" smtClean="0"/>
              <a:t>混合应用</a:t>
            </a:r>
            <a:endParaRPr lang="en-US" altLang="zh-CN" sz="2200" dirty="0" smtClean="0"/>
          </a:p>
          <a:p>
            <a:r>
              <a:rPr lang="en-US" altLang="zh-CN" dirty="0" err="1" smtClean="0"/>
              <a:t>SaaS</a:t>
            </a:r>
            <a:r>
              <a:rPr lang="en-US" altLang="zh-CN" dirty="0" smtClean="0"/>
              <a:t>    </a:t>
            </a:r>
            <a:r>
              <a:rPr lang="zh-CN" altLang="en-US" dirty="0" smtClean="0"/>
              <a:t>云软件</a:t>
            </a:r>
            <a:r>
              <a:rPr lang="en-US" altLang="zh-CN" sz="2000" dirty="0" smtClean="0"/>
              <a:t>(</a:t>
            </a:r>
            <a:r>
              <a:rPr lang="en-US" altLang="zh-CN" sz="2000" dirty="0"/>
              <a:t>Software as a Service</a:t>
            </a:r>
            <a:r>
              <a:rPr lang="en-US" altLang="zh-CN" sz="2000" dirty="0" smtClean="0"/>
              <a:t>)</a:t>
            </a:r>
            <a:r>
              <a:rPr lang="zh-CN" altLang="en-US" sz="2000" dirty="0" smtClean="0"/>
              <a:t>，任意用户使用参与</a:t>
            </a:r>
            <a:endParaRPr lang="en-US" altLang="zh-CN" dirty="0" smtClean="0"/>
          </a:p>
          <a:p>
            <a:r>
              <a:rPr lang="en-US" altLang="zh-CN" dirty="0" err="1" smtClean="0"/>
              <a:t>PaaS</a:t>
            </a:r>
            <a:r>
              <a:rPr lang="zh-CN" altLang="en-US" dirty="0" smtClean="0"/>
              <a:t>    </a:t>
            </a:r>
            <a:r>
              <a:rPr lang="zh-CN" altLang="en-US" sz="2400" dirty="0" smtClean="0"/>
              <a:t>云平台</a:t>
            </a:r>
            <a:r>
              <a:rPr lang="en-US" altLang="zh-CN" sz="2000" dirty="0" smtClean="0"/>
              <a:t>(Platform </a:t>
            </a:r>
            <a:r>
              <a:rPr lang="en-US" altLang="zh-CN" sz="2000" dirty="0"/>
              <a:t>as a </a:t>
            </a:r>
            <a:r>
              <a:rPr lang="en-US" altLang="zh-CN" sz="2000" dirty="0" smtClean="0"/>
              <a:t>Service)</a:t>
            </a:r>
            <a:r>
              <a:rPr lang="zh-CN" altLang="zh-CN" dirty="0" smtClean="0"/>
              <a:t>，</a:t>
            </a:r>
            <a:r>
              <a:rPr lang="zh-CN" altLang="en-US" sz="2400" dirty="0"/>
              <a:t>为</a:t>
            </a:r>
            <a:r>
              <a:rPr lang="zh-CN" altLang="zh-CN" sz="2400" dirty="0" smtClean="0"/>
              <a:t>开发者编程</a:t>
            </a:r>
            <a:r>
              <a:rPr lang="zh-CN" altLang="zh-CN" sz="2400" dirty="0"/>
              <a:t>和</a:t>
            </a:r>
            <a:r>
              <a:rPr lang="zh-CN" altLang="zh-CN" sz="2400" dirty="0" smtClean="0"/>
              <a:t>服务</a:t>
            </a:r>
            <a:endParaRPr lang="en-US" altLang="zh-CN" sz="2400" dirty="0" smtClean="0"/>
          </a:p>
          <a:p>
            <a:r>
              <a:rPr lang="en-US" altLang="zh-CN" sz="3200" dirty="0" err="1"/>
              <a:t>IaaS</a:t>
            </a:r>
            <a:r>
              <a:rPr lang="en-US" altLang="zh-CN" sz="3200" dirty="0"/>
              <a:t> </a:t>
            </a:r>
            <a:r>
              <a:rPr lang="zh-CN" altLang="en-US" sz="2400" dirty="0" smtClean="0"/>
              <a:t>     云设备</a:t>
            </a:r>
            <a:r>
              <a:rPr lang="en-US" altLang="zh-CN" sz="2400" dirty="0" smtClean="0"/>
              <a:t>Infrastructure </a:t>
            </a:r>
            <a:r>
              <a:rPr lang="en-US" altLang="zh-CN" sz="2400" dirty="0"/>
              <a:t>as a Service</a:t>
            </a:r>
            <a:r>
              <a:rPr lang="zh-CN" altLang="zh-CN" sz="2400" dirty="0" smtClean="0"/>
              <a:t>，</a:t>
            </a:r>
            <a:r>
              <a:rPr lang="zh-CN" altLang="en-US" sz="2400" dirty="0" smtClean="0"/>
              <a:t>集成了各种资源</a:t>
            </a:r>
            <a:r>
              <a:rPr lang="en-US" altLang="zh-CN" sz="2400" dirty="0" smtClean="0"/>
              <a:t>---</a:t>
            </a:r>
            <a:r>
              <a:rPr lang="zh-CN" altLang="en-US" sz="2400" dirty="0" smtClean="0"/>
              <a:t>硬件、软件、数据库，用户可用</a:t>
            </a:r>
            <a:endParaRPr lang="en-US" altLang="zh-CN" sz="2400" dirty="0" smtClean="0"/>
          </a:p>
          <a:p>
            <a:pPr lvl="1"/>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88</a:t>
            </a:fld>
            <a:endParaRPr lang="en-US" altLang="zh-CN"/>
          </a:p>
        </p:txBody>
      </p:sp>
      <p:pic>
        <p:nvPicPr>
          <p:cNvPr id="61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5010" y="5882"/>
            <a:ext cx="5364163"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7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arn(inVertical)">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barn(inVertical)">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7.6 </a:t>
            </a:r>
            <a:r>
              <a:rPr lang="zh-CN" altLang="en-US" dirty="0" smtClean="0"/>
              <a:t>网络安全</a:t>
            </a:r>
            <a:endParaRPr lang="zh-CN" altLang="en-US" dirty="0"/>
          </a:p>
        </p:txBody>
      </p:sp>
      <p:sp>
        <p:nvSpPr>
          <p:cNvPr id="3" name="内容占位符 2"/>
          <p:cNvSpPr>
            <a:spLocks noGrp="1"/>
          </p:cNvSpPr>
          <p:nvPr>
            <p:ph idx="1"/>
          </p:nvPr>
        </p:nvSpPr>
        <p:spPr/>
        <p:txBody>
          <a:bodyPr/>
          <a:lstStyle/>
          <a:p>
            <a:r>
              <a:rPr lang="zh-CN" altLang="en-US" dirty="0" smtClean="0"/>
              <a:t>网络安全</a:t>
            </a:r>
            <a:endParaRPr lang="en-US" altLang="zh-CN" dirty="0" smtClean="0"/>
          </a:p>
          <a:p>
            <a:pPr lvl="1"/>
            <a:r>
              <a:rPr lang="zh-CN" altLang="en-US" dirty="0" smtClean="0"/>
              <a:t>就是信息安全</a:t>
            </a:r>
            <a:endParaRPr lang="en-US" altLang="zh-CN" dirty="0" smtClean="0"/>
          </a:p>
          <a:p>
            <a:r>
              <a:rPr lang="zh-CN" altLang="en-US" dirty="0" smtClean="0"/>
              <a:t>安全因素</a:t>
            </a:r>
            <a:endParaRPr lang="en-US" altLang="zh-CN" dirty="0" smtClean="0"/>
          </a:p>
          <a:p>
            <a:pPr lvl="1"/>
            <a:r>
              <a:rPr lang="zh-CN" altLang="en-US" dirty="0"/>
              <a:t>自然</a:t>
            </a:r>
            <a:r>
              <a:rPr lang="zh-CN" altLang="en-US" dirty="0" smtClean="0"/>
              <a:t>灾难，系统缺陷</a:t>
            </a:r>
            <a:endParaRPr lang="en-US" altLang="zh-CN" dirty="0" smtClean="0"/>
          </a:p>
          <a:p>
            <a:pPr lvl="1"/>
            <a:r>
              <a:rPr lang="zh-CN" altLang="en-US" dirty="0" smtClean="0"/>
              <a:t>病毒，黑客</a:t>
            </a:r>
            <a:endParaRPr lang="en-US" altLang="zh-CN" dirty="0" smtClean="0"/>
          </a:p>
          <a:p>
            <a:r>
              <a:rPr lang="zh-CN" altLang="en-US" dirty="0" smtClean="0"/>
              <a:t>病毒</a:t>
            </a:r>
            <a:endParaRPr lang="en-US" altLang="zh-CN" dirty="0" smtClean="0"/>
          </a:p>
          <a:p>
            <a:pPr lvl="1"/>
            <a:r>
              <a:rPr lang="zh-CN" altLang="en-US" dirty="0" smtClean="0"/>
              <a:t>是一种破坏性的程序</a:t>
            </a:r>
            <a:endParaRPr lang="en-US" altLang="zh-CN" dirty="0" smtClean="0"/>
          </a:p>
          <a:p>
            <a:pPr lvl="1"/>
            <a:r>
              <a:rPr lang="zh-CN" altLang="en-US" dirty="0" smtClean="0"/>
              <a:t>木马病毒：窃取信息</a:t>
            </a:r>
            <a:endParaRPr lang="en-US" altLang="zh-CN" dirty="0" smtClean="0"/>
          </a:p>
          <a:p>
            <a:pPr lvl="1"/>
            <a:r>
              <a:rPr lang="zh-CN" altLang="en-US" dirty="0"/>
              <a:t>主要经网络传播（文件复制传播以及较少</a:t>
            </a:r>
            <a:r>
              <a:rPr lang="zh-CN" altLang="en-US" dirty="0" smtClean="0"/>
              <a:t>）</a:t>
            </a:r>
            <a:endParaRPr lang="en-US" altLang="zh-CN" b="1" dirty="0" smtClean="0"/>
          </a:p>
          <a:p>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89</a:t>
            </a:fld>
            <a:endParaRPr lang="en-US" altLang="zh-CN"/>
          </a:p>
        </p:txBody>
      </p:sp>
      <p:pic>
        <p:nvPicPr>
          <p:cNvPr id="6246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866391" y="80169"/>
            <a:ext cx="5305425" cy="2857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090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arn(inVertical)">
                                      <p:cBhvr>
                                        <p:cTn id="29" dur="500"/>
                                        <p:tgtEl>
                                          <p:spTgt spid="3">
                                            <p:txEl>
                                              <p:pRg st="6" end="6"/>
                                            </p:tx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arn(inVertical)">
                                      <p:cBhvr>
                                        <p:cTn id="32" dur="500"/>
                                        <p:tgtEl>
                                          <p:spTgt spid="3">
                                            <p:txEl>
                                              <p:pRg st="7" end="7"/>
                                            </p:txEl>
                                          </p:spTgt>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arn(inVertic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电磁波的频谱</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9</a:t>
            </a:fld>
            <a:endParaRPr lang="en-US" altLang="zh-CN"/>
          </a:p>
        </p:txBody>
      </p:sp>
      <p:pic>
        <p:nvPicPr>
          <p:cNvPr id="6" name="图片 5"/>
          <p:cNvPicPr>
            <a:picLocks noChangeAspect="1"/>
          </p:cNvPicPr>
          <p:nvPr/>
        </p:nvPicPr>
        <p:blipFill>
          <a:blip r:embed="rId2" cstate="print"/>
          <a:stretch>
            <a:fillRect/>
          </a:stretch>
        </p:blipFill>
        <p:spPr>
          <a:xfrm>
            <a:off x="67238" y="1791752"/>
            <a:ext cx="9009524" cy="4142857"/>
          </a:xfrm>
          <a:prstGeom prst="rect">
            <a:avLst/>
          </a:prstGeom>
        </p:spPr>
      </p:pic>
    </p:spTree>
    <p:extLst>
      <p:ext uri="{BB962C8B-B14F-4D97-AF65-F5344CB8AC3E}">
        <p14:creationId xmlns:p14="http://schemas.microsoft.com/office/powerpoint/2010/main" val="22735478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p:nvPr>
        </p:nvSpPr>
        <p:spPr>
          <a:xfrm>
            <a:off x="323850" y="73025"/>
            <a:ext cx="8424863" cy="692150"/>
          </a:xfrm>
        </p:spPr>
        <p:txBody>
          <a:bodyPr>
            <a:normAutofit fontScale="90000"/>
          </a:bodyPr>
          <a:lstStyle/>
          <a:p>
            <a:pPr eaLnBrk="1" hangingPunct="1"/>
            <a:r>
              <a:rPr lang="zh-CN" altLang="en-US" sz="4200" b="1" smtClean="0"/>
              <a:t>网络安全</a:t>
            </a:r>
          </a:p>
        </p:txBody>
      </p:sp>
      <p:sp>
        <p:nvSpPr>
          <p:cNvPr id="48131" name="Rectangle 3"/>
          <p:cNvSpPr>
            <a:spLocks noGrp="1"/>
          </p:cNvSpPr>
          <p:nvPr>
            <p:ph type="body" idx="1"/>
          </p:nvPr>
        </p:nvSpPr>
        <p:spPr>
          <a:xfrm>
            <a:off x="107950" y="765175"/>
            <a:ext cx="8856663" cy="5903913"/>
          </a:xfrm>
        </p:spPr>
        <p:txBody>
          <a:bodyPr/>
          <a:lstStyle/>
          <a:p>
            <a:pPr marL="608013" indent="-571500" eaLnBrk="1" hangingPunct="1">
              <a:lnSpc>
                <a:spcPct val="90000"/>
              </a:lnSpc>
              <a:buFont typeface="Wingdings 2" panose="05020102010507070707" pitchFamily="18" charset="2"/>
              <a:buAutoNum type="arabicParenBoth"/>
            </a:pPr>
            <a:r>
              <a:rPr lang="zh-CN" altLang="en-US" sz="2100" smtClean="0"/>
              <a:t>病毒和黑客</a:t>
            </a:r>
          </a:p>
          <a:p>
            <a:pPr marL="944563" lvl="1" indent="-495300" eaLnBrk="1" hangingPunct="1">
              <a:lnSpc>
                <a:spcPct val="90000"/>
              </a:lnSpc>
              <a:buFont typeface="Wingdings 2" panose="05020102010507070707" pitchFamily="18" charset="2"/>
              <a:buAutoNum type="circleNumDbPlain"/>
            </a:pPr>
            <a:r>
              <a:rPr lang="zh-CN" altLang="en-US" sz="2000" smtClean="0"/>
              <a:t>病毒</a:t>
            </a:r>
          </a:p>
          <a:p>
            <a:pPr marL="944563" lvl="1" indent="-495300" eaLnBrk="1" hangingPunct="1">
              <a:lnSpc>
                <a:spcPct val="90000"/>
              </a:lnSpc>
              <a:buFont typeface="Wingdings 2" panose="05020102010507070707" pitchFamily="18" charset="2"/>
              <a:buNone/>
            </a:pPr>
            <a:r>
              <a:rPr lang="zh-CN" altLang="en-US" sz="2000" smtClean="0"/>
              <a:t>      计算机病毒</a:t>
            </a:r>
            <a:r>
              <a:rPr lang="en-US" altLang="zh-CN" sz="2000" smtClean="0"/>
              <a:t>(computer virus)</a:t>
            </a:r>
            <a:r>
              <a:rPr lang="zh-CN" altLang="en-US" sz="2000" smtClean="0"/>
              <a:t>是一种计算机程序</a:t>
            </a:r>
            <a:r>
              <a:rPr lang="en-US" altLang="zh-CN" sz="2000" smtClean="0"/>
              <a:t>(computer program ), </a:t>
            </a:r>
            <a:r>
              <a:rPr lang="zh-CN" altLang="en-US" sz="2000" smtClean="0"/>
              <a:t>当它被执行时，它能够修改其它程序并把病毒代码插入其中从而实现自我复制和感染。</a:t>
            </a:r>
          </a:p>
          <a:p>
            <a:pPr marL="944563" lvl="1" indent="-495300" eaLnBrk="1" hangingPunct="1">
              <a:lnSpc>
                <a:spcPct val="90000"/>
              </a:lnSpc>
              <a:buFont typeface="Wingdings 2" panose="05020102010507070707" pitchFamily="18" charset="2"/>
              <a:buNone/>
            </a:pPr>
            <a:r>
              <a:rPr lang="zh-CN" altLang="en-US" sz="2000" smtClean="0"/>
              <a:t>      制造病毒的动机包括谋取利益</a:t>
            </a:r>
            <a:r>
              <a:rPr lang="en-US" altLang="zh-CN" sz="2000" smtClean="0"/>
              <a:t>(</a:t>
            </a:r>
            <a:r>
              <a:rPr lang="zh-CN" altLang="en-US" sz="2000" smtClean="0"/>
              <a:t>如勒索病毒</a:t>
            </a:r>
            <a:r>
              <a:rPr lang="en-US" altLang="zh-CN" sz="2000" smtClean="0"/>
              <a:t>)</a:t>
            </a:r>
            <a:r>
              <a:rPr lang="zh-CN" altLang="en-US" sz="2000" smtClean="0"/>
              <a:t>、发送政治信息、个人娱乐、证明软件中存在漏洞、破坏和拒绝服务</a:t>
            </a:r>
            <a:r>
              <a:rPr lang="en-US" altLang="zh-CN" sz="2000" smtClean="0"/>
              <a:t>(</a:t>
            </a:r>
            <a:r>
              <a:rPr lang="en-US" altLang="en-US" sz="2000" smtClean="0">
                <a:ea typeface="黑体" panose="02010609060101010101" pitchFamily="49" charset="-122"/>
              </a:rPr>
              <a:t>sabotage and denial of service</a:t>
            </a:r>
            <a:r>
              <a:rPr lang="en-US" altLang="zh-CN" sz="2000" smtClean="0"/>
              <a:t>)</a:t>
            </a:r>
            <a:r>
              <a:rPr lang="zh-CN" altLang="en-US" sz="2000" smtClean="0"/>
              <a:t>，或者探索网络安全问题</a:t>
            </a:r>
            <a:r>
              <a:rPr lang="en-US" altLang="zh-CN" sz="2000" smtClean="0"/>
              <a:t>(</a:t>
            </a:r>
            <a:r>
              <a:rPr lang="en-US" altLang="en-US" sz="2000" smtClean="0">
                <a:ea typeface="黑体" panose="02010609060101010101" pitchFamily="49" charset="-122"/>
              </a:rPr>
              <a:t>cybersecurity</a:t>
            </a:r>
            <a:r>
              <a:rPr lang="en-US" altLang="zh-CN" sz="2000" smtClean="0"/>
              <a:t>)</a:t>
            </a:r>
            <a:r>
              <a:rPr lang="zh-CN" altLang="en-US" sz="2000" smtClean="0"/>
              <a:t>、人工生命</a:t>
            </a:r>
            <a:r>
              <a:rPr lang="en-US" altLang="zh-CN" sz="2000" smtClean="0"/>
              <a:t>(artificial life)</a:t>
            </a:r>
            <a:r>
              <a:rPr lang="zh-CN" altLang="en-US" sz="2000" smtClean="0"/>
              <a:t>、进化算法</a:t>
            </a:r>
            <a:r>
              <a:rPr lang="en-US" altLang="zh-CN" sz="2000" smtClean="0"/>
              <a:t>(</a:t>
            </a:r>
            <a:r>
              <a:rPr lang="en-US" altLang="en-US" sz="2000" smtClean="0">
                <a:ea typeface="黑体" panose="02010609060101010101" pitchFamily="49" charset="-122"/>
              </a:rPr>
              <a:t>evolutionary algorithm</a:t>
            </a:r>
            <a:r>
              <a:rPr lang="en-US" altLang="zh-CN" sz="2000" smtClean="0"/>
              <a:t>)</a:t>
            </a:r>
            <a:r>
              <a:rPr lang="zh-CN" altLang="en-US" sz="2000" smtClean="0"/>
              <a:t>等。</a:t>
            </a:r>
          </a:p>
          <a:p>
            <a:pPr marL="944563" lvl="1" indent="-495300" eaLnBrk="1" hangingPunct="1">
              <a:lnSpc>
                <a:spcPct val="90000"/>
              </a:lnSpc>
              <a:buFont typeface="Wingdings 2" panose="05020102010507070707" pitchFamily="18" charset="2"/>
              <a:buNone/>
            </a:pPr>
            <a:r>
              <a:rPr lang="zh-CN" altLang="en-US" sz="2000" b="1" smtClean="0"/>
              <a:t>      </a:t>
            </a:r>
            <a:r>
              <a:rPr lang="zh-CN" altLang="en-US" sz="2000" smtClean="0"/>
              <a:t>计算机病毒主要通过操作系统漏洞、浏览器漏洞、下载、电子邮件以及可移动磁盘等途径迅速传播。</a:t>
            </a:r>
          </a:p>
          <a:p>
            <a:pPr marL="944563" lvl="1" indent="-495300" eaLnBrk="1" hangingPunct="1">
              <a:lnSpc>
                <a:spcPct val="90000"/>
              </a:lnSpc>
              <a:buFont typeface="Wingdings 2" panose="05020102010507070707" pitchFamily="18" charset="2"/>
              <a:buNone/>
            </a:pPr>
            <a:r>
              <a:rPr lang="zh-CN" altLang="en-US" sz="2000" b="1" smtClean="0"/>
              <a:t>      </a:t>
            </a:r>
            <a:r>
              <a:rPr lang="zh-CN" altLang="en-US" sz="2000" smtClean="0"/>
              <a:t>计算机病毒会使用以下手段躲避杀毒软件的侦查：读请求拦截</a:t>
            </a:r>
            <a:r>
              <a:rPr lang="en-US" altLang="zh-CN" sz="2000" smtClean="0"/>
              <a:t>(read request interception)</a:t>
            </a:r>
            <a:r>
              <a:rPr lang="zh-CN" altLang="en-US" sz="2000" smtClean="0"/>
              <a:t>、自我修改</a:t>
            </a:r>
            <a:r>
              <a:rPr lang="en-US" altLang="zh-CN" sz="2000" smtClean="0"/>
              <a:t>(self-modification)</a:t>
            </a:r>
            <a:r>
              <a:rPr lang="zh-CN" altLang="en-US" sz="2000" smtClean="0"/>
              <a:t>、加密</a:t>
            </a:r>
            <a:r>
              <a:rPr lang="en-US" altLang="zh-CN" sz="2000" smtClean="0"/>
              <a:t>(encryption)</a:t>
            </a:r>
            <a:r>
              <a:rPr lang="zh-CN" altLang="en-US" sz="2000" smtClean="0"/>
              <a:t>、多态</a:t>
            </a:r>
            <a:r>
              <a:rPr lang="en-US" altLang="zh-CN" sz="2000" smtClean="0"/>
              <a:t>(polymorphic code)</a:t>
            </a:r>
            <a:r>
              <a:rPr lang="zh-CN" altLang="en-US" sz="2000" smtClean="0"/>
              <a:t>、变形</a:t>
            </a:r>
            <a:r>
              <a:rPr lang="en-US" altLang="zh-CN" sz="2000" smtClean="0"/>
              <a:t>(metamorphic code)</a:t>
            </a:r>
            <a:r>
              <a:rPr lang="zh-CN" altLang="en-US" sz="2000" smtClean="0"/>
              <a:t>。</a:t>
            </a:r>
          </a:p>
          <a:p>
            <a:pPr marL="944563" lvl="1" indent="-495300" eaLnBrk="1" hangingPunct="1">
              <a:lnSpc>
                <a:spcPct val="90000"/>
              </a:lnSpc>
              <a:buFont typeface="Wingdings 2" panose="05020102010507070707" pitchFamily="18" charset="2"/>
              <a:buNone/>
            </a:pPr>
            <a:r>
              <a:rPr lang="zh-CN" altLang="en-US" sz="2000" smtClean="0"/>
              <a:t>       防范计算机病毒的措施包括以下几个方面</a:t>
            </a:r>
            <a:r>
              <a:rPr lang="en-US" altLang="zh-CN" sz="2000" smtClean="0"/>
              <a:t>:</a:t>
            </a:r>
          </a:p>
          <a:p>
            <a:pPr marL="1423988" lvl="3" indent="-381000" eaLnBrk="1" hangingPunct="1">
              <a:lnSpc>
                <a:spcPct val="90000"/>
              </a:lnSpc>
              <a:buFont typeface="Wingdings" panose="05000000000000000000" pitchFamily="2" charset="2"/>
              <a:buChar char="Ø"/>
            </a:pPr>
            <a:r>
              <a:rPr lang="zh-CN" altLang="en-US" smtClean="0"/>
              <a:t>修补操作系统的漏洞</a:t>
            </a:r>
          </a:p>
          <a:p>
            <a:pPr marL="1423988" lvl="3" indent="-381000" eaLnBrk="1" hangingPunct="1">
              <a:lnSpc>
                <a:spcPct val="90000"/>
              </a:lnSpc>
              <a:buFont typeface="Wingdings" panose="05000000000000000000" pitchFamily="2" charset="2"/>
              <a:buChar char="Ø"/>
            </a:pPr>
            <a:r>
              <a:rPr lang="zh-CN" altLang="en-US" smtClean="0"/>
              <a:t>安装并及时更新杀毒软件与防火墙产品</a:t>
            </a:r>
          </a:p>
          <a:p>
            <a:pPr marL="1423988" lvl="3" indent="-381000" eaLnBrk="1" hangingPunct="1">
              <a:lnSpc>
                <a:spcPct val="90000"/>
              </a:lnSpc>
              <a:buFont typeface="Wingdings" panose="05000000000000000000" pitchFamily="2" charset="2"/>
              <a:buChar char="Ø"/>
            </a:pPr>
            <a:r>
              <a:rPr lang="zh-CN" altLang="en-US" smtClean="0"/>
              <a:t>不要点来路不明的链接以及运行不明程序</a:t>
            </a:r>
          </a:p>
        </p:txBody>
      </p:sp>
    </p:spTree>
    <p:extLst>
      <p:ext uri="{BB962C8B-B14F-4D97-AF65-F5344CB8AC3E}">
        <p14:creationId xmlns:p14="http://schemas.microsoft.com/office/powerpoint/2010/main" val="8151032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91</a:t>
            </a:fld>
            <a:endParaRPr lang="en-US" altLang="zh-CN"/>
          </a:p>
        </p:txBody>
      </p:sp>
      <p:pic>
        <p:nvPicPr>
          <p:cNvPr id="6" name="图片 5"/>
          <p:cNvPicPr>
            <a:picLocks noChangeAspect="1"/>
          </p:cNvPicPr>
          <p:nvPr/>
        </p:nvPicPr>
        <p:blipFill>
          <a:blip r:embed="rId2"/>
          <a:stretch>
            <a:fillRect/>
          </a:stretch>
        </p:blipFill>
        <p:spPr>
          <a:xfrm>
            <a:off x="457200" y="274638"/>
            <a:ext cx="7696200" cy="5851525"/>
          </a:xfrm>
          <a:prstGeom prst="rect">
            <a:avLst/>
          </a:prstGeom>
        </p:spPr>
      </p:pic>
    </p:spTree>
    <p:extLst>
      <p:ext uri="{BB962C8B-B14F-4D97-AF65-F5344CB8AC3E}">
        <p14:creationId xmlns:p14="http://schemas.microsoft.com/office/powerpoint/2010/main" val="2918877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a:xfrm>
            <a:off x="250825" y="115888"/>
            <a:ext cx="8569325" cy="720725"/>
          </a:xfrm>
        </p:spPr>
        <p:txBody>
          <a:bodyPr>
            <a:normAutofit fontScale="90000"/>
          </a:bodyPr>
          <a:lstStyle/>
          <a:p>
            <a:pPr eaLnBrk="1" hangingPunct="1"/>
            <a:r>
              <a:rPr lang="zh-CN" altLang="en-US" sz="4200" b="1" smtClean="0"/>
              <a:t>网络安全</a:t>
            </a:r>
          </a:p>
        </p:txBody>
      </p:sp>
      <p:sp>
        <p:nvSpPr>
          <p:cNvPr id="50179" name="Rectangle 3"/>
          <p:cNvSpPr>
            <a:spLocks noGrp="1"/>
          </p:cNvSpPr>
          <p:nvPr>
            <p:ph type="body" idx="1"/>
          </p:nvPr>
        </p:nvSpPr>
        <p:spPr>
          <a:xfrm>
            <a:off x="179388" y="908050"/>
            <a:ext cx="8713787" cy="5834063"/>
          </a:xfrm>
        </p:spPr>
        <p:txBody>
          <a:bodyPr/>
          <a:lstStyle/>
          <a:p>
            <a:pPr marL="608013" indent="-571500" eaLnBrk="1" hangingPunct="1">
              <a:lnSpc>
                <a:spcPct val="90000"/>
              </a:lnSpc>
              <a:buFont typeface="Wingdings 2" panose="05020102010507070707" pitchFamily="18" charset="2"/>
              <a:buAutoNum type="arabicParenBoth" startAt="2"/>
            </a:pPr>
            <a:r>
              <a:rPr lang="zh-CN" altLang="en-US" smtClean="0"/>
              <a:t>隐私保护</a:t>
            </a:r>
          </a:p>
          <a:p>
            <a:pPr marL="608013" indent="-571500" eaLnBrk="1" hangingPunct="1">
              <a:lnSpc>
                <a:spcPct val="90000"/>
              </a:lnSpc>
              <a:buFont typeface="Wingdings 2" panose="05020102010507070707" pitchFamily="18" charset="2"/>
              <a:buNone/>
            </a:pPr>
            <a:r>
              <a:rPr lang="zh-CN" altLang="en-US" smtClean="0"/>
              <a:t>     安全和隐私是密不可分的。安全意味着对生命、财产的保护以免受到不法侵害，而隐私主要是指不希望被他人知道的个人信息和生活细节。在互联网高度发达的信息社会，为防止私人信息被黑客利用，除了要避免在互联网上暴露自己的身份证、手机号等重要身份信息外，还应该设法为黑客自动收集私人信息制造障碍，例如留在互联网上的</a:t>
            </a:r>
            <a:r>
              <a:rPr lang="en-US" altLang="zh-CN" smtClean="0"/>
              <a:t>QQ</a:t>
            </a:r>
            <a:r>
              <a:rPr lang="zh-CN" altLang="en-US" smtClean="0"/>
              <a:t>号、邮箱应该做类似以下的变形处理：（形象的密写术）</a:t>
            </a:r>
          </a:p>
          <a:p>
            <a:pPr marL="608013" indent="-571500" eaLnBrk="1" hangingPunct="1">
              <a:lnSpc>
                <a:spcPct val="90000"/>
              </a:lnSpc>
              <a:buFont typeface="Wingdings 2" panose="05020102010507070707" pitchFamily="18" charset="2"/>
              <a:buNone/>
            </a:pPr>
            <a:r>
              <a:rPr lang="zh-CN" altLang="en-US" smtClean="0"/>
              <a:t>     </a:t>
            </a:r>
            <a:r>
              <a:rPr lang="en-US" altLang="zh-CN" smtClean="0"/>
              <a:t>QQ: 123456  </a:t>
            </a:r>
            <a:r>
              <a:rPr lang="en-US" altLang="zh-CN" smtClean="0">
                <a:sym typeface="Wingdings" panose="05000000000000000000" pitchFamily="2" charset="2"/>
              </a:rPr>
              <a:t>  </a:t>
            </a:r>
            <a:r>
              <a:rPr lang="zh-CN" altLang="en-US" smtClean="0">
                <a:sym typeface="Wingdings" panose="05000000000000000000" pitchFamily="2" charset="2"/>
              </a:rPr>
              <a:t>马化腾</a:t>
            </a:r>
            <a:r>
              <a:rPr lang="en-US" altLang="zh-CN" smtClean="0">
                <a:sym typeface="Wingdings" panose="05000000000000000000" pitchFamily="2" charset="2"/>
              </a:rPr>
              <a:t>: </a:t>
            </a:r>
            <a:r>
              <a:rPr lang="zh-CN" altLang="en-US" smtClean="0">
                <a:sym typeface="Wingdings" panose="05000000000000000000" pitchFamily="2" charset="2"/>
              </a:rPr>
              <a:t>壹</a:t>
            </a:r>
            <a:r>
              <a:rPr lang="en-US" altLang="zh-CN" smtClean="0">
                <a:sym typeface="Wingdings" panose="05000000000000000000" pitchFamily="2" charset="2"/>
              </a:rPr>
              <a:t>②3456</a:t>
            </a:r>
          </a:p>
          <a:p>
            <a:pPr marL="608013" indent="-571500" eaLnBrk="1" hangingPunct="1">
              <a:lnSpc>
                <a:spcPct val="90000"/>
              </a:lnSpc>
              <a:buFont typeface="Wingdings 2" panose="05020102010507070707" pitchFamily="18" charset="2"/>
              <a:buNone/>
            </a:pPr>
            <a:r>
              <a:rPr lang="en-US" altLang="zh-CN" smtClean="0">
                <a:sym typeface="Wingdings" panose="05000000000000000000" pitchFamily="2" charset="2"/>
              </a:rPr>
              <a:t>     abc@xyz.com  abc#xyz.com</a:t>
            </a:r>
            <a:endParaRPr lang="en-US" altLang="zh-CN" smtClean="0"/>
          </a:p>
          <a:p>
            <a:pPr marL="608013" indent="-571500" eaLnBrk="1" hangingPunct="1">
              <a:lnSpc>
                <a:spcPct val="90000"/>
              </a:lnSpc>
              <a:buFont typeface="Wingdings 2" panose="05020102010507070707" pitchFamily="18" charset="2"/>
              <a:buNone/>
            </a:pPr>
            <a:endParaRPr lang="zh-CN" altLang="en-US" smtClean="0"/>
          </a:p>
        </p:txBody>
      </p:sp>
    </p:spTree>
    <p:extLst>
      <p:ext uri="{BB962C8B-B14F-4D97-AF65-F5344CB8AC3E}">
        <p14:creationId xmlns:p14="http://schemas.microsoft.com/office/powerpoint/2010/main" val="35996112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a:xfrm>
            <a:off x="179388" y="188913"/>
            <a:ext cx="8640762" cy="576262"/>
          </a:xfrm>
        </p:spPr>
        <p:txBody>
          <a:bodyPr>
            <a:normAutofit fontScale="90000"/>
          </a:bodyPr>
          <a:lstStyle/>
          <a:p>
            <a:pPr eaLnBrk="1" hangingPunct="1"/>
            <a:r>
              <a:rPr lang="zh-CN" altLang="en-US" sz="4200" b="1" smtClean="0"/>
              <a:t>网络安全</a:t>
            </a:r>
          </a:p>
        </p:txBody>
      </p:sp>
      <p:sp>
        <p:nvSpPr>
          <p:cNvPr id="51203" name="Rectangle 3"/>
          <p:cNvSpPr>
            <a:spLocks noGrp="1"/>
          </p:cNvSpPr>
          <p:nvPr>
            <p:ph type="body" idx="1"/>
          </p:nvPr>
        </p:nvSpPr>
        <p:spPr>
          <a:xfrm>
            <a:off x="179388" y="836613"/>
            <a:ext cx="8785225" cy="5832475"/>
          </a:xfrm>
        </p:spPr>
        <p:txBody>
          <a:bodyPr/>
          <a:lstStyle/>
          <a:p>
            <a:pPr marL="608013" indent="-571500" eaLnBrk="1" hangingPunct="1">
              <a:lnSpc>
                <a:spcPct val="90000"/>
              </a:lnSpc>
              <a:buFont typeface="Wingdings 2" panose="05020102010507070707" pitchFamily="18" charset="2"/>
              <a:buAutoNum type="arabicParenBoth" startAt="3"/>
            </a:pPr>
            <a:r>
              <a:rPr lang="zh-CN" altLang="en-US" smtClean="0"/>
              <a:t>密码保护</a:t>
            </a:r>
          </a:p>
          <a:p>
            <a:pPr marL="608013" indent="-571500" eaLnBrk="1" hangingPunct="1">
              <a:lnSpc>
                <a:spcPct val="90000"/>
              </a:lnSpc>
              <a:buFont typeface="Wingdings 2" panose="05020102010507070707" pitchFamily="18" charset="2"/>
              <a:buNone/>
            </a:pPr>
            <a:r>
              <a:rPr lang="zh-CN" altLang="en-US" smtClean="0"/>
              <a:t>      密码学中关于加密</a:t>
            </a:r>
            <a:r>
              <a:rPr lang="en-US" altLang="zh-CN" smtClean="0"/>
              <a:t>(encrypt)</a:t>
            </a:r>
            <a:r>
              <a:rPr lang="zh-CN" altLang="en-US" smtClean="0"/>
              <a:t>、解密</a:t>
            </a:r>
            <a:r>
              <a:rPr lang="en-US" altLang="zh-CN" smtClean="0"/>
              <a:t>(decrypt)</a:t>
            </a:r>
            <a:r>
              <a:rPr lang="zh-CN" altLang="en-US" smtClean="0"/>
              <a:t>过程涉及三个基本概念：明文</a:t>
            </a:r>
            <a:r>
              <a:rPr lang="en-US" altLang="zh-CN" smtClean="0"/>
              <a:t>(plaintext)</a:t>
            </a:r>
            <a:r>
              <a:rPr lang="zh-CN" altLang="en-US" smtClean="0"/>
              <a:t>、密文</a:t>
            </a:r>
            <a:r>
              <a:rPr lang="en-US" altLang="zh-CN" smtClean="0"/>
              <a:t>(ciphertext)</a:t>
            </a:r>
            <a:r>
              <a:rPr lang="zh-CN" altLang="en-US" smtClean="0"/>
              <a:t>、密钥</a:t>
            </a:r>
            <a:r>
              <a:rPr lang="en-US" altLang="zh-CN" smtClean="0"/>
              <a:t>(key)</a:t>
            </a:r>
            <a:r>
              <a:rPr lang="zh-CN" altLang="en-US" smtClean="0"/>
              <a:t>。</a:t>
            </a:r>
          </a:p>
          <a:p>
            <a:pPr marL="608013" indent="-571500" eaLnBrk="1" hangingPunct="1">
              <a:lnSpc>
                <a:spcPct val="90000"/>
              </a:lnSpc>
              <a:buFont typeface="Wingdings 2" panose="05020102010507070707" pitchFamily="18" charset="2"/>
              <a:buNone/>
            </a:pPr>
            <a:r>
              <a:rPr lang="zh-CN" altLang="en-US" smtClean="0"/>
              <a:t>      用密钥对明文加密生成密文需要用到加密算法，而加密算法分成对称密钥加密和非对称密钥加密两类。其中对称密钥加密指的是加密与解密使用相同的密钥，而非对称密钥加密指的是加密与解密使用不同的密钥</a:t>
            </a:r>
            <a:r>
              <a:rPr lang="en-US" altLang="zh-CN" smtClean="0"/>
              <a:t>(</a:t>
            </a:r>
            <a:r>
              <a:rPr lang="zh-CN" altLang="en-US" smtClean="0"/>
              <a:t>分别称为公钥、私钥</a:t>
            </a:r>
            <a:r>
              <a:rPr lang="en-US" altLang="zh-CN" smtClean="0"/>
              <a:t>)</a:t>
            </a:r>
            <a:r>
              <a:rPr lang="zh-CN" altLang="en-US" smtClean="0"/>
              <a:t>。</a:t>
            </a:r>
          </a:p>
          <a:p>
            <a:pPr marL="608013" indent="-571500" eaLnBrk="1" hangingPunct="1">
              <a:lnSpc>
                <a:spcPct val="90000"/>
              </a:lnSpc>
              <a:buFont typeface="Wingdings 2" panose="05020102010507070707" pitchFamily="18" charset="2"/>
              <a:buNone/>
            </a:pPr>
            <a:r>
              <a:rPr lang="zh-CN" altLang="en-US" smtClean="0"/>
              <a:t>      解密是加密的逆过程，即以密钥为参数通过解密算法把密文还原成明文的过程。</a:t>
            </a:r>
          </a:p>
          <a:p>
            <a:pPr marL="608013" indent="-571500" eaLnBrk="1" hangingPunct="1">
              <a:lnSpc>
                <a:spcPct val="90000"/>
              </a:lnSpc>
              <a:buFont typeface="Wingdings 2" panose="05020102010507070707" pitchFamily="18" charset="2"/>
              <a:buNone/>
            </a:pPr>
            <a:endParaRPr lang="zh-CN" altLang="en-US" smtClean="0"/>
          </a:p>
        </p:txBody>
      </p:sp>
    </p:spTree>
    <p:extLst>
      <p:ext uri="{BB962C8B-B14F-4D97-AF65-F5344CB8AC3E}">
        <p14:creationId xmlns:p14="http://schemas.microsoft.com/office/powerpoint/2010/main" val="4524597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a:xfrm>
            <a:off x="323850" y="0"/>
            <a:ext cx="8135938" cy="765175"/>
          </a:xfrm>
        </p:spPr>
        <p:txBody>
          <a:bodyPr/>
          <a:lstStyle/>
          <a:p>
            <a:pPr eaLnBrk="1" hangingPunct="1"/>
            <a:r>
              <a:rPr lang="zh-CN" altLang="en-US" sz="4200" b="1" smtClean="0"/>
              <a:t>网络安全</a:t>
            </a:r>
          </a:p>
        </p:txBody>
      </p:sp>
      <p:sp>
        <p:nvSpPr>
          <p:cNvPr id="52227" name="Rectangle 3"/>
          <p:cNvSpPr>
            <a:spLocks noGrp="1"/>
          </p:cNvSpPr>
          <p:nvPr>
            <p:ph type="body" idx="1"/>
          </p:nvPr>
        </p:nvSpPr>
        <p:spPr>
          <a:xfrm>
            <a:off x="323850" y="836613"/>
            <a:ext cx="8640763" cy="5832475"/>
          </a:xfrm>
        </p:spPr>
        <p:txBody>
          <a:bodyPr/>
          <a:lstStyle/>
          <a:p>
            <a:pPr marL="608013" indent="-571500" eaLnBrk="1" hangingPunct="1">
              <a:lnSpc>
                <a:spcPct val="90000"/>
              </a:lnSpc>
              <a:buFont typeface="Wingdings 2" panose="05020102010507070707" pitchFamily="18" charset="2"/>
              <a:buAutoNum type="arabicParenBoth" startAt="3"/>
            </a:pPr>
            <a:r>
              <a:rPr lang="zh-CN" altLang="en-US" smtClean="0"/>
              <a:t>密码保护</a:t>
            </a:r>
          </a:p>
          <a:p>
            <a:pPr marL="608013" indent="-571500" eaLnBrk="1" hangingPunct="1">
              <a:lnSpc>
                <a:spcPct val="90000"/>
              </a:lnSpc>
              <a:buFont typeface="Wingdings 2" panose="05020102010507070707" pitchFamily="18" charset="2"/>
              <a:buAutoNum type="circleNumDbPlain"/>
            </a:pPr>
            <a:r>
              <a:rPr lang="zh-CN" altLang="en-US" smtClean="0"/>
              <a:t>对称密钥加密</a:t>
            </a:r>
          </a:p>
          <a:p>
            <a:pPr marL="608013" indent="-571500" eaLnBrk="1" hangingPunct="1">
              <a:lnSpc>
                <a:spcPct val="90000"/>
              </a:lnSpc>
              <a:buFont typeface="Wingdings 2" panose="05020102010507070707" pitchFamily="18" charset="2"/>
              <a:buNone/>
            </a:pPr>
            <a:r>
              <a:rPr lang="en-US" altLang="zh-CN" smtClean="0"/>
              <a:t>     DES(Data Encryption Standard)</a:t>
            </a:r>
            <a:r>
              <a:rPr lang="zh-CN" altLang="en-US" smtClean="0"/>
              <a:t>和</a:t>
            </a:r>
            <a:r>
              <a:rPr lang="en-US" altLang="zh-CN" smtClean="0"/>
              <a:t>AES(Advanced Encryption Standard)</a:t>
            </a:r>
            <a:r>
              <a:rPr lang="zh-CN" altLang="en-US" smtClean="0"/>
              <a:t>均为对称密钥加密算法。设</a:t>
            </a:r>
            <a:r>
              <a:rPr lang="en-US" altLang="zh-CN" smtClean="0"/>
              <a:t>DES</a:t>
            </a:r>
            <a:r>
              <a:rPr lang="zh-CN" altLang="en-US" smtClean="0"/>
              <a:t>或</a:t>
            </a:r>
            <a:r>
              <a:rPr lang="en-US" altLang="zh-CN" smtClean="0"/>
              <a:t>AES</a:t>
            </a:r>
            <a:r>
              <a:rPr lang="zh-CN" altLang="en-US" smtClean="0"/>
              <a:t>对明文加密生成密文时所使用的密钥为</a:t>
            </a:r>
            <a:r>
              <a:rPr lang="en-US" altLang="zh-CN" smtClean="0"/>
              <a:t>K</a:t>
            </a:r>
            <a:r>
              <a:rPr lang="zh-CN" altLang="en-US" smtClean="0"/>
              <a:t>，则解密时所用的密钥必须仍旧是</a:t>
            </a:r>
            <a:r>
              <a:rPr lang="en-US" altLang="zh-CN" smtClean="0"/>
              <a:t>K</a:t>
            </a:r>
            <a:r>
              <a:rPr lang="zh-CN" altLang="en-US" smtClean="0"/>
              <a:t>。</a:t>
            </a:r>
          </a:p>
          <a:p>
            <a:pPr marL="608013" indent="-571500" eaLnBrk="1" hangingPunct="1">
              <a:lnSpc>
                <a:spcPct val="90000"/>
              </a:lnSpc>
              <a:buFont typeface="Wingdings 2" panose="05020102010507070707" pitchFamily="18" charset="2"/>
              <a:buNone/>
            </a:pPr>
            <a:r>
              <a:rPr lang="zh-CN" altLang="en-US" smtClean="0"/>
              <a:t>      </a:t>
            </a:r>
            <a:r>
              <a:rPr lang="en-US" altLang="zh-CN" smtClean="0"/>
              <a:t>DES</a:t>
            </a:r>
            <a:r>
              <a:rPr lang="zh-CN" altLang="en-US" smtClean="0"/>
              <a:t>密钥的长度为</a:t>
            </a:r>
            <a:r>
              <a:rPr lang="en-US" altLang="zh-CN" smtClean="0"/>
              <a:t>56</a:t>
            </a:r>
            <a:r>
              <a:rPr lang="zh-CN" altLang="en-US" smtClean="0"/>
              <a:t>位，而</a:t>
            </a:r>
            <a:r>
              <a:rPr lang="en-US" altLang="zh-CN" smtClean="0"/>
              <a:t>AES</a:t>
            </a:r>
            <a:r>
              <a:rPr lang="zh-CN" altLang="en-US" smtClean="0"/>
              <a:t>的密钥可以是</a:t>
            </a:r>
            <a:r>
              <a:rPr lang="en-US" altLang="zh-CN" smtClean="0"/>
              <a:t>128</a:t>
            </a:r>
            <a:r>
              <a:rPr lang="zh-CN" altLang="en-US" smtClean="0"/>
              <a:t>位、</a:t>
            </a:r>
            <a:r>
              <a:rPr lang="en-US" altLang="zh-CN" smtClean="0"/>
              <a:t>192</a:t>
            </a:r>
            <a:r>
              <a:rPr lang="zh-CN" altLang="en-US" smtClean="0"/>
              <a:t>位、</a:t>
            </a:r>
            <a:r>
              <a:rPr lang="en-US" altLang="zh-CN" smtClean="0"/>
              <a:t>256</a:t>
            </a:r>
            <a:r>
              <a:rPr lang="zh-CN" altLang="en-US" smtClean="0"/>
              <a:t>位三选一，因此在安全性上</a:t>
            </a:r>
            <a:r>
              <a:rPr lang="en-US" altLang="zh-CN" smtClean="0"/>
              <a:t>AES</a:t>
            </a:r>
            <a:r>
              <a:rPr lang="zh-CN" altLang="en-US" smtClean="0"/>
              <a:t>远超</a:t>
            </a:r>
            <a:r>
              <a:rPr lang="en-US" altLang="zh-CN" smtClean="0"/>
              <a:t>DES</a:t>
            </a:r>
            <a:r>
              <a:rPr lang="zh-CN" altLang="en-US" smtClean="0"/>
              <a:t>。</a:t>
            </a:r>
          </a:p>
          <a:p>
            <a:pPr marL="608013" indent="-571500" eaLnBrk="1" hangingPunct="1">
              <a:lnSpc>
                <a:spcPct val="90000"/>
              </a:lnSpc>
              <a:buFont typeface="Wingdings 2" panose="05020102010507070707" pitchFamily="18" charset="2"/>
              <a:buNone/>
            </a:pPr>
            <a:r>
              <a:rPr lang="zh-CN" altLang="en-US" smtClean="0"/>
              <a:t>     对称密钥加密的缺点是密钥的分发很困难，例如发送方通过电话或网络把密钥传递给接收方存在着被窃听的风险。</a:t>
            </a:r>
          </a:p>
        </p:txBody>
      </p:sp>
    </p:spTree>
    <p:extLst>
      <p:ext uri="{BB962C8B-B14F-4D97-AF65-F5344CB8AC3E}">
        <p14:creationId xmlns:p14="http://schemas.microsoft.com/office/powerpoint/2010/main" val="16193203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323850" y="115888"/>
            <a:ext cx="8280400" cy="792162"/>
          </a:xfrm>
        </p:spPr>
        <p:txBody>
          <a:bodyPr/>
          <a:lstStyle/>
          <a:p>
            <a:pPr eaLnBrk="1" hangingPunct="1"/>
            <a:r>
              <a:rPr lang="zh-CN" altLang="en-US" sz="4200" b="1" smtClean="0"/>
              <a:t>网络安全</a:t>
            </a:r>
          </a:p>
        </p:txBody>
      </p:sp>
      <p:sp>
        <p:nvSpPr>
          <p:cNvPr id="53251" name="Rectangle 3"/>
          <p:cNvSpPr>
            <a:spLocks noGrp="1"/>
          </p:cNvSpPr>
          <p:nvPr>
            <p:ph type="body" idx="1"/>
          </p:nvPr>
        </p:nvSpPr>
        <p:spPr>
          <a:xfrm>
            <a:off x="323850" y="908050"/>
            <a:ext cx="8640763" cy="5761038"/>
          </a:xfrm>
        </p:spPr>
        <p:txBody>
          <a:bodyPr/>
          <a:lstStyle/>
          <a:p>
            <a:pPr marL="608013" indent="-571500" eaLnBrk="1" hangingPunct="1">
              <a:buFont typeface="Wingdings 2" panose="05020102010507070707" pitchFamily="18" charset="2"/>
              <a:buAutoNum type="arabicParenBoth" startAt="3"/>
            </a:pPr>
            <a:r>
              <a:rPr lang="zh-CN" altLang="en-US" sz="2600" smtClean="0"/>
              <a:t>密码保护</a:t>
            </a:r>
          </a:p>
          <a:p>
            <a:pPr marL="608013" indent="-571500" eaLnBrk="1" hangingPunct="1">
              <a:buFont typeface="Wingdings 2" panose="05020102010507070707" pitchFamily="18" charset="2"/>
              <a:buAutoNum type="circleNumDbPlain" startAt="2"/>
            </a:pPr>
            <a:r>
              <a:rPr lang="zh-CN" altLang="en-US" sz="2600" smtClean="0"/>
              <a:t>非对称密钥加密</a:t>
            </a:r>
          </a:p>
          <a:p>
            <a:pPr marL="608013" indent="-571500" eaLnBrk="1" hangingPunct="1">
              <a:buFont typeface="Wingdings" panose="05000000000000000000" pitchFamily="2" charset="2"/>
              <a:buChar char="Ø"/>
            </a:pPr>
            <a:r>
              <a:rPr lang="en-US" altLang="zh-CN" smtClean="0"/>
              <a:t>RSA</a:t>
            </a:r>
            <a:r>
              <a:rPr lang="zh-CN" altLang="en-US" smtClean="0"/>
              <a:t>和</a:t>
            </a:r>
            <a:r>
              <a:rPr lang="en-US" altLang="zh-CN" smtClean="0"/>
              <a:t>ECC</a:t>
            </a:r>
            <a:r>
              <a:rPr lang="zh-CN" altLang="en-US" smtClean="0"/>
              <a:t>介绍</a:t>
            </a:r>
          </a:p>
          <a:p>
            <a:pPr marL="608013" indent="-571500" eaLnBrk="1" hangingPunct="1">
              <a:buFont typeface="Wingdings 2" panose="05020102010507070707" pitchFamily="18" charset="2"/>
              <a:buNone/>
            </a:pPr>
            <a:r>
              <a:rPr lang="en-US" altLang="zh-CN" sz="2600" smtClean="0"/>
              <a:t>      RSA</a:t>
            </a:r>
            <a:r>
              <a:rPr lang="zh-CN" altLang="en-US" sz="2600" smtClean="0"/>
              <a:t>和椭圆曲线算法</a:t>
            </a:r>
            <a:r>
              <a:rPr lang="en-US" altLang="zh-CN" sz="2600" smtClean="0"/>
              <a:t>(Elliptic Curve Cryptography, ECC)</a:t>
            </a:r>
            <a:r>
              <a:rPr lang="zh-CN" altLang="en-US" sz="2600" smtClean="0"/>
              <a:t>均为非对称密钥加密算法。其中</a:t>
            </a:r>
            <a:r>
              <a:rPr lang="en-US" altLang="zh-CN" sz="2600" smtClean="0"/>
              <a:t>RSA</a:t>
            </a:r>
            <a:r>
              <a:rPr lang="zh-CN" altLang="en-US" sz="2600" smtClean="0"/>
              <a:t>算法是</a:t>
            </a:r>
            <a:r>
              <a:rPr lang="en-US" altLang="zh-CN" sz="2600" smtClean="0"/>
              <a:t>Ron Rivest</a:t>
            </a:r>
            <a:r>
              <a:rPr lang="zh-CN" altLang="en-US" sz="2600" smtClean="0"/>
              <a:t>、</a:t>
            </a:r>
            <a:r>
              <a:rPr lang="en-US" altLang="zh-CN" sz="2600" smtClean="0"/>
              <a:t>Adi Shamir</a:t>
            </a:r>
            <a:r>
              <a:rPr lang="zh-CN" altLang="en-US" sz="2600" smtClean="0"/>
              <a:t>、</a:t>
            </a:r>
            <a:r>
              <a:rPr lang="en-US" altLang="zh-CN" sz="2600" smtClean="0"/>
              <a:t>Leonard Adleman</a:t>
            </a:r>
            <a:r>
              <a:rPr lang="zh-CN" altLang="en-US" sz="2600" smtClean="0"/>
              <a:t>这三个一起提出的，因此该算法以三人姓氏开头字母拼在一起命名。</a:t>
            </a:r>
          </a:p>
          <a:p>
            <a:pPr marL="608013" indent="-571500" eaLnBrk="1" hangingPunct="1">
              <a:buFont typeface="Wingdings 2" panose="05020102010507070707" pitchFamily="18" charset="2"/>
              <a:buNone/>
            </a:pPr>
            <a:r>
              <a:rPr lang="zh-CN" altLang="en-US" sz="2600" smtClean="0"/>
              <a:t>      无论用</a:t>
            </a:r>
            <a:r>
              <a:rPr lang="en-US" altLang="zh-CN" sz="2600" smtClean="0"/>
              <a:t>RSA</a:t>
            </a:r>
            <a:r>
              <a:rPr lang="zh-CN" altLang="en-US" sz="2600" smtClean="0"/>
              <a:t>还是</a:t>
            </a:r>
            <a:r>
              <a:rPr lang="en-US" altLang="zh-CN" sz="2600" smtClean="0"/>
              <a:t>ECC</a:t>
            </a:r>
            <a:r>
              <a:rPr lang="zh-CN" altLang="en-US" sz="2600" smtClean="0"/>
              <a:t>进行加密或解密，必须事先生成一对密钥，任选其中之一为公钥则剩余那个就是私钥。若加密用的密钥为公钥，则解密必须用私钥，反之若加密用的密钥为私钥，则解密必须用公钥。</a:t>
            </a:r>
          </a:p>
        </p:txBody>
      </p:sp>
    </p:spTree>
    <p:extLst>
      <p:ext uri="{BB962C8B-B14F-4D97-AF65-F5344CB8AC3E}">
        <p14:creationId xmlns:p14="http://schemas.microsoft.com/office/powerpoint/2010/main" val="36968478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323850" y="71438"/>
            <a:ext cx="8496300" cy="404812"/>
          </a:xfrm>
        </p:spPr>
        <p:txBody>
          <a:bodyPr>
            <a:normAutofit fontScale="90000"/>
          </a:bodyPr>
          <a:lstStyle/>
          <a:p>
            <a:pPr eaLnBrk="1" hangingPunct="1"/>
            <a:r>
              <a:rPr lang="zh-CN" altLang="en-US" sz="4200" b="1" smtClean="0"/>
              <a:t>网络安全</a:t>
            </a:r>
          </a:p>
        </p:txBody>
      </p:sp>
      <p:sp>
        <p:nvSpPr>
          <p:cNvPr id="54275" name="Rectangle 3"/>
          <p:cNvSpPr>
            <a:spLocks noGrp="1"/>
          </p:cNvSpPr>
          <p:nvPr>
            <p:ph type="body" idx="1"/>
          </p:nvPr>
        </p:nvSpPr>
        <p:spPr>
          <a:xfrm>
            <a:off x="107950" y="476250"/>
            <a:ext cx="8856663" cy="6381750"/>
          </a:xfrm>
        </p:spPr>
        <p:txBody>
          <a:bodyPr/>
          <a:lstStyle/>
          <a:p>
            <a:pPr marL="608013" indent="-571500" eaLnBrk="1" hangingPunct="1">
              <a:lnSpc>
                <a:spcPct val="90000"/>
              </a:lnSpc>
              <a:buFont typeface="Wingdings 2" panose="05020102010507070707" pitchFamily="18" charset="2"/>
              <a:buAutoNum type="arabicParenBoth" startAt="3"/>
              <a:tabLst>
                <a:tab pos="628650" algn="l"/>
              </a:tabLst>
            </a:pPr>
            <a:r>
              <a:rPr lang="zh-CN" altLang="en-US" sz="2600" smtClean="0"/>
              <a:t>密码保护</a:t>
            </a:r>
          </a:p>
          <a:p>
            <a:pPr marL="608013" indent="-571500" eaLnBrk="1" hangingPunct="1">
              <a:lnSpc>
                <a:spcPct val="90000"/>
              </a:lnSpc>
              <a:buFont typeface="Wingdings 2" panose="05020102010507070707" pitchFamily="18" charset="2"/>
              <a:buAutoNum type="circleNumDbPlain" startAt="2"/>
              <a:tabLst>
                <a:tab pos="628650" algn="l"/>
              </a:tabLst>
            </a:pPr>
            <a:r>
              <a:rPr lang="zh-CN" altLang="en-US" sz="2600" smtClean="0"/>
              <a:t>非对称密钥加密</a:t>
            </a:r>
          </a:p>
          <a:p>
            <a:pPr marL="608013" indent="-571500" eaLnBrk="1" hangingPunct="1">
              <a:lnSpc>
                <a:spcPct val="90000"/>
              </a:lnSpc>
              <a:buFont typeface="Wingdings" panose="05000000000000000000" pitchFamily="2" charset="2"/>
              <a:buChar char="Ø"/>
              <a:tabLst>
                <a:tab pos="628650" algn="l"/>
              </a:tabLst>
            </a:pPr>
            <a:r>
              <a:rPr lang="en-US" altLang="zh-CN" smtClean="0"/>
              <a:t>RSA</a:t>
            </a:r>
            <a:r>
              <a:rPr lang="zh-CN" altLang="en-US" smtClean="0"/>
              <a:t>算法的加密解密过程</a:t>
            </a:r>
          </a:p>
          <a:p>
            <a:pPr marL="944563" lvl="1" indent="-495300" eaLnBrk="1" hangingPunct="1">
              <a:lnSpc>
                <a:spcPct val="90000"/>
              </a:lnSpc>
              <a:buFont typeface="Wingdings" panose="05000000000000000000" pitchFamily="2" charset="2"/>
              <a:buNone/>
              <a:tabLst>
                <a:tab pos="628650" algn="l"/>
              </a:tabLst>
            </a:pPr>
            <a:r>
              <a:rPr lang="zh-CN" altLang="en-US" sz="2200" b="1" smtClean="0">
                <a:latin typeface="Courier New" panose="02070309020205020404" pitchFamily="49" charset="0"/>
              </a:rPr>
              <a:t>	取两个素数</a:t>
            </a:r>
            <a:r>
              <a:rPr lang="en-US" altLang="zh-CN" sz="2200" b="1" smtClean="0">
                <a:latin typeface="Courier New" panose="02070309020205020404" pitchFamily="49" charset="0"/>
              </a:rPr>
              <a:t>p=11</a:t>
            </a:r>
            <a:r>
              <a:rPr lang="zh-CN" altLang="en-US" sz="2200" b="1" smtClean="0">
                <a:latin typeface="Courier New" panose="02070309020205020404" pitchFamily="49" charset="0"/>
              </a:rPr>
              <a:t>，</a:t>
            </a:r>
            <a:r>
              <a:rPr lang="en-US" altLang="zh-CN" sz="2200" b="1" smtClean="0">
                <a:latin typeface="Courier New" panose="02070309020205020404" pitchFamily="49" charset="0"/>
              </a:rPr>
              <a:t>q=13</a:t>
            </a:r>
            <a:r>
              <a:rPr lang="zh-CN" altLang="en-US" sz="2200" b="1" smtClean="0">
                <a:latin typeface="Courier New" panose="02070309020205020404" pitchFamily="49" charset="0"/>
              </a:rPr>
              <a:t>，计算</a:t>
            </a:r>
            <a:r>
              <a:rPr lang="en-US" altLang="zh-CN" sz="2200" b="1" smtClean="0">
                <a:latin typeface="Courier New" panose="02070309020205020404" pitchFamily="49" charset="0"/>
              </a:rPr>
              <a:t>n = p*q = 11*13 = 143</a:t>
            </a:r>
            <a:r>
              <a:rPr lang="zh-CN" altLang="en-US" sz="2200" b="1" smtClean="0">
                <a:latin typeface="Courier New" panose="02070309020205020404" pitchFamily="49" charset="0"/>
              </a:rPr>
              <a:t>；</a:t>
            </a:r>
          </a:p>
          <a:p>
            <a:pPr marL="944563" lvl="1" indent="-495300" eaLnBrk="1" hangingPunct="1">
              <a:lnSpc>
                <a:spcPct val="90000"/>
              </a:lnSpc>
              <a:buFont typeface="Wingdings" panose="05000000000000000000" pitchFamily="2" charset="2"/>
              <a:buNone/>
              <a:tabLst>
                <a:tab pos="628650" algn="l"/>
              </a:tabLst>
            </a:pPr>
            <a:r>
              <a:rPr lang="zh-CN" altLang="en-US" sz="2200" b="1" smtClean="0">
                <a:latin typeface="Courier New" panose="02070309020205020404" pitchFamily="49" charset="0"/>
              </a:rPr>
              <a:t>	计算</a:t>
            </a:r>
            <a:r>
              <a:rPr lang="en-US" altLang="zh-CN" sz="2200" b="1" smtClean="0">
                <a:latin typeface="Courier New" panose="02070309020205020404" pitchFamily="49" charset="0"/>
              </a:rPr>
              <a:t>z = (p-1) * (q-1) = (11-1) * (13-1) = 120</a:t>
            </a:r>
            <a:r>
              <a:rPr lang="zh-CN" altLang="en-US" sz="2200" b="1" smtClean="0">
                <a:latin typeface="Courier New" panose="02070309020205020404" pitchFamily="49" charset="0"/>
              </a:rPr>
              <a:t>；</a:t>
            </a:r>
          </a:p>
          <a:p>
            <a:pPr marL="608013" indent="-571500" eaLnBrk="1" hangingPunct="1">
              <a:lnSpc>
                <a:spcPct val="90000"/>
              </a:lnSpc>
              <a:buFont typeface="Wingdings 2" panose="05020102010507070707" pitchFamily="18" charset="2"/>
              <a:buNone/>
              <a:tabLst>
                <a:tab pos="628650" algn="l"/>
              </a:tabLst>
            </a:pPr>
            <a:r>
              <a:rPr lang="zh-CN" altLang="en-US" sz="2600" b="1" smtClean="0">
                <a:latin typeface="Courier New" panose="02070309020205020404" pitchFamily="49" charset="0"/>
              </a:rPr>
              <a:t>  	</a:t>
            </a:r>
            <a:r>
              <a:rPr lang="zh-CN" altLang="en-US" sz="2200" b="1" smtClean="0">
                <a:latin typeface="Courier New" panose="02070309020205020404" pitchFamily="49" charset="0"/>
              </a:rPr>
              <a:t>再选取与</a:t>
            </a:r>
            <a:r>
              <a:rPr lang="en-US" altLang="zh-CN" sz="2200" b="1" smtClean="0">
                <a:latin typeface="Courier New" panose="02070309020205020404" pitchFamily="49" charset="0"/>
              </a:rPr>
              <a:t>z</a:t>
            </a:r>
            <a:r>
              <a:rPr lang="zh-CN" altLang="en-US" sz="2200" b="1" smtClean="0">
                <a:latin typeface="Courier New" panose="02070309020205020404" pitchFamily="49" charset="0"/>
              </a:rPr>
              <a:t>互素</a:t>
            </a:r>
            <a:r>
              <a:rPr lang="en-US" altLang="zh-CN" sz="2200" b="1" smtClean="0">
                <a:latin typeface="Courier New" panose="02070309020205020404" pitchFamily="49" charset="0"/>
              </a:rPr>
              <a:t>(</a:t>
            </a:r>
            <a:r>
              <a:rPr lang="zh-CN" altLang="en-US" sz="2200" b="1" smtClean="0">
                <a:latin typeface="Courier New" panose="02070309020205020404" pitchFamily="49" charset="0"/>
              </a:rPr>
              <a:t>即双方的最大公约数为</a:t>
            </a:r>
            <a:r>
              <a:rPr lang="en-US" altLang="zh-CN" sz="2200" b="1" smtClean="0">
                <a:latin typeface="Courier New" panose="02070309020205020404" pitchFamily="49" charset="0"/>
              </a:rPr>
              <a:t>1)</a:t>
            </a:r>
            <a:r>
              <a:rPr lang="zh-CN" altLang="en-US" sz="2200" b="1" smtClean="0">
                <a:latin typeface="Courier New" panose="02070309020205020404" pitchFamily="49" charset="0"/>
              </a:rPr>
              <a:t>的整数</a:t>
            </a:r>
            <a:r>
              <a:rPr lang="en-US" altLang="zh-CN" sz="2200" b="1" smtClean="0">
                <a:latin typeface="Courier New" panose="02070309020205020404" pitchFamily="49" charset="0"/>
              </a:rPr>
              <a:t>e(</a:t>
            </a:r>
            <a:r>
              <a:rPr lang="zh-CN" altLang="en-US" sz="2200" b="1" smtClean="0">
                <a:latin typeface="Courier New" panose="02070309020205020404" pitchFamily="49" charset="0"/>
              </a:rPr>
              <a:t>公钥</a:t>
            </a:r>
            <a:r>
              <a:rPr lang="en-US" altLang="zh-CN" sz="2200" b="1" smtClean="0">
                <a:latin typeface="Courier New" panose="02070309020205020404" pitchFamily="49" charset="0"/>
              </a:rPr>
              <a:t>),</a:t>
            </a:r>
            <a:r>
              <a:rPr lang="zh-CN" altLang="en-US" sz="2200" b="1" smtClean="0">
                <a:latin typeface="Courier New" panose="02070309020205020404" pitchFamily="49" charset="0"/>
              </a:rPr>
              <a:t>设	</a:t>
            </a:r>
            <a:r>
              <a:rPr lang="en-US" altLang="zh-CN" sz="2200" b="1" smtClean="0">
                <a:latin typeface="Courier New" panose="02070309020205020404" pitchFamily="49" charset="0"/>
              </a:rPr>
              <a:t>e=7, </a:t>
            </a:r>
            <a:r>
              <a:rPr lang="zh-CN" altLang="en-US" sz="2200" b="1" smtClean="0">
                <a:latin typeface="Courier New" panose="02070309020205020404" pitchFamily="49" charset="0"/>
              </a:rPr>
              <a:t>现可计算出满足</a:t>
            </a:r>
            <a:endParaRPr lang="en-US" altLang="zh-CN" sz="2200" b="1" smtClean="0">
              <a:latin typeface="Courier New" panose="02070309020205020404" pitchFamily="49" charset="0"/>
            </a:endParaRPr>
          </a:p>
          <a:p>
            <a:pPr marL="608013" indent="-571500" eaLnBrk="1" hangingPunct="1">
              <a:lnSpc>
                <a:spcPct val="90000"/>
              </a:lnSpc>
              <a:buFont typeface="Wingdings 2" panose="05020102010507070707" pitchFamily="18" charset="2"/>
              <a:buNone/>
              <a:tabLst>
                <a:tab pos="628650" algn="l"/>
              </a:tabLst>
            </a:pPr>
            <a:r>
              <a:rPr lang="en-US" altLang="zh-CN" sz="2200" b="1" smtClean="0">
                <a:latin typeface="Courier New" panose="02070309020205020404" pitchFamily="49" charset="0"/>
              </a:rPr>
              <a:t>       e * d = 1 mod z  </a:t>
            </a:r>
            <a:r>
              <a:rPr lang="zh-CN" altLang="en-US" sz="2200" b="1" smtClean="0">
                <a:latin typeface="Courier New" panose="02070309020205020404" pitchFamily="49" charset="0"/>
              </a:rPr>
              <a:t>即 </a:t>
            </a:r>
            <a:r>
              <a:rPr lang="en-US" altLang="zh-CN" sz="2200" b="1" smtClean="0">
                <a:latin typeface="Courier New" panose="02070309020205020404" pitchFamily="49" charset="0"/>
              </a:rPr>
              <a:t>7 * d = 1 mod 120</a:t>
            </a:r>
          </a:p>
          <a:p>
            <a:pPr marL="608013" indent="-571500" eaLnBrk="1" hangingPunct="1">
              <a:lnSpc>
                <a:spcPct val="90000"/>
              </a:lnSpc>
              <a:buFont typeface="Wingdings 2" panose="05020102010507070707" pitchFamily="18" charset="2"/>
              <a:buNone/>
              <a:tabLst>
                <a:tab pos="628650" algn="l"/>
              </a:tabLst>
            </a:pPr>
            <a:r>
              <a:rPr lang="zh-CN" altLang="en-US" sz="2200" b="1" smtClean="0">
                <a:latin typeface="Courier New" panose="02070309020205020404" pitchFamily="49" charset="0"/>
              </a:rPr>
              <a:t>   	的整数</a:t>
            </a:r>
            <a:r>
              <a:rPr lang="en-US" altLang="zh-CN" sz="2200" b="1" smtClean="0">
                <a:latin typeface="Courier New" panose="02070309020205020404" pitchFamily="49" charset="0"/>
              </a:rPr>
              <a:t>d=103(</a:t>
            </a:r>
            <a:r>
              <a:rPr lang="zh-CN" altLang="en-US" sz="2200" b="1" smtClean="0">
                <a:latin typeface="Courier New" panose="02070309020205020404" pitchFamily="49" charset="0"/>
              </a:rPr>
              <a:t>私钥</a:t>
            </a:r>
            <a:r>
              <a:rPr lang="en-US" altLang="zh-CN" sz="2200" b="1" smtClean="0">
                <a:latin typeface="Courier New" panose="02070309020205020404" pitchFamily="49" charset="0"/>
              </a:rPr>
              <a:t>), </a:t>
            </a:r>
            <a:r>
              <a:rPr lang="zh-CN" altLang="en-US" sz="2200" b="1" smtClean="0">
                <a:latin typeface="Courier New" panose="02070309020205020404" pitchFamily="49" charset="0"/>
              </a:rPr>
              <a:t>即</a:t>
            </a:r>
            <a:r>
              <a:rPr lang="en-US" altLang="zh-CN" sz="2200" b="1" smtClean="0">
                <a:latin typeface="Courier New" panose="02070309020205020404" pitchFamily="49" charset="0"/>
              </a:rPr>
              <a:t>(7 * 103) / 120</a:t>
            </a:r>
            <a:r>
              <a:rPr lang="zh-CN" altLang="en-US" sz="2200" b="1" smtClean="0">
                <a:latin typeface="Courier New" panose="02070309020205020404" pitchFamily="49" charset="0"/>
              </a:rPr>
              <a:t>的余数必须为</a:t>
            </a:r>
            <a:r>
              <a:rPr lang="en-US" altLang="zh-CN" sz="2200" b="1" smtClean="0">
                <a:latin typeface="Courier New" panose="02070309020205020404" pitchFamily="49" charset="0"/>
              </a:rPr>
              <a:t>1</a:t>
            </a:r>
            <a:r>
              <a:rPr lang="zh-CN" altLang="en-US" sz="2200" b="1" smtClean="0">
                <a:latin typeface="Courier New" panose="02070309020205020404" pitchFamily="49" charset="0"/>
              </a:rPr>
              <a:t>。</a:t>
            </a:r>
          </a:p>
          <a:p>
            <a:pPr marL="608013" indent="-571500" eaLnBrk="1" hangingPunct="1">
              <a:lnSpc>
                <a:spcPct val="90000"/>
              </a:lnSpc>
              <a:buFont typeface="Wingdings 2" panose="05020102010507070707" pitchFamily="18" charset="2"/>
              <a:buNone/>
              <a:tabLst>
                <a:tab pos="628650" algn="l"/>
              </a:tabLst>
            </a:pPr>
            <a:r>
              <a:rPr lang="en-US" altLang="zh-CN" sz="2200" b="1" smtClean="0">
                <a:latin typeface="Courier New" panose="02070309020205020404" pitchFamily="49" charset="0"/>
              </a:rPr>
              <a:t>   	</a:t>
            </a:r>
            <a:r>
              <a:rPr lang="zh-CN" altLang="en-US" sz="2200" b="1" smtClean="0">
                <a:latin typeface="Courier New" panose="02070309020205020404" pitchFamily="49" charset="0"/>
              </a:rPr>
              <a:t>设</a:t>
            </a:r>
            <a:r>
              <a:rPr lang="en-US" altLang="zh-CN" sz="2200" b="1" smtClean="0">
                <a:latin typeface="Courier New" panose="02070309020205020404" pitchFamily="49" charset="0"/>
              </a:rPr>
              <a:t>A</a:t>
            </a:r>
            <a:r>
              <a:rPr lang="zh-CN" altLang="en-US" sz="2200" b="1" smtClean="0">
                <a:latin typeface="Courier New" panose="02070309020205020404" pitchFamily="49" charset="0"/>
              </a:rPr>
              <a:t>要向</a:t>
            </a:r>
            <a:r>
              <a:rPr lang="en-US" altLang="zh-CN" sz="2200" b="1" smtClean="0">
                <a:latin typeface="Courier New" panose="02070309020205020404" pitchFamily="49" charset="0"/>
              </a:rPr>
              <a:t>B</a:t>
            </a:r>
            <a:r>
              <a:rPr lang="zh-CN" altLang="en-US" sz="2200" b="1" smtClean="0">
                <a:latin typeface="Courier New" panose="02070309020205020404" pitchFamily="49" charset="0"/>
              </a:rPr>
              <a:t>发送机密数据信息</a:t>
            </a:r>
            <a:r>
              <a:rPr lang="en-US" altLang="zh-CN" sz="2200" b="1" smtClean="0">
                <a:latin typeface="Courier New" panose="02070309020205020404" pitchFamily="49" charset="0"/>
              </a:rPr>
              <a:t>m=85,</a:t>
            </a:r>
            <a:r>
              <a:rPr lang="zh-CN" altLang="en-US" sz="2200" b="1" smtClean="0">
                <a:latin typeface="Courier New" panose="02070309020205020404" pitchFamily="49" charset="0"/>
              </a:rPr>
              <a:t>并已知</a:t>
            </a:r>
            <a:r>
              <a:rPr lang="en-US" altLang="zh-CN" sz="2200" b="1" smtClean="0">
                <a:latin typeface="Courier New" panose="02070309020205020404" pitchFamily="49" charset="0"/>
              </a:rPr>
              <a:t>B</a:t>
            </a:r>
            <a:r>
              <a:rPr lang="zh-CN" altLang="en-US" sz="2200" b="1" smtClean="0">
                <a:latin typeface="Courier New" panose="02070309020205020404" pitchFamily="49" charset="0"/>
              </a:rPr>
              <a:t>的公钥</a:t>
            </a:r>
            <a:r>
              <a:rPr lang="en-US" altLang="zh-CN" sz="2200" b="1" smtClean="0">
                <a:latin typeface="Courier New" panose="02070309020205020404" pitchFamily="49" charset="0"/>
              </a:rPr>
              <a:t>e=7</a:t>
            </a:r>
            <a:r>
              <a:rPr lang="zh-CN" altLang="en-US" sz="2200" b="1" smtClean="0">
                <a:latin typeface="Courier New" panose="02070309020205020404" pitchFamily="49" charset="0"/>
              </a:rPr>
              <a:t>且</a:t>
            </a:r>
            <a:r>
              <a:rPr lang="en-US" altLang="zh-CN" sz="2200" b="1" smtClean="0">
                <a:latin typeface="Courier New" panose="02070309020205020404" pitchFamily="49" charset="0"/>
              </a:rPr>
              <a:t>n=143	</a:t>
            </a:r>
            <a:r>
              <a:rPr lang="zh-CN" altLang="en-US" sz="2200" b="1" smtClean="0">
                <a:latin typeface="Courier New" panose="02070309020205020404" pitchFamily="49" charset="0"/>
              </a:rPr>
              <a:t>也已知，则按以下公式可计算出密文</a:t>
            </a:r>
            <a:r>
              <a:rPr lang="en-US" altLang="zh-CN" sz="2200" b="1" smtClean="0">
                <a:latin typeface="Courier New" panose="02070309020205020404" pitchFamily="49" charset="0"/>
              </a:rPr>
              <a:t>c:</a:t>
            </a:r>
            <a:endParaRPr lang="zh-CN" altLang="en-US" sz="2200" b="1" smtClean="0">
              <a:latin typeface="Courier New" panose="02070309020205020404" pitchFamily="49" charset="0"/>
            </a:endParaRPr>
          </a:p>
          <a:p>
            <a:pPr marL="608013" indent="-571500" eaLnBrk="1" hangingPunct="1">
              <a:lnSpc>
                <a:spcPct val="90000"/>
              </a:lnSpc>
              <a:buFont typeface="Wingdings 2" panose="05020102010507070707" pitchFamily="18" charset="2"/>
              <a:buNone/>
              <a:tabLst>
                <a:tab pos="628650" algn="l"/>
              </a:tabLst>
            </a:pPr>
            <a:r>
              <a:rPr lang="en-US" altLang="zh-CN" sz="2200" b="1" smtClean="0">
                <a:latin typeface="Courier New" panose="02070309020205020404" pitchFamily="49" charset="0"/>
              </a:rPr>
              <a:t>       c= m</a:t>
            </a:r>
            <a:r>
              <a:rPr lang="en-US" altLang="zh-CN" sz="2200" b="1" baseline="30000" smtClean="0">
                <a:latin typeface="Courier New" panose="02070309020205020404" pitchFamily="49" charset="0"/>
              </a:rPr>
              <a:t>e</a:t>
            </a:r>
            <a:r>
              <a:rPr lang="en-US" altLang="zh-CN" sz="2200" b="1" smtClean="0">
                <a:latin typeface="Courier New" panose="02070309020205020404" pitchFamily="49" charset="0"/>
              </a:rPr>
              <a:t> mod n =85</a:t>
            </a:r>
            <a:r>
              <a:rPr lang="en-US" altLang="zh-CN" sz="2200" b="1" baseline="30000" smtClean="0">
                <a:latin typeface="Courier New" panose="02070309020205020404" pitchFamily="49" charset="0"/>
              </a:rPr>
              <a:t>7</a:t>
            </a:r>
            <a:r>
              <a:rPr lang="en-US" altLang="zh-CN" sz="2200" b="1" smtClean="0">
                <a:latin typeface="Courier New" panose="02070309020205020404" pitchFamily="49" charset="0"/>
              </a:rPr>
              <a:t> mod 143 =857 mod 143 =123</a:t>
            </a:r>
          </a:p>
          <a:p>
            <a:pPr marL="608013" indent="-571500" eaLnBrk="1" hangingPunct="1">
              <a:lnSpc>
                <a:spcPct val="90000"/>
              </a:lnSpc>
              <a:buFont typeface="Wingdings 2" panose="05020102010507070707" pitchFamily="18" charset="2"/>
              <a:buNone/>
              <a:tabLst>
                <a:tab pos="628650" algn="l"/>
              </a:tabLst>
            </a:pPr>
            <a:r>
              <a:rPr lang="en-US" altLang="zh-CN" sz="2200" b="1" smtClean="0">
                <a:latin typeface="Courier New" panose="02070309020205020404" pitchFamily="49" charset="0"/>
              </a:rPr>
              <a:t>   		A</a:t>
            </a:r>
            <a:r>
              <a:rPr lang="zh-CN" altLang="en-US" sz="2200" b="1" smtClean="0">
                <a:latin typeface="Courier New" panose="02070309020205020404" pitchFamily="49" charset="0"/>
              </a:rPr>
              <a:t>将</a:t>
            </a:r>
            <a:r>
              <a:rPr lang="en-US" altLang="zh-CN" sz="2200" b="1" smtClean="0">
                <a:latin typeface="Courier New" panose="02070309020205020404" pitchFamily="49" charset="0"/>
              </a:rPr>
              <a:t>c</a:t>
            </a:r>
            <a:r>
              <a:rPr lang="zh-CN" altLang="en-US" sz="2200" b="1" smtClean="0">
                <a:latin typeface="Courier New" panose="02070309020205020404" pitchFamily="49" charset="0"/>
              </a:rPr>
              <a:t>发送至</a:t>
            </a:r>
            <a:r>
              <a:rPr lang="en-US" altLang="zh-CN" sz="2200" b="1" smtClean="0">
                <a:latin typeface="Courier New" panose="02070309020205020404" pitchFamily="49" charset="0"/>
              </a:rPr>
              <a:t>B, B</a:t>
            </a:r>
            <a:r>
              <a:rPr lang="zh-CN" altLang="en-US" sz="2200" b="1" smtClean="0">
                <a:latin typeface="Courier New" panose="02070309020205020404" pitchFamily="49" charset="0"/>
              </a:rPr>
              <a:t>利用私钥</a:t>
            </a:r>
            <a:r>
              <a:rPr lang="en-US" altLang="zh-CN" sz="2200" b="1" smtClean="0">
                <a:latin typeface="Courier New" panose="02070309020205020404" pitchFamily="49" charset="0"/>
              </a:rPr>
              <a:t>d=103</a:t>
            </a:r>
            <a:r>
              <a:rPr lang="zh-CN" altLang="en-US" sz="2200" b="1" smtClean="0">
                <a:latin typeface="Courier New" panose="02070309020205020404" pitchFamily="49" charset="0"/>
              </a:rPr>
              <a:t>及</a:t>
            </a:r>
            <a:r>
              <a:rPr lang="en-US" altLang="zh-CN" sz="2200" b="1" smtClean="0">
                <a:latin typeface="Courier New" panose="02070309020205020404" pitchFamily="49" charset="0"/>
              </a:rPr>
              <a:t>n=143</a:t>
            </a:r>
            <a:r>
              <a:rPr lang="zh-CN" altLang="en-US" sz="2200" b="1" smtClean="0">
                <a:latin typeface="Courier New" panose="02070309020205020404" pitchFamily="49" charset="0"/>
              </a:rPr>
              <a:t>对</a:t>
            </a:r>
            <a:r>
              <a:rPr lang="en-US" altLang="zh-CN" sz="2200" b="1" smtClean="0">
                <a:latin typeface="Courier New" panose="02070309020205020404" pitchFamily="49" charset="0"/>
              </a:rPr>
              <a:t>c</a:t>
            </a:r>
            <a:r>
              <a:rPr lang="zh-CN" altLang="en-US" sz="2200" b="1" smtClean="0">
                <a:latin typeface="Courier New" panose="02070309020205020404" pitchFamily="49" charset="0"/>
              </a:rPr>
              <a:t>进行解密</a:t>
            </a:r>
            <a:r>
              <a:rPr lang="en-US" altLang="zh-CN" sz="2200" b="1" smtClean="0">
                <a:latin typeface="Courier New" panose="02070309020205020404" pitchFamily="49" charset="0"/>
              </a:rPr>
              <a:t>:</a:t>
            </a:r>
          </a:p>
          <a:p>
            <a:pPr marL="608013" indent="-571500" eaLnBrk="1" hangingPunct="1">
              <a:lnSpc>
                <a:spcPct val="90000"/>
              </a:lnSpc>
              <a:buFont typeface="Wingdings 2" panose="05020102010507070707" pitchFamily="18" charset="2"/>
              <a:buNone/>
              <a:tabLst>
                <a:tab pos="628650" algn="l"/>
              </a:tabLst>
            </a:pPr>
            <a:r>
              <a:rPr lang="en-US" altLang="zh-CN" sz="2200" b="1" smtClean="0">
                <a:latin typeface="Courier New" panose="02070309020205020404" pitchFamily="49" charset="0"/>
              </a:rPr>
              <a:t>       m= c</a:t>
            </a:r>
            <a:r>
              <a:rPr lang="en-US" altLang="zh-CN" sz="2200" b="1" baseline="30000" smtClean="0">
                <a:latin typeface="Courier New" panose="02070309020205020404" pitchFamily="49" charset="0"/>
              </a:rPr>
              <a:t>d</a:t>
            </a:r>
            <a:r>
              <a:rPr lang="en-US" altLang="zh-CN" sz="2200" b="1" smtClean="0">
                <a:latin typeface="Courier New" panose="02070309020205020404" pitchFamily="49" charset="0"/>
              </a:rPr>
              <a:t> mod n =123</a:t>
            </a:r>
            <a:r>
              <a:rPr lang="en-US" altLang="zh-CN" sz="2200" b="1" baseline="30000" smtClean="0">
                <a:latin typeface="Courier New" panose="02070309020205020404" pitchFamily="49" charset="0"/>
              </a:rPr>
              <a:t>103</a:t>
            </a:r>
            <a:r>
              <a:rPr lang="en-US" altLang="zh-CN" sz="2200" b="1" smtClean="0">
                <a:latin typeface="Courier New" panose="02070309020205020404" pitchFamily="49" charset="0"/>
              </a:rPr>
              <a:t> mod 143 = 85</a:t>
            </a:r>
          </a:p>
          <a:p>
            <a:pPr marL="608013" indent="-571500" eaLnBrk="1" hangingPunct="1">
              <a:lnSpc>
                <a:spcPct val="90000"/>
              </a:lnSpc>
              <a:buFont typeface="Wingdings 2" panose="05020102010507070707" pitchFamily="18" charset="2"/>
              <a:buNone/>
              <a:tabLst>
                <a:tab pos="628650" algn="l"/>
              </a:tabLst>
            </a:pPr>
            <a:r>
              <a:rPr lang="zh-CN" altLang="en-US" sz="2200" b="1" smtClean="0">
                <a:latin typeface="Courier New" panose="02070309020205020404" pitchFamily="49" charset="0"/>
              </a:rPr>
              <a:t>   	</a:t>
            </a:r>
            <a:r>
              <a:rPr lang="en-US" altLang="zh-CN" sz="2200" b="1" smtClean="0">
                <a:latin typeface="Courier New" panose="02070309020205020404" pitchFamily="49" charset="0"/>
              </a:rPr>
              <a:t>RSA</a:t>
            </a:r>
            <a:r>
              <a:rPr lang="zh-CN" altLang="en-US" sz="2200" b="1" smtClean="0">
                <a:latin typeface="Courier New" panose="02070309020205020404" pitchFamily="49" charset="0"/>
              </a:rPr>
              <a:t>算法的精妙之处在于当</a:t>
            </a:r>
            <a:r>
              <a:rPr lang="en-US" altLang="zh-CN" sz="2200" b="1" smtClean="0">
                <a:latin typeface="Courier New" panose="02070309020205020404" pitchFamily="49" charset="0"/>
              </a:rPr>
              <a:t>p</a:t>
            </a:r>
            <a:r>
              <a:rPr lang="zh-CN" altLang="en-US" sz="2200" b="1" smtClean="0">
                <a:latin typeface="Courier New" panose="02070309020205020404" pitchFamily="49" charset="0"/>
              </a:rPr>
              <a:t>、</a:t>
            </a:r>
            <a:r>
              <a:rPr lang="en-US" altLang="zh-CN" sz="2200" b="1" smtClean="0">
                <a:latin typeface="Courier New" panose="02070309020205020404" pitchFamily="49" charset="0"/>
              </a:rPr>
              <a:t>q</a:t>
            </a:r>
            <a:r>
              <a:rPr lang="zh-CN" altLang="en-US" sz="2200" b="1" smtClean="0">
                <a:latin typeface="Courier New" panose="02070309020205020404" pitchFamily="49" charset="0"/>
              </a:rPr>
              <a:t>非常巨大，如各达到</a:t>
            </a:r>
            <a:r>
              <a:rPr lang="en-US" altLang="zh-CN" sz="2200" b="1" smtClean="0">
                <a:latin typeface="Courier New" panose="02070309020205020404" pitchFamily="49" charset="0"/>
              </a:rPr>
              <a:t>2</a:t>
            </a:r>
            <a:r>
              <a:rPr lang="en-US" altLang="zh-CN" sz="2200" b="1" baseline="30000" smtClean="0">
                <a:latin typeface="Courier New" panose="02070309020205020404" pitchFamily="49" charset="0"/>
              </a:rPr>
              <a:t>1024</a:t>
            </a:r>
            <a:r>
              <a:rPr lang="zh-CN" altLang="en-US" sz="2200" b="1" smtClean="0">
                <a:latin typeface="Courier New" panose="02070309020205020404" pitchFamily="49" charset="0"/>
              </a:rPr>
              <a:t>以上	即使</a:t>
            </a:r>
            <a:r>
              <a:rPr lang="en-US" altLang="zh-CN" sz="2200" b="1" smtClean="0">
                <a:latin typeface="Courier New" panose="02070309020205020404" pitchFamily="49" charset="0"/>
              </a:rPr>
              <a:t>n</a:t>
            </a:r>
            <a:r>
              <a:rPr lang="zh-CN" altLang="en-US" sz="2200" b="1" smtClean="0">
                <a:latin typeface="Courier New" panose="02070309020205020404" pitchFamily="49" charset="0"/>
              </a:rPr>
              <a:t>和</a:t>
            </a:r>
            <a:r>
              <a:rPr lang="en-US" altLang="zh-CN" sz="2200" b="1" smtClean="0">
                <a:latin typeface="Courier New" panose="02070309020205020404" pitchFamily="49" charset="0"/>
              </a:rPr>
              <a:t>e</a:t>
            </a:r>
            <a:r>
              <a:rPr lang="zh-CN" altLang="en-US" sz="2200" b="1" smtClean="0">
                <a:latin typeface="Courier New" panose="02070309020205020404" pitchFamily="49" charset="0"/>
              </a:rPr>
              <a:t>公开，也无法推算出私钥</a:t>
            </a:r>
            <a:r>
              <a:rPr lang="en-US" altLang="zh-CN" sz="2200" b="1" smtClean="0">
                <a:latin typeface="Courier New" panose="02070309020205020404" pitchFamily="49" charset="0"/>
              </a:rPr>
              <a:t>d</a:t>
            </a:r>
            <a:r>
              <a:rPr lang="zh-CN" altLang="en-US" sz="2200" b="1" smtClean="0">
                <a:latin typeface="Courier New" panose="02070309020205020404" pitchFamily="49" charset="0"/>
              </a:rPr>
              <a:t>。因为按现有计算机的算力在几年内无法把</a:t>
            </a:r>
            <a:r>
              <a:rPr lang="en-US" altLang="zh-CN" sz="2200" b="1" smtClean="0">
                <a:latin typeface="Courier New" panose="02070309020205020404" pitchFamily="49" charset="0"/>
              </a:rPr>
              <a:t>n</a:t>
            </a:r>
            <a:r>
              <a:rPr lang="zh-CN" altLang="en-US" sz="2200" b="1" smtClean="0">
                <a:latin typeface="Courier New" panose="02070309020205020404" pitchFamily="49" charset="0"/>
              </a:rPr>
              <a:t>分解成</a:t>
            </a:r>
            <a:r>
              <a:rPr lang="en-US" altLang="zh-CN" sz="2200" b="1" smtClean="0">
                <a:latin typeface="Courier New" panose="02070309020205020404" pitchFamily="49" charset="0"/>
              </a:rPr>
              <a:t>p</a:t>
            </a:r>
            <a:r>
              <a:rPr lang="zh-CN" altLang="en-US" sz="2200" b="1" smtClean="0">
                <a:latin typeface="Courier New" panose="02070309020205020404" pitchFamily="49" charset="0"/>
              </a:rPr>
              <a:t>、</a:t>
            </a:r>
            <a:r>
              <a:rPr lang="en-US" altLang="zh-CN" sz="2200" b="1" smtClean="0">
                <a:latin typeface="Courier New" panose="02070309020205020404" pitchFamily="49" charset="0"/>
              </a:rPr>
              <a:t>q</a:t>
            </a:r>
            <a:r>
              <a:rPr lang="zh-CN" altLang="en-US" sz="2200" b="1" smtClean="0">
                <a:latin typeface="Courier New" panose="02070309020205020404" pitchFamily="49" charset="0"/>
              </a:rPr>
              <a:t>。</a:t>
            </a:r>
          </a:p>
        </p:txBody>
      </p:sp>
    </p:spTree>
    <p:extLst>
      <p:ext uri="{BB962C8B-B14F-4D97-AF65-F5344CB8AC3E}">
        <p14:creationId xmlns:p14="http://schemas.microsoft.com/office/powerpoint/2010/main" val="32633454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323850" y="115888"/>
            <a:ext cx="8280400" cy="504825"/>
          </a:xfrm>
        </p:spPr>
        <p:txBody>
          <a:bodyPr>
            <a:normAutofit fontScale="90000"/>
          </a:bodyPr>
          <a:lstStyle/>
          <a:p>
            <a:pPr eaLnBrk="1" hangingPunct="1"/>
            <a:r>
              <a:rPr lang="zh-CN" altLang="en-US" sz="4200" b="1" smtClean="0"/>
              <a:t>网络安全</a:t>
            </a:r>
          </a:p>
        </p:txBody>
      </p:sp>
      <p:sp>
        <p:nvSpPr>
          <p:cNvPr id="55299" name="Rectangle 3"/>
          <p:cNvSpPr>
            <a:spLocks noGrp="1"/>
          </p:cNvSpPr>
          <p:nvPr>
            <p:ph type="body" idx="1"/>
          </p:nvPr>
        </p:nvSpPr>
        <p:spPr>
          <a:xfrm>
            <a:off x="179388" y="692150"/>
            <a:ext cx="8713787" cy="6049963"/>
          </a:xfrm>
        </p:spPr>
        <p:txBody>
          <a:bodyPr/>
          <a:lstStyle/>
          <a:p>
            <a:pPr marL="608013" indent="-571500" eaLnBrk="1" hangingPunct="1">
              <a:lnSpc>
                <a:spcPct val="80000"/>
              </a:lnSpc>
              <a:buFont typeface="Wingdings 2" panose="05020102010507070707" pitchFamily="18" charset="2"/>
              <a:buAutoNum type="arabicParenBoth" startAt="4"/>
              <a:tabLst>
                <a:tab pos="628650" algn="l"/>
              </a:tabLst>
            </a:pPr>
            <a:r>
              <a:rPr lang="zh-CN" altLang="en-US" sz="2100" smtClean="0"/>
              <a:t>电子签名</a:t>
            </a:r>
          </a:p>
          <a:p>
            <a:pPr marL="608013" indent="-571500" eaLnBrk="1" hangingPunct="1">
              <a:lnSpc>
                <a:spcPct val="80000"/>
              </a:lnSpc>
              <a:buFont typeface="Wingdings 2" panose="05020102010507070707" pitchFamily="18" charset="2"/>
              <a:buAutoNum type="circleNumDbPlain"/>
              <a:tabLst>
                <a:tab pos="628650" algn="l"/>
              </a:tabLst>
            </a:pPr>
            <a:r>
              <a:rPr lang="zh-CN" altLang="en-US" sz="2100" smtClean="0"/>
              <a:t>数字签名</a:t>
            </a:r>
            <a:r>
              <a:rPr lang="en-US" altLang="zh-CN" sz="2100" smtClean="0"/>
              <a:t>(digital signature)</a:t>
            </a:r>
          </a:p>
          <a:p>
            <a:pPr marL="608013" indent="-571500" eaLnBrk="1" hangingPunct="1">
              <a:lnSpc>
                <a:spcPct val="80000"/>
              </a:lnSpc>
              <a:buFont typeface="Wingdings 2" panose="05020102010507070707" pitchFamily="18" charset="2"/>
              <a:buNone/>
              <a:tabLst>
                <a:tab pos="628650" algn="l"/>
              </a:tabLst>
            </a:pPr>
            <a:r>
              <a:rPr lang="zh-CN" altLang="en-US" sz="2100" smtClean="0"/>
              <a:t>       	数字签名的作用是防假冒防抵赖。例如</a:t>
            </a:r>
            <a:r>
              <a:rPr lang="en-US" altLang="zh-CN" sz="2100" smtClean="0"/>
              <a:t>A</a:t>
            </a:r>
            <a:r>
              <a:rPr lang="zh-CN" altLang="en-US" sz="2100" smtClean="0"/>
              <a:t>给</a:t>
            </a:r>
            <a:r>
              <a:rPr lang="en-US" altLang="zh-CN" sz="2100" smtClean="0"/>
              <a:t>B</a:t>
            </a:r>
            <a:r>
              <a:rPr lang="zh-CN" altLang="en-US" sz="2100" smtClean="0"/>
              <a:t>发邮件</a:t>
            </a:r>
            <a:r>
              <a:rPr lang="en-US" altLang="zh-CN" sz="2100" smtClean="0"/>
              <a:t>L</a:t>
            </a:r>
            <a:r>
              <a:rPr lang="zh-CN" altLang="en-US" sz="2100" smtClean="0"/>
              <a:t>，若</a:t>
            </a:r>
            <a:r>
              <a:rPr lang="en-US" altLang="zh-CN" sz="2100" smtClean="0"/>
              <a:t>A</a:t>
            </a:r>
            <a:r>
              <a:rPr lang="zh-CN" altLang="en-US" sz="2100" smtClean="0"/>
              <a:t>不仅用</a:t>
            </a:r>
            <a:r>
              <a:rPr lang="en-US" altLang="zh-CN" sz="2100" smtClean="0"/>
              <a:t>B	</a:t>
            </a:r>
            <a:r>
              <a:rPr lang="zh-CN" altLang="en-US" sz="2100" smtClean="0"/>
              <a:t>的公钥把</a:t>
            </a:r>
            <a:r>
              <a:rPr lang="en-US" altLang="zh-CN" sz="2100" smtClean="0"/>
              <a:t>L</a:t>
            </a:r>
            <a:r>
              <a:rPr lang="zh-CN" altLang="en-US" sz="2100" smtClean="0"/>
              <a:t>加密成</a:t>
            </a:r>
            <a:r>
              <a:rPr lang="en-US" altLang="zh-CN" sz="2100" smtClean="0"/>
              <a:t>L'</a:t>
            </a:r>
            <a:r>
              <a:rPr lang="zh-CN" altLang="en-US" sz="2100" smtClean="0"/>
              <a:t>而且还用</a:t>
            </a:r>
            <a:r>
              <a:rPr lang="en-US" altLang="zh-CN" sz="2100" smtClean="0"/>
              <a:t>A</a:t>
            </a:r>
            <a:r>
              <a:rPr lang="zh-CN" altLang="en-US" sz="2100" smtClean="0"/>
              <a:t>的私钥对</a:t>
            </a:r>
            <a:r>
              <a:rPr lang="en-US" altLang="zh-CN" sz="2100" smtClean="0"/>
              <a:t>L</a:t>
            </a:r>
            <a:r>
              <a:rPr lang="zh-CN" altLang="en-US" sz="2100" smtClean="0"/>
              <a:t>进行数字签名生成</a:t>
            </a:r>
            <a:r>
              <a:rPr lang="en-US" altLang="zh-CN" sz="2100" smtClean="0"/>
              <a:t>M', </a:t>
            </a:r>
            <a:r>
              <a:rPr lang="zh-CN" altLang="en-US" sz="2100" smtClean="0"/>
              <a:t>则当	</a:t>
            </a:r>
            <a:r>
              <a:rPr lang="en-US" altLang="zh-CN" sz="2100" smtClean="0"/>
              <a:t>A</a:t>
            </a:r>
            <a:r>
              <a:rPr lang="zh-CN" altLang="en-US" sz="2100" smtClean="0"/>
              <a:t>把</a:t>
            </a:r>
            <a:r>
              <a:rPr lang="en-US" altLang="zh-CN" sz="2100" smtClean="0"/>
              <a:t>L'</a:t>
            </a:r>
            <a:r>
              <a:rPr lang="zh-CN" altLang="en-US" sz="2100" smtClean="0"/>
              <a:t>及</a:t>
            </a:r>
            <a:r>
              <a:rPr lang="en-US" altLang="zh-CN" sz="2100" smtClean="0"/>
              <a:t>M'</a:t>
            </a:r>
            <a:r>
              <a:rPr lang="zh-CN" altLang="en-US" sz="2100" smtClean="0"/>
              <a:t>一起发送给</a:t>
            </a:r>
            <a:r>
              <a:rPr lang="en-US" altLang="zh-CN" sz="2100" smtClean="0"/>
              <a:t>B</a:t>
            </a:r>
            <a:r>
              <a:rPr lang="zh-CN" altLang="en-US" sz="2100" smtClean="0"/>
              <a:t>后，</a:t>
            </a:r>
            <a:r>
              <a:rPr lang="en-US" altLang="zh-CN" sz="2100" smtClean="0"/>
              <a:t>B</a:t>
            </a:r>
            <a:r>
              <a:rPr lang="zh-CN" altLang="en-US" sz="2100" smtClean="0"/>
              <a:t>不仅可以检验信一定是</a:t>
            </a:r>
            <a:r>
              <a:rPr lang="en-US" altLang="zh-CN" sz="2100" smtClean="0"/>
              <a:t>A</a:t>
            </a:r>
            <a:r>
              <a:rPr lang="zh-CN" altLang="en-US" sz="2100" smtClean="0"/>
              <a:t>发送而非别	人冒充，而且</a:t>
            </a:r>
            <a:r>
              <a:rPr lang="en-US" altLang="zh-CN" sz="2100" smtClean="0"/>
              <a:t>A</a:t>
            </a:r>
            <a:r>
              <a:rPr lang="zh-CN" altLang="en-US" sz="2100" smtClean="0"/>
              <a:t>还不能否认曾经发邮件</a:t>
            </a:r>
            <a:r>
              <a:rPr lang="en-US" altLang="zh-CN" sz="2100" smtClean="0"/>
              <a:t>L</a:t>
            </a:r>
            <a:r>
              <a:rPr lang="zh-CN" altLang="en-US" sz="2100" smtClean="0"/>
              <a:t>给</a:t>
            </a:r>
            <a:r>
              <a:rPr lang="en-US" altLang="zh-CN" sz="2100" smtClean="0"/>
              <a:t>B</a:t>
            </a:r>
            <a:r>
              <a:rPr lang="zh-CN" altLang="en-US"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a:t>
            </a:r>
            <a:r>
              <a:rPr lang="en-US" altLang="zh-CN" sz="2100" smtClean="0"/>
              <a:t>A</a:t>
            </a:r>
            <a:r>
              <a:rPr lang="zh-CN" altLang="en-US" sz="2100" smtClean="0"/>
              <a:t>对</a:t>
            </a:r>
            <a:r>
              <a:rPr lang="en-US" altLang="zh-CN" sz="2100" smtClean="0"/>
              <a:t>L</a:t>
            </a:r>
            <a:r>
              <a:rPr lang="zh-CN" altLang="en-US" sz="2100" smtClean="0"/>
              <a:t>进行签名以及</a:t>
            </a:r>
            <a:r>
              <a:rPr lang="en-US" altLang="zh-CN" sz="2100" smtClean="0"/>
              <a:t>B</a:t>
            </a:r>
            <a:r>
              <a:rPr lang="zh-CN" altLang="en-US" sz="2100" smtClean="0"/>
              <a:t>对签名进行验证的过程如下所示</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a:t>
            </a:r>
            <a:r>
              <a:rPr lang="en-US" altLang="zh-CN" sz="2100" smtClean="0"/>
              <a:t>A</a:t>
            </a:r>
            <a:r>
              <a:rPr lang="zh-CN" altLang="en-US" sz="2100" smtClean="0"/>
              <a:t>首先对信的内容计算摘要</a:t>
            </a:r>
            <a:r>
              <a:rPr lang="en-US" altLang="zh-CN" sz="2100" smtClean="0"/>
              <a:t>(digest), </a:t>
            </a:r>
            <a:r>
              <a:rPr lang="zh-CN" altLang="en-US" sz="2100" smtClean="0"/>
              <a:t>这里采用</a:t>
            </a:r>
            <a:r>
              <a:rPr lang="en-US" altLang="zh-CN" sz="2100" smtClean="0"/>
              <a:t>MD5</a:t>
            </a:r>
            <a:r>
              <a:rPr lang="zh-CN" altLang="en-US" sz="2100" smtClean="0"/>
              <a:t>算法</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en-US" altLang="zh-CN" sz="2100" smtClean="0"/>
              <a:t>                 M = MD5(L)</a:t>
            </a:r>
          </a:p>
          <a:p>
            <a:pPr marL="608013" indent="-571500" eaLnBrk="1" hangingPunct="1">
              <a:lnSpc>
                <a:spcPct val="80000"/>
              </a:lnSpc>
              <a:buFont typeface="Wingdings 2" panose="05020102010507070707" pitchFamily="18" charset="2"/>
              <a:buNone/>
              <a:tabLst>
                <a:tab pos="628650" algn="l"/>
              </a:tabLst>
            </a:pPr>
            <a:r>
              <a:rPr lang="zh-CN" altLang="en-US" sz="2100" smtClean="0"/>
              <a:t>       	用</a:t>
            </a:r>
            <a:r>
              <a:rPr lang="en-US" altLang="zh-CN" sz="2100" smtClean="0"/>
              <a:t>A</a:t>
            </a:r>
            <a:r>
              <a:rPr lang="zh-CN" altLang="en-US" sz="2100" smtClean="0"/>
              <a:t>的私钥对</a:t>
            </a:r>
            <a:r>
              <a:rPr lang="en-US" altLang="zh-CN" sz="2100" smtClean="0"/>
              <a:t>M</a:t>
            </a:r>
            <a:r>
              <a:rPr lang="zh-CN" altLang="en-US" sz="2100" smtClean="0"/>
              <a:t>进行签名</a:t>
            </a:r>
            <a:r>
              <a:rPr lang="en-US" altLang="zh-CN" sz="2100" smtClean="0"/>
              <a:t>(</a:t>
            </a:r>
            <a:r>
              <a:rPr lang="zh-CN" altLang="en-US" sz="2100" smtClean="0"/>
              <a:t>实际上是用</a:t>
            </a:r>
            <a:r>
              <a:rPr lang="en-US" altLang="zh-CN" sz="2100" smtClean="0"/>
              <a:t>A</a:t>
            </a:r>
            <a:r>
              <a:rPr lang="zh-CN" altLang="en-US" sz="2100" smtClean="0"/>
              <a:t>的私钥对</a:t>
            </a:r>
            <a:r>
              <a:rPr lang="en-US" altLang="zh-CN" sz="2100" smtClean="0"/>
              <a:t>M</a:t>
            </a:r>
            <a:r>
              <a:rPr lang="zh-CN" altLang="en-US" sz="2100" smtClean="0"/>
              <a:t>加密</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en-US" altLang="zh-CN" sz="2100" smtClean="0"/>
              <a:t>                 M' = RSA(M, A</a:t>
            </a:r>
            <a:r>
              <a:rPr lang="zh-CN" altLang="en-US" sz="2100" smtClean="0"/>
              <a:t>的私钥</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此时</a:t>
            </a:r>
            <a:r>
              <a:rPr lang="en-US" altLang="zh-CN" sz="2100" smtClean="0"/>
              <a:t>, M'</a:t>
            </a:r>
            <a:r>
              <a:rPr lang="zh-CN" altLang="en-US" sz="2100" smtClean="0"/>
              <a:t>就是</a:t>
            </a:r>
            <a:r>
              <a:rPr lang="en-US" altLang="zh-CN" sz="2100" smtClean="0"/>
              <a:t>A</a:t>
            </a:r>
            <a:r>
              <a:rPr lang="zh-CN" altLang="en-US" sz="2100" smtClean="0"/>
              <a:t>对信件摘要</a:t>
            </a:r>
            <a:r>
              <a:rPr lang="en-US" altLang="zh-CN" sz="2100" smtClean="0"/>
              <a:t>M</a:t>
            </a:r>
            <a:r>
              <a:rPr lang="zh-CN" altLang="en-US" sz="2100" smtClean="0"/>
              <a:t>的数字签名</a:t>
            </a:r>
            <a:r>
              <a:rPr lang="en-US" altLang="zh-CN" sz="2100" smtClean="0"/>
              <a:t>, </a:t>
            </a:r>
            <a:r>
              <a:rPr lang="zh-CN" altLang="en-US" sz="2100" smtClean="0"/>
              <a:t>也可以理解为对</a:t>
            </a:r>
            <a:r>
              <a:rPr lang="en-US" altLang="zh-CN" sz="2100" smtClean="0"/>
              <a:t>L</a:t>
            </a:r>
            <a:r>
              <a:rPr lang="zh-CN" altLang="en-US" sz="2100" smtClean="0"/>
              <a:t>的签名。</a:t>
            </a:r>
          </a:p>
          <a:p>
            <a:pPr marL="608013" indent="-571500" eaLnBrk="1" hangingPunct="1">
              <a:lnSpc>
                <a:spcPct val="80000"/>
              </a:lnSpc>
              <a:buFont typeface="Wingdings 2" panose="05020102010507070707" pitchFamily="18" charset="2"/>
              <a:buNone/>
              <a:tabLst>
                <a:tab pos="628650" algn="l"/>
              </a:tabLst>
            </a:pPr>
            <a:r>
              <a:rPr lang="zh-CN" altLang="en-US" sz="2100" smtClean="0"/>
              <a:t>       		假定</a:t>
            </a:r>
            <a:r>
              <a:rPr lang="en-US" altLang="zh-CN" sz="2100" smtClean="0"/>
              <a:t>A</a:t>
            </a:r>
            <a:r>
              <a:rPr lang="zh-CN" altLang="en-US" sz="2100" smtClean="0"/>
              <a:t>把</a:t>
            </a:r>
            <a:r>
              <a:rPr lang="en-US" altLang="zh-CN" sz="2100" smtClean="0"/>
              <a:t>L'=RSA(L,B</a:t>
            </a:r>
            <a:r>
              <a:rPr lang="zh-CN" altLang="en-US" sz="2100" smtClean="0"/>
              <a:t>的公钥</a:t>
            </a:r>
            <a:r>
              <a:rPr lang="en-US" altLang="zh-CN" sz="2100" smtClean="0"/>
              <a:t>)</a:t>
            </a:r>
            <a:r>
              <a:rPr lang="zh-CN" altLang="en-US" sz="2100" smtClean="0"/>
              <a:t>及</a:t>
            </a:r>
            <a:r>
              <a:rPr lang="en-US" altLang="zh-CN" sz="2100" smtClean="0"/>
              <a:t>M'</a:t>
            </a:r>
            <a:r>
              <a:rPr lang="zh-CN" altLang="en-US" sz="2100" smtClean="0"/>
              <a:t>都发送给</a:t>
            </a:r>
            <a:r>
              <a:rPr lang="en-US" altLang="zh-CN" sz="2100" smtClean="0"/>
              <a:t>B, B</a:t>
            </a:r>
            <a:r>
              <a:rPr lang="zh-CN" altLang="en-US" sz="2100" smtClean="0"/>
              <a:t>先对</a:t>
            </a:r>
            <a:r>
              <a:rPr lang="en-US" altLang="zh-CN" sz="2100" smtClean="0"/>
              <a:t>L'</a:t>
            </a:r>
            <a:r>
              <a:rPr lang="zh-CN" altLang="en-US" sz="2100" smtClean="0"/>
              <a:t>进行解密</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en-US" altLang="zh-CN" sz="2100" smtClean="0"/>
              <a:t>                  L = RSA(L' , B</a:t>
            </a:r>
            <a:r>
              <a:rPr lang="zh-CN" altLang="en-US" sz="2100" smtClean="0"/>
              <a:t>的私钥</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a:t>
            </a:r>
            <a:r>
              <a:rPr lang="en-US" altLang="zh-CN" sz="2100" smtClean="0"/>
              <a:t>B</a:t>
            </a:r>
            <a:r>
              <a:rPr lang="zh-CN" altLang="en-US" sz="2100" smtClean="0"/>
              <a:t>再用</a:t>
            </a:r>
            <a:r>
              <a:rPr lang="en-US" altLang="zh-CN" sz="2100" smtClean="0"/>
              <a:t>A</a:t>
            </a:r>
            <a:r>
              <a:rPr lang="zh-CN" altLang="en-US" sz="2100" smtClean="0"/>
              <a:t>的公钥对</a:t>
            </a:r>
            <a:r>
              <a:rPr lang="en-US" altLang="zh-CN" sz="2100" smtClean="0"/>
              <a:t>M'</a:t>
            </a:r>
            <a:r>
              <a:rPr lang="zh-CN" altLang="en-US" sz="2100" smtClean="0"/>
              <a:t>进行解密：</a:t>
            </a:r>
          </a:p>
          <a:p>
            <a:pPr marL="608013" indent="-571500" eaLnBrk="1" hangingPunct="1">
              <a:lnSpc>
                <a:spcPct val="80000"/>
              </a:lnSpc>
              <a:buFont typeface="Wingdings 2" panose="05020102010507070707" pitchFamily="18" charset="2"/>
              <a:buNone/>
              <a:tabLst>
                <a:tab pos="628650" algn="l"/>
              </a:tabLst>
            </a:pPr>
            <a:r>
              <a:rPr lang="en-US" altLang="zh-CN" sz="2100" smtClean="0"/>
              <a:t>                  m = RSA(M',  A</a:t>
            </a:r>
            <a:r>
              <a:rPr lang="zh-CN" altLang="en-US" sz="2100" smtClean="0"/>
              <a:t>的公钥</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a:t>
            </a:r>
            <a:r>
              <a:rPr lang="en-US" altLang="zh-CN" sz="2100" smtClean="0"/>
              <a:t>B</a:t>
            </a:r>
            <a:r>
              <a:rPr lang="zh-CN" altLang="en-US" sz="2100" smtClean="0"/>
              <a:t>最后还要判断</a:t>
            </a:r>
            <a:r>
              <a:rPr lang="en-US" altLang="zh-CN" sz="2100" smtClean="0"/>
              <a:t>m</a:t>
            </a:r>
            <a:r>
              <a:rPr lang="zh-CN" altLang="en-US" sz="2100" smtClean="0"/>
              <a:t>是否正确</a:t>
            </a:r>
            <a:r>
              <a:rPr lang="en-US" altLang="zh-CN" sz="2100" smtClean="0"/>
              <a:t>:</a:t>
            </a:r>
          </a:p>
          <a:p>
            <a:pPr marL="608013" indent="-571500" eaLnBrk="1" hangingPunct="1">
              <a:lnSpc>
                <a:spcPct val="80000"/>
              </a:lnSpc>
              <a:buFont typeface="Wingdings 2" panose="05020102010507070707" pitchFamily="18" charset="2"/>
              <a:buNone/>
              <a:tabLst>
                <a:tab pos="628650" algn="l"/>
              </a:tabLst>
            </a:pPr>
            <a:r>
              <a:rPr lang="zh-CN" altLang="en-US" sz="2100" smtClean="0"/>
              <a:t>       		若</a:t>
            </a:r>
            <a:r>
              <a:rPr lang="en-US" altLang="zh-CN" sz="2100" smtClean="0"/>
              <a:t>MD5(L) = m</a:t>
            </a:r>
            <a:r>
              <a:rPr lang="zh-CN" altLang="en-US" sz="2100" smtClean="0"/>
              <a:t>，则证明此信确实是</a:t>
            </a:r>
            <a:r>
              <a:rPr lang="en-US" altLang="zh-CN" sz="2100" smtClean="0"/>
              <a:t>A</a:t>
            </a:r>
            <a:r>
              <a:rPr lang="zh-CN" altLang="en-US" sz="2100" smtClean="0"/>
              <a:t>所发，否则就是别人冒充</a:t>
            </a:r>
            <a:r>
              <a:rPr lang="en-US" altLang="zh-CN" sz="2100" smtClean="0"/>
              <a:t>A</a:t>
            </a:r>
            <a:r>
              <a:rPr lang="zh-CN" altLang="en-US" sz="2100" smtClean="0"/>
              <a:t>发给</a:t>
            </a:r>
            <a:r>
              <a:rPr lang="en-US" altLang="zh-CN" sz="2100" smtClean="0"/>
              <a:t>B</a:t>
            </a:r>
            <a:r>
              <a:rPr lang="zh-CN" altLang="en-US" sz="2100" smtClean="0"/>
              <a:t>的。</a:t>
            </a:r>
          </a:p>
        </p:txBody>
      </p:sp>
    </p:spTree>
    <p:extLst>
      <p:ext uri="{BB962C8B-B14F-4D97-AF65-F5344CB8AC3E}">
        <p14:creationId xmlns:p14="http://schemas.microsoft.com/office/powerpoint/2010/main" val="21799572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a:xfrm>
            <a:off x="323850" y="115888"/>
            <a:ext cx="8280400" cy="504825"/>
          </a:xfrm>
        </p:spPr>
        <p:txBody>
          <a:bodyPr>
            <a:normAutofit fontScale="90000"/>
          </a:bodyPr>
          <a:lstStyle/>
          <a:p>
            <a:pPr eaLnBrk="1" hangingPunct="1"/>
            <a:r>
              <a:rPr lang="zh-CN" altLang="en-US" sz="4200" b="1" smtClean="0"/>
              <a:t>网络安全</a:t>
            </a:r>
          </a:p>
        </p:txBody>
      </p:sp>
      <p:sp>
        <p:nvSpPr>
          <p:cNvPr id="56323" name="Rectangle 3"/>
          <p:cNvSpPr>
            <a:spLocks noGrp="1"/>
          </p:cNvSpPr>
          <p:nvPr>
            <p:ph type="body" idx="1"/>
          </p:nvPr>
        </p:nvSpPr>
        <p:spPr>
          <a:xfrm>
            <a:off x="179388" y="692150"/>
            <a:ext cx="8856662" cy="6049963"/>
          </a:xfrm>
        </p:spPr>
        <p:txBody>
          <a:bodyPr/>
          <a:lstStyle/>
          <a:p>
            <a:pPr marL="608013" indent="-571500" eaLnBrk="1" hangingPunct="1">
              <a:lnSpc>
                <a:spcPct val="90000"/>
              </a:lnSpc>
              <a:buFont typeface="Wingdings 2" panose="05020102010507070707" pitchFamily="18" charset="2"/>
              <a:buAutoNum type="arabicParenBoth" startAt="5"/>
              <a:tabLst>
                <a:tab pos="628650" algn="l"/>
              </a:tabLst>
            </a:pPr>
            <a:r>
              <a:rPr lang="zh-CN" altLang="en-US" sz="2100" dirty="0" smtClean="0"/>
              <a:t>数字证书</a:t>
            </a:r>
            <a:r>
              <a:rPr lang="en-US" altLang="zh-CN" sz="2100" dirty="0" smtClean="0"/>
              <a:t>(digital certificate)</a:t>
            </a:r>
          </a:p>
          <a:p>
            <a:pPr marL="608013" indent="-571500" eaLnBrk="1" hangingPunct="1">
              <a:lnSpc>
                <a:spcPct val="90000"/>
              </a:lnSpc>
              <a:buFont typeface="Wingdings 2" panose="05020102010507070707" pitchFamily="18" charset="2"/>
              <a:buNone/>
              <a:tabLst>
                <a:tab pos="628650" algn="l"/>
              </a:tabLst>
            </a:pPr>
            <a:r>
              <a:rPr lang="zh-CN" altLang="en-US" sz="2100" dirty="0" smtClean="0"/>
              <a:t>        </a:t>
            </a:r>
            <a:r>
              <a:rPr lang="zh-CN" altLang="en-US" sz="2000" dirty="0" smtClean="0"/>
              <a:t>数字证书也称公钥证书</a:t>
            </a:r>
            <a:r>
              <a:rPr lang="en-US" altLang="zh-CN" sz="2000" dirty="0" smtClean="0"/>
              <a:t>(public key certificate</a:t>
            </a:r>
            <a:r>
              <a:rPr lang="zh-CN" altLang="en-US" sz="2000" dirty="0" smtClean="0"/>
              <a:t>或身份证书</a:t>
            </a:r>
            <a:r>
              <a:rPr lang="en-US" altLang="zh-CN" sz="2000" dirty="0" smtClean="0"/>
              <a:t>(identity certificate)</a:t>
            </a:r>
            <a:r>
              <a:rPr lang="zh-CN" altLang="en-US" sz="2000" dirty="0" smtClean="0"/>
              <a:t>，它是一个电子文档，用来证明公钥拥有者的身份。数字证书包含了公钥信息、拥有者身份信息</a:t>
            </a:r>
            <a:r>
              <a:rPr lang="en-US" altLang="zh-CN" sz="2000" dirty="0" smtClean="0"/>
              <a:t>(subject)</a:t>
            </a:r>
            <a:r>
              <a:rPr lang="zh-CN" altLang="en-US" sz="2000" dirty="0" smtClean="0"/>
              <a:t>、以及数字证书认证机构</a:t>
            </a:r>
            <a:r>
              <a:rPr lang="en-US" altLang="zh-CN" sz="2000" dirty="0" smtClean="0"/>
              <a:t>(issuer)</a:t>
            </a:r>
            <a:r>
              <a:rPr lang="zh-CN" altLang="en-US" sz="2000" dirty="0" smtClean="0"/>
              <a:t>对这份文件的数字签名，以保证这个文件的整体内容正确无误。拥有者凭着此文件，可向电脑系统或其他用户表明身份，从而获得对方信任并被授权访问或使用某些敏感的电脑服务。电脑系统或其他用户可以按照一定的程序核实证书上的内容，包括证书有否过期、数字签名是否有效，如果它信任签发的机构，就可以信任证书上的密钥，凭公钥加密与拥有者进行可靠的通信。</a:t>
            </a:r>
          </a:p>
          <a:p>
            <a:pPr marL="608013" indent="-571500" eaLnBrk="1" hangingPunct="1">
              <a:lnSpc>
                <a:spcPct val="90000"/>
              </a:lnSpc>
              <a:buFont typeface="Wingdings 2" panose="05020102010507070707" pitchFamily="18" charset="2"/>
              <a:buNone/>
              <a:tabLst>
                <a:tab pos="628650" algn="l"/>
              </a:tabLst>
            </a:pPr>
            <a:r>
              <a:rPr lang="zh-CN" altLang="en-US" sz="2000" dirty="0" smtClean="0"/>
              <a:t>        简而言之，认证机构用自己的私钥对需要认证的人或组织机构的公钥施加数字签名并生成证书，即证书的本质就是对公钥施加数字签名。</a:t>
            </a:r>
            <a:endParaRPr lang="en-US" altLang="zh-CN" sz="2000" dirty="0" smtClean="0"/>
          </a:p>
          <a:p>
            <a:pPr marL="608013" indent="-571500" eaLnBrk="1" hangingPunct="1">
              <a:lnSpc>
                <a:spcPct val="90000"/>
              </a:lnSpc>
              <a:buFont typeface="Wingdings 2" panose="05020102010507070707" pitchFamily="18" charset="2"/>
              <a:buNone/>
              <a:tabLst>
                <a:tab pos="628650" algn="l"/>
              </a:tabLst>
            </a:pPr>
            <a:r>
              <a:rPr lang="zh-CN" altLang="en-US" sz="2000" dirty="0" smtClean="0"/>
              <a:t>        数字证书的其中一个主要好处是在认证拥有者身份期间，拥有者的敏感个人数据</a:t>
            </a:r>
            <a:r>
              <a:rPr lang="en-US" altLang="zh-CN" sz="2000" dirty="0" smtClean="0"/>
              <a:t>(</a:t>
            </a:r>
            <a:r>
              <a:rPr lang="zh-CN" altLang="en-US" sz="2000" dirty="0" smtClean="0"/>
              <a:t>如出生日期、身份证号码等</a:t>
            </a:r>
            <a:r>
              <a:rPr lang="en-US" altLang="zh-CN" sz="2000" dirty="0" smtClean="0"/>
              <a:t>)</a:t>
            </a:r>
            <a:r>
              <a:rPr lang="zh-CN" altLang="en-US" sz="2000" dirty="0" smtClean="0"/>
              <a:t>并不会传输至索取数据者的电脑系统上。通过这种数据交换模式，拥有者既可证实自己的身份，又不用过度披露个人数据，对保障电脑服务访问双方皆有好处。</a:t>
            </a:r>
          </a:p>
          <a:p>
            <a:pPr marL="608013" indent="-571500" eaLnBrk="1" hangingPunct="1">
              <a:lnSpc>
                <a:spcPct val="90000"/>
              </a:lnSpc>
              <a:buFont typeface="Wingdings 2" panose="05020102010507070707" pitchFamily="18" charset="2"/>
              <a:buNone/>
              <a:tabLst>
                <a:tab pos="628650" algn="l"/>
              </a:tabLst>
            </a:pPr>
            <a:endParaRPr lang="zh-CN" altLang="en-US" sz="2000" dirty="0" smtClean="0"/>
          </a:p>
          <a:p>
            <a:pPr marL="608013" indent="-571500" eaLnBrk="1" hangingPunct="1">
              <a:lnSpc>
                <a:spcPct val="90000"/>
              </a:lnSpc>
              <a:buFont typeface="Wingdings 2" panose="05020102010507070707" pitchFamily="18" charset="2"/>
              <a:buNone/>
              <a:tabLst>
                <a:tab pos="628650" algn="l"/>
              </a:tabLst>
            </a:pPr>
            <a:r>
              <a:rPr lang="zh-CN" altLang="en-US" sz="2000" dirty="0" smtClean="0"/>
              <a:t>        </a:t>
            </a:r>
            <a:endParaRPr lang="zh-CN" altLang="en-US" sz="2800" b="1" dirty="0" smtClean="0">
              <a:latin typeface="Courier New" panose="02070309020205020404" pitchFamily="49" charset="0"/>
            </a:endParaRPr>
          </a:p>
        </p:txBody>
      </p:sp>
    </p:spTree>
    <p:extLst>
      <p:ext uri="{BB962C8B-B14F-4D97-AF65-F5344CB8AC3E}">
        <p14:creationId xmlns:p14="http://schemas.microsoft.com/office/powerpoint/2010/main" val="29980578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a:t>
            </a:r>
            <a:endParaRPr lang="zh-CN" altLang="en-US" dirty="0"/>
          </a:p>
        </p:txBody>
      </p:sp>
      <p:sp>
        <p:nvSpPr>
          <p:cNvPr id="3" name="内容占位符 2"/>
          <p:cNvSpPr>
            <a:spLocks noGrp="1"/>
          </p:cNvSpPr>
          <p:nvPr>
            <p:ph idx="1"/>
          </p:nvPr>
        </p:nvSpPr>
        <p:spPr>
          <a:xfrm>
            <a:off x="457200" y="1600200"/>
            <a:ext cx="8363272" cy="5069160"/>
          </a:xfrm>
        </p:spPr>
        <p:txBody>
          <a:bodyPr>
            <a:normAutofit fontScale="70000" lnSpcReduction="20000"/>
          </a:bodyPr>
          <a:lstStyle/>
          <a:p>
            <a:pPr>
              <a:lnSpc>
                <a:spcPct val="130000"/>
              </a:lnSpc>
            </a:pPr>
            <a:r>
              <a:rPr lang="zh-CN" altLang="en-US" dirty="0" smtClean="0"/>
              <a:t>网络是计算机互联，以实现资源共享，计算机网络已经是一个全覆盖的通信系统</a:t>
            </a:r>
            <a:endParaRPr lang="en-US" altLang="zh-CN" dirty="0" smtClean="0"/>
          </a:p>
          <a:p>
            <a:pPr>
              <a:lnSpc>
                <a:spcPct val="130000"/>
              </a:lnSpc>
            </a:pPr>
            <a:r>
              <a:rPr lang="zh-CN" altLang="en-US" dirty="0" smtClean="0"/>
              <a:t>传输方式：广播式，点对点，</a:t>
            </a:r>
            <a:endParaRPr lang="en-US" altLang="zh-CN" dirty="0" smtClean="0"/>
          </a:p>
          <a:p>
            <a:pPr>
              <a:lnSpc>
                <a:spcPct val="130000"/>
              </a:lnSpc>
            </a:pPr>
            <a:r>
              <a:rPr lang="zh-CN" altLang="en-US" dirty="0" smtClean="0"/>
              <a:t>网络类型：</a:t>
            </a:r>
            <a:r>
              <a:rPr lang="en-US" altLang="zh-CN" dirty="0" smtClean="0"/>
              <a:t>PAN</a:t>
            </a:r>
            <a:r>
              <a:rPr lang="zh-CN" altLang="en-US" dirty="0" smtClean="0"/>
              <a:t>、</a:t>
            </a:r>
            <a:r>
              <a:rPr lang="en-US" altLang="zh-CN" dirty="0" smtClean="0"/>
              <a:t>LAN</a:t>
            </a:r>
            <a:r>
              <a:rPr lang="zh-CN" altLang="en-US" dirty="0" smtClean="0"/>
              <a:t>、</a:t>
            </a:r>
            <a:r>
              <a:rPr lang="en-US" altLang="zh-CN" dirty="0" smtClean="0"/>
              <a:t>WLAN</a:t>
            </a:r>
            <a:r>
              <a:rPr lang="zh-CN" altLang="en-US" dirty="0" smtClean="0"/>
              <a:t>、</a:t>
            </a:r>
            <a:r>
              <a:rPr lang="en-US" altLang="zh-CN" dirty="0" smtClean="0"/>
              <a:t>MAN</a:t>
            </a:r>
            <a:r>
              <a:rPr lang="zh-CN" altLang="en-US" dirty="0" smtClean="0"/>
              <a:t>、</a:t>
            </a:r>
            <a:r>
              <a:rPr lang="en-US" altLang="zh-CN" dirty="0" smtClean="0"/>
              <a:t>WAN</a:t>
            </a:r>
            <a:r>
              <a:rPr lang="zh-CN" altLang="en-US" dirty="0" smtClean="0"/>
              <a:t>等，组建网络需要网络设备，</a:t>
            </a:r>
            <a:r>
              <a:rPr lang="zh-CN" altLang="en-US" dirty="0" smtClean="0">
                <a:solidFill>
                  <a:srgbClr val="FFFF00"/>
                </a:solidFill>
              </a:rPr>
              <a:t>网络互联的关键设备是路由器</a:t>
            </a:r>
            <a:endParaRPr lang="en-US" altLang="zh-CN" dirty="0" smtClean="0">
              <a:solidFill>
                <a:srgbClr val="FFFF00"/>
              </a:solidFill>
            </a:endParaRPr>
          </a:p>
          <a:p>
            <a:pPr>
              <a:lnSpc>
                <a:spcPct val="130000"/>
              </a:lnSpc>
            </a:pPr>
            <a:r>
              <a:rPr lang="zh-CN" altLang="en-US" dirty="0" smtClean="0"/>
              <a:t>通信协议是通信双方必须遵循的规则，互联网核心是</a:t>
            </a:r>
            <a:r>
              <a:rPr lang="en-US" altLang="zh-CN" dirty="0" smtClean="0"/>
              <a:t>TCP/IP</a:t>
            </a:r>
            <a:r>
              <a:rPr lang="zh-CN" altLang="en-US" dirty="0" smtClean="0"/>
              <a:t>协议</a:t>
            </a:r>
            <a:endParaRPr lang="en-US" altLang="zh-CN" dirty="0" smtClean="0"/>
          </a:p>
          <a:p>
            <a:pPr>
              <a:lnSpc>
                <a:spcPct val="130000"/>
              </a:lnSpc>
            </a:pPr>
            <a:r>
              <a:rPr lang="zh-CN" altLang="en-US" dirty="0" smtClean="0"/>
              <a:t>各种网络相互连接构成了我们今天的互联网</a:t>
            </a:r>
            <a:endParaRPr lang="en-US" altLang="zh-CN" dirty="0" smtClean="0"/>
          </a:p>
          <a:p>
            <a:pPr>
              <a:lnSpc>
                <a:spcPct val="130000"/>
              </a:lnSpc>
            </a:pPr>
            <a:r>
              <a:rPr lang="zh-CN" altLang="en-US" dirty="0" smtClean="0"/>
              <a:t>互联网提供多种信息服务</a:t>
            </a:r>
            <a:endParaRPr lang="en-US" altLang="zh-CN" dirty="0" smtClean="0"/>
          </a:p>
          <a:p>
            <a:pPr>
              <a:lnSpc>
                <a:spcPct val="130000"/>
              </a:lnSpc>
            </a:pPr>
            <a:r>
              <a:rPr lang="zh-CN" altLang="en-US" dirty="0" smtClean="0"/>
              <a:t>网络数据是</a:t>
            </a:r>
            <a:r>
              <a:rPr lang="zh-CN" altLang="en-US" dirty="0"/>
              <a:t>网络中传输、存储、</a:t>
            </a:r>
            <a:r>
              <a:rPr lang="zh-CN" altLang="en-US" dirty="0" smtClean="0"/>
              <a:t>产生的，数据</a:t>
            </a:r>
            <a:r>
              <a:rPr lang="zh-CN" altLang="en-US" dirty="0"/>
              <a:t>量庞大、类型多且复杂、</a:t>
            </a:r>
            <a:r>
              <a:rPr lang="zh-CN" altLang="en-US" dirty="0" smtClean="0"/>
              <a:t>混乱，也</a:t>
            </a:r>
            <a:r>
              <a:rPr lang="zh-CN" altLang="en-US" dirty="0"/>
              <a:t>是最具潜在</a:t>
            </a:r>
            <a:r>
              <a:rPr lang="zh-CN" altLang="en-US" dirty="0" smtClean="0"/>
              <a:t>价值</a:t>
            </a:r>
            <a:endParaRPr lang="en-US" altLang="zh-CN" dirty="0" smtClean="0"/>
          </a:p>
          <a:p>
            <a:pPr>
              <a:lnSpc>
                <a:spcPct val="130000"/>
              </a:lnSpc>
            </a:pPr>
            <a:r>
              <a:rPr lang="zh-CN" altLang="en-US" dirty="0" smtClean="0"/>
              <a:t>网络计算无处不在，云计算是基于网络的计算服务</a:t>
            </a:r>
            <a:endParaRPr lang="en-US" altLang="zh-CN" dirty="0" smtClean="0"/>
          </a:p>
          <a:p>
            <a:pPr>
              <a:lnSpc>
                <a:spcPct val="130000"/>
              </a:lnSpc>
            </a:pPr>
            <a:r>
              <a:rPr lang="zh-CN" altLang="en-US" dirty="0" smtClean="0"/>
              <a:t>计算机安全最重要的是网络安全</a:t>
            </a:r>
            <a:r>
              <a:rPr lang="en-US" altLang="zh-CN" dirty="0" smtClean="0"/>
              <a:t> </a:t>
            </a:r>
            <a:endParaRPr lang="en-US" altLang="zh-CN" dirty="0"/>
          </a:p>
          <a:p>
            <a:pPr>
              <a:lnSpc>
                <a:spcPct val="130000"/>
              </a:lnSpc>
            </a:pPr>
            <a:endParaRPr lang="zh-CN" altLang="en-US" dirty="0"/>
          </a:p>
        </p:txBody>
      </p:sp>
      <p:sp>
        <p:nvSpPr>
          <p:cNvPr id="4" name="页脚占位符 3"/>
          <p:cNvSpPr>
            <a:spLocks noGrp="1"/>
          </p:cNvSpPr>
          <p:nvPr>
            <p:ph type="ftr" sz="quarter" idx="11"/>
          </p:nvPr>
        </p:nvSpPr>
        <p:spPr/>
        <p:txBody>
          <a:bodyPr/>
          <a:lstStyle/>
          <a:p>
            <a:pPr>
              <a:defRPr/>
            </a:pPr>
            <a:r>
              <a:rPr lang="en-US" altLang="zh-CN" smtClean="0"/>
              <a:t>Data and Computation</a:t>
            </a:r>
            <a:endParaRPr lang="en-US" altLang="zh-CN"/>
          </a:p>
        </p:txBody>
      </p:sp>
      <p:sp>
        <p:nvSpPr>
          <p:cNvPr id="5" name="灯片编号占位符 4"/>
          <p:cNvSpPr>
            <a:spLocks noGrp="1"/>
          </p:cNvSpPr>
          <p:nvPr>
            <p:ph type="sldNum" sz="quarter" idx="12"/>
          </p:nvPr>
        </p:nvSpPr>
        <p:spPr/>
        <p:txBody>
          <a:bodyPr/>
          <a:lstStyle/>
          <a:p>
            <a:pPr>
              <a:defRPr/>
            </a:pPr>
            <a:fld id="{54DCE81F-A34A-4F23-89A3-BB8AD725059B}" type="slidenum">
              <a:rPr lang="en-US" altLang="zh-CN" smtClean="0"/>
              <a:pPr>
                <a:defRPr/>
              </a:pPr>
              <a:t>99</a:t>
            </a:fld>
            <a:endParaRPr lang="en-US" altLang="zh-CN"/>
          </a:p>
        </p:txBody>
      </p:sp>
    </p:spTree>
    <p:extLst>
      <p:ext uri="{BB962C8B-B14F-4D97-AF65-F5344CB8AC3E}">
        <p14:creationId xmlns:p14="http://schemas.microsoft.com/office/powerpoint/2010/main" val="1356214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Shimmer">
  <a:themeElements>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Shimmer">
      <a:majorFont>
        <a:latin typeface="Verdana"/>
        <a:ea typeface="黑体"/>
        <a:cs typeface="宋体"/>
      </a:majorFont>
      <a:minorFont>
        <a:latin typeface="Verdana"/>
        <a:ea typeface="楷体_GB2312"/>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Tahoma"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Tahoma" charset="0"/>
            <a:ea typeface="宋体" charset="0"/>
            <a:cs typeface="宋体"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技巧">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技巧">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6122</TotalTime>
  <Words>6027</Words>
  <Application>Microsoft Office PowerPoint</Application>
  <PresentationFormat>全屏显示(4:3)</PresentationFormat>
  <Paragraphs>934</Paragraphs>
  <Slides>99</Slides>
  <Notes>12</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5</vt:i4>
      </vt:variant>
      <vt:variant>
        <vt:lpstr>幻灯片标题</vt:lpstr>
      </vt:variant>
      <vt:variant>
        <vt:i4>99</vt:i4>
      </vt:variant>
    </vt:vector>
  </HeadingPairs>
  <TitlesOfParts>
    <vt:vector size="120" baseType="lpstr">
      <vt:lpstr>黑体</vt:lpstr>
      <vt:lpstr>华文中宋</vt:lpstr>
      <vt:lpstr>楷体</vt:lpstr>
      <vt:lpstr>宋体</vt:lpstr>
      <vt:lpstr>Arial</vt:lpstr>
      <vt:lpstr>Calibri</vt:lpstr>
      <vt:lpstr>Courier New</vt:lpstr>
      <vt:lpstr>Franklin Gothic Book</vt:lpstr>
      <vt:lpstr>Garamond</vt:lpstr>
      <vt:lpstr>Tahoma</vt:lpstr>
      <vt:lpstr>Times New Roman</vt:lpstr>
      <vt:lpstr>Verdana</vt:lpstr>
      <vt:lpstr>Wingdings</vt:lpstr>
      <vt:lpstr>Wingdings 2</vt:lpstr>
      <vt:lpstr>Shimmer</vt:lpstr>
      <vt:lpstr>技巧</vt:lpstr>
      <vt:lpstr>BMP 图象</vt:lpstr>
      <vt:lpstr>位图图像</vt:lpstr>
      <vt:lpstr>SmartDraw</vt:lpstr>
      <vt:lpstr>文档</vt:lpstr>
      <vt:lpstr>Clip</vt:lpstr>
      <vt:lpstr>Chapter 7 网络和网络计算</vt:lpstr>
      <vt:lpstr>Overview</vt:lpstr>
      <vt:lpstr>7.1 通信基础</vt:lpstr>
      <vt:lpstr>网络的起源 </vt:lpstr>
      <vt:lpstr>计算机网络</vt:lpstr>
      <vt:lpstr>网络</vt:lpstr>
      <vt:lpstr>通信基础</vt:lpstr>
      <vt:lpstr>7.1.1通信介质</vt:lpstr>
      <vt:lpstr>电磁波的频谱</vt:lpstr>
      <vt:lpstr>通信介质 --- 导引型            （Guided）</vt:lpstr>
      <vt:lpstr>双绞线</vt:lpstr>
      <vt:lpstr>UTP –无屏蔽双绞线</vt:lpstr>
      <vt:lpstr>STP—屏蔽双绞线</vt:lpstr>
      <vt:lpstr>RJ-45 UTP</vt:lpstr>
      <vt:lpstr>同轴电缆 </vt:lpstr>
      <vt:lpstr>光纤Fibre </vt:lpstr>
      <vt:lpstr>光纤</vt:lpstr>
      <vt:lpstr>光纤接头</vt:lpstr>
      <vt:lpstr>光纤的工作原理</vt:lpstr>
      <vt:lpstr>多模光纤与单模光纤</vt:lpstr>
      <vt:lpstr>  通信介质 --- 非导引型              （无线传输）</vt:lpstr>
      <vt:lpstr>传输速率和带宽</vt:lpstr>
      <vt:lpstr>7.1.2 调制与解调</vt:lpstr>
      <vt:lpstr>7.2 网络技术</vt:lpstr>
      <vt:lpstr>7.2.1 网络传输</vt:lpstr>
      <vt:lpstr>网络传输</vt:lpstr>
      <vt:lpstr>是机器还是网络</vt:lpstr>
      <vt:lpstr>7.2.2 网络的类型和设备 </vt:lpstr>
      <vt:lpstr>网络的类型 </vt:lpstr>
      <vt:lpstr>局域网及其拓扑结构</vt:lpstr>
      <vt:lpstr>星型网网拓扑结构</vt:lpstr>
      <vt:lpstr>总线型网拓扑结构</vt:lpstr>
      <vt:lpstr>环网、树型网拓扑结构 </vt:lpstr>
      <vt:lpstr>树型结构</vt:lpstr>
      <vt:lpstr>城域网 </vt:lpstr>
      <vt:lpstr>MAN示意图</vt:lpstr>
      <vt:lpstr>广域网 </vt:lpstr>
      <vt:lpstr>WAN 示意图</vt:lpstr>
      <vt:lpstr>无线网</vt:lpstr>
      <vt:lpstr>网络设备</vt:lpstr>
      <vt:lpstr>网卡</vt:lpstr>
      <vt:lpstr>网络接口卡NIC</vt:lpstr>
      <vt:lpstr>交换机和集线器</vt:lpstr>
      <vt:lpstr>路由器  Router</vt:lpstr>
      <vt:lpstr>路由器</vt:lpstr>
      <vt:lpstr>7.2.3 网络协议</vt:lpstr>
      <vt:lpstr>常见协议</vt:lpstr>
      <vt:lpstr>Network Software Protocol Hierarchies</vt:lpstr>
      <vt:lpstr>类比：书信通信过程</vt:lpstr>
      <vt:lpstr>局域网协议</vt:lpstr>
      <vt:lpstr>以太网 Ethernet</vt:lpstr>
      <vt:lpstr>虚拟专网 VPN</vt:lpstr>
      <vt:lpstr>7.2.4 网络服务器</vt:lpstr>
      <vt:lpstr>一个结论</vt:lpstr>
      <vt:lpstr>7.3 网络的网络：互联网</vt:lpstr>
      <vt:lpstr>互联网在中国</vt:lpstr>
      <vt:lpstr>7.3.1 TCP/IP</vt:lpstr>
      <vt:lpstr>TCP/IP</vt:lpstr>
      <vt:lpstr>OSI和TCP/IP</vt:lpstr>
      <vt:lpstr>PowerPoint 演示文稿</vt:lpstr>
      <vt:lpstr>TCP/IP</vt:lpstr>
      <vt:lpstr>7.3.2 IP 地址</vt:lpstr>
      <vt:lpstr>专用地址范围(private address range) </vt:lpstr>
      <vt:lpstr>获得IP地址 </vt:lpstr>
      <vt:lpstr>IPv4 and IPv6</vt:lpstr>
      <vt:lpstr>IPv4和IPv6</vt:lpstr>
      <vt:lpstr>域名（DNS，Domain Name System ）</vt:lpstr>
      <vt:lpstr>顶级域名TLD (Top Level Domain)</vt:lpstr>
      <vt:lpstr>树状结构的 DNS 域名服务器 </vt:lpstr>
      <vt:lpstr>内网和外网：Intranet</vt:lpstr>
      <vt:lpstr>网络命令</vt:lpstr>
      <vt:lpstr>接入互联网</vt:lpstr>
      <vt:lpstr>7.3.3互联网服务 </vt:lpstr>
      <vt:lpstr>URL 的一般形式 </vt:lpstr>
      <vt:lpstr>电子邮件、新闻组</vt:lpstr>
      <vt:lpstr>其他服务 </vt:lpstr>
      <vt:lpstr>搜索引擎, 电子货币, 电子商务</vt:lpstr>
      <vt:lpstr>7.3.4 未来的网络</vt:lpstr>
      <vt:lpstr>7.4 网络数据</vt:lpstr>
      <vt:lpstr>网络数据     --- Web文档</vt:lpstr>
      <vt:lpstr>Web文档数据 </vt:lpstr>
      <vt:lpstr>XML</vt:lpstr>
      <vt:lpstr>网络计算</vt:lpstr>
      <vt:lpstr>7.5 云计算</vt:lpstr>
      <vt:lpstr>网络计算</vt:lpstr>
      <vt:lpstr>云计算</vt:lpstr>
      <vt:lpstr>云计算</vt:lpstr>
      <vt:lpstr>云计算</vt:lpstr>
      <vt:lpstr>7.6 网络安全</vt:lpstr>
      <vt:lpstr>网络安全</vt:lpstr>
      <vt:lpstr>PowerPoint 演示文稿</vt:lpstr>
      <vt:lpstr>网络安全</vt:lpstr>
      <vt:lpstr>网络安全</vt:lpstr>
      <vt:lpstr>网络安全</vt:lpstr>
      <vt:lpstr>网络安全</vt:lpstr>
      <vt:lpstr>网络安全</vt:lpstr>
      <vt:lpstr>网络安全</vt:lpstr>
      <vt:lpstr>网络安全</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ZJU-Luhq</dc:creator>
  <cp:lastModifiedBy>cch</cp:lastModifiedBy>
  <cp:revision>381</cp:revision>
  <dcterms:created xsi:type="dcterms:W3CDTF">2011-08-23T14:23:45Z</dcterms:created>
  <dcterms:modified xsi:type="dcterms:W3CDTF">2019-12-19T23:51:38Z</dcterms:modified>
</cp:coreProperties>
</file>